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07" r:id="rId3"/>
    <p:sldId id="501" r:id="rId4"/>
    <p:sldId id="502" r:id="rId5"/>
    <p:sldId id="293" r:id="rId6"/>
    <p:sldId id="367" r:id="rId7"/>
    <p:sldId id="362" r:id="rId8"/>
    <p:sldId id="452" r:id="rId9"/>
    <p:sldId id="503" r:id="rId10"/>
    <p:sldId id="506" r:id="rId11"/>
    <p:sldId id="507" r:id="rId12"/>
    <p:sldId id="504" r:id="rId13"/>
    <p:sldId id="489" r:id="rId14"/>
    <p:sldId id="486" r:id="rId15"/>
    <p:sldId id="485" r:id="rId16"/>
    <p:sldId id="505" r:id="rId17"/>
    <p:sldId id="444" r:id="rId18"/>
    <p:sldId id="445" r:id="rId19"/>
    <p:sldId id="446" r:id="rId20"/>
    <p:sldId id="447" r:id="rId21"/>
    <p:sldId id="466" r:id="rId22"/>
    <p:sldId id="465" r:id="rId23"/>
    <p:sldId id="286" r:id="rId24"/>
    <p:sldId id="284" r:id="rId25"/>
    <p:sldId id="285" r:id="rId26"/>
    <p:sldId id="477" r:id="rId27"/>
    <p:sldId id="389" r:id="rId28"/>
    <p:sldId id="498" r:id="rId29"/>
    <p:sldId id="383" r:id="rId30"/>
    <p:sldId id="500" r:id="rId31"/>
    <p:sldId id="499" r:id="rId32"/>
    <p:sldId id="438" r:id="rId33"/>
    <p:sldId id="418" r:id="rId34"/>
    <p:sldId id="443" r:id="rId35"/>
    <p:sldId id="441" r:id="rId36"/>
    <p:sldId id="442" r:id="rId37"/>
    <p:sldId id="278" r:id="rId38"/>
  </p:sldIdLst>
  <p:sldSz cx="12192000" cy="6858000"/>
  <p:notesSz cx="6669088" cy="9926638"/>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66"/>
    <a:srgbClr val="0000FF"/>
    <a:srgbClr val="0033A0"/>
    <a:srgbClr val="2F2F2F"/>
    <a:srgbClr val="33CC33"/>
    <a:srgbClr val="0070C0"/>
    <a:srgbClr val="578737"/>
    <a:srgbClr val="E15E32"/>
    <a:srgbClr val="F42F2B"/>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D326A9-A81B-9881-C969-13F38E75D658}">
  <a:tblStyle styleId="{88D326A9-A81B-9881-C969-13F38E75D658}" styleName="Medium Style 3">
    <a:wholeTbl>
      <a:tcTxStyle>
        <a:fontRef idx="minor"/>
        <a:schemeClr val="dk1"/>
      </a:tcTxStyle>
      <a:tcStyle>
        <a:tcBdr>
          <a:left>
            <a:ln w="12700">
              <a:noFill/>
            </a:ln>
          </a:left>
          <a:right>
            <a:ln w="12700">
              <a:noFill/>
            </a:ln>
          </a:right>
          <a:top>
            <a:ln w="25400">
              <a:solidFill>
                <a:schemeClr val="dk1"/>
              </a:solidFill>
            </a:ln>
          </a:top>
          <a:bottom>
            <a:ln w="25400">
              <a:solidFill>
                <a:schemeClr val="dk1"/>
              </a:solidFill>
            </a:ln>
          </a:bottom>
          <a:insideH>
            <a:ln w="12700">
              <a:noFill/>
            </a:ln>
          </a:insideH>
          <a:insideV>
            <a:ln w="12700">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fill>
          <a:solidFill>
            <a:schemeClr val="dk1">
              <a:tint val="20000"/>
            </a:schemeClr>
          </a:solidFill>
        </a:fill>
      </a:tcStyle>
    </a:band2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Style>
        <a:tcBdr>
          <a:top>
            <a:ln w="50800">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a:solidFill>
                <a:schemeClr val="dk1"/>
              </a:solidFill>
            </a:ln>
          </a:bottom>
        </a:tcBdr>
        <a:fill>
          <a:solidFill>
            <a:schemeClr val="dk1"/>
          </a:solidFill>
        </a:fill>
      </a:tcStyle>
    </a:firstRow>
    <a:neCell>
      <a:tcStyle>
        <a:tcBdr/>
      </a:tcStyle>
    </a:neCell>
    <a:nwCell>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5033" autoAdjust="0"/>
  </p:normalViewPr>
  <p:slideViewPr>
    <p:cSldViewPr>
      <p:cViewPr varScale="1">
        <p:scale>
          <a:sx n="82" d="100"/>
          <a:sy n="82" d="100"/>
        </p:scale>
        <p:origin x="8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D989685-179E-4A3F-8249-D8CE36D76AB3}" type="datetimeFigureOut">
              <a:rPr lang="fr-FR" smtClean="0"/>
              <a:t>20/12/2023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DD58A127-5AD7-4E6B-9859-F84F8FB6159A}" type="slidenum">
              <a:rPr lang="fr-FR" smtClean="0"/>
              <a:t>‹N°›</a:t>
            </a:fld>
            <a:endParaRPr lang="fr-FR"/>
          </a:p>
        </p:txBody>
      </p:sp>
    </p:spTree>
    <p:extLst>
      <p:ext uri="{BB962C8B-B14F-4D97-AF65-F5344CB8AC3E}">
        <p14:creationId xmlns:p14="http://schemas.microsoft.com/office/powerpoint/2010/main" val="277428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Hello everybody. I’m Quentin DUONG and it’s been 1 year since I began my contract as a PhD student in the Vacuum Surface and Coating group, studying the ecloud in the Vacuum Pilot Sector. During this presentation I’ll talk about results I got for bulk copper and amorphous coating.</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a:t>
            </a:fld>
            <a:endParaRPr lang="fr-FR"/>
          </a:p>
        </p:txBody>
      </p:sp>
    </p:spTree>
    <p:extLst>
      <p:ext uri="{BB962C8B-B14F-4D97-AF65-F5344CB8AC3E}">
        <p14:creationId xmlns:p14="http://schemas.microsoft.com/office/powerpoint/2010/main" val="88295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Next, I’ll show a few results obtained for the physics hybrid fill during its whole lifetime. </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12</a:t>
            </a:fld>
            <a:endParaRPr lang="fr-FR"/>
          </a:p>
        </p:txBody>
      </p:sp>
    </p:spTree>
    <p:extLst>
      <p:ext uri="{BB962C8B-B14F-4D97-AF65-F5344CB8AC3E}">
        <p14:creationId xmlns:p14="http://schemas.microsoft.com/office/powerpoint/2010/main" val="108369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Here is plotted the electron flux as a fonction of the number of bunches injected only for copper as carbon signals are too close to the detection limit.</a:t>
            </a:r>
          </a:p>
          <a:p>
            <a:r>
              <a:rPr lang="fr-FR"/>
              <a:t>You have the electron flux for 72b in green and on the left side and the hybrid one in blue and on the other side.</a:t>
            </a:r>
          </a:p>
          <a:p>
            <a:r>
              <a:rPr lang="fr-FR"/>
              <a:t>Equivalent number of trains are also given on the top and very bottom of the plot.</a:t>
            </a:r>
          </a:p>
          <a:p>
            <a:r>
              <a:rPr lang="fr-FR"/>
              <a:t>As you can see, both start to behave linearly after a few hundred of bunches. One advantage of hybrid on 72b is thatit needs more bunches before that linear regime, plus its linear cofficient is also 20 times lower than the other one.</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13</a:t>
            </a:fld>
            <a:endParaRPr lang="fr-FR"/>
          </a:p>
        </p:txBody>
      </p:sp>
    </p:spTree>
    <p:extLst>
      <p:ext uri="{BB962C8B-B14F-4D97-AF65-F5344CB8AC3E}">
        <p14:creationId xmlns:p14="http://schemas.microsoft.com/office/powerpoint/2010/main" val="402189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First, you have here the electron flux versus time plot during to the energy ramp-up. In comparison with previous plots there’s here the beam energy plotted in black with its scale in GeV on the right. </a:t>
            </a:r>
          </a:p>
          <a:p>
            <a:r>
              <a:rPr lang="fr-FR"/>
              <a:t>As you can see, electron fluxes curb start to increase around 2500GeV showing the presence of photoelectrons. Indeed, for that beam energy the synchrotron radiation critical energy is about 2eV, which matches the work function of copper or carbon (about 4/5 eV).</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14</a:t>
            </a:fld>
            <a:endParaRPr lang="fr-FR"/>
          </a:p>
        </p:txBody>
      </p:sp>
    </p:spTree>
    <p:extLst>
      <p:ext uri="{BB962C8B-B14F-4D97-AF65-F5344CB8AC3E}">
        <p14:creationId xmlns:p14="http://schemas.microsoft.com/office/powerpoint/2010/main" val="102162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Now, if the plot is zoomed out to the whole fill lifetime, an indication of multipacting in the copper station can be noticed with this bumped curve while amorphous carbon response stays flat.</a:t>
            </a:r>
          </a:p>
          <a:p>
            <a:r>
              <a:rPr lang="fr-FR"/>
              <a:t>Moreover, by taking a look to the very last 30minutes of the fill, one can see a linear relation between electron flux and beam intensity, clueing us in a regime of pure photoelectrons.</a:t>
            </a:r>
            <a:br>
              <a:rPr lang="fr-FR"/>
            </a:br>
            <a:r>
              <a:rPr lang="fr-FR"/>
              <a:t>Moreover, one can also measure a factor 6 between copper photoelectrons flux and carbon one and provided the knowledge of the number of photons absorbed in the stations, one can compute their PEY.</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15</a:t>
            </a:fld>
            <a:endParaRPr lang="fr-FR"/>
          </a:p>
        </p:txBody>
      </p:sp>
    </p:spTree>
    <p:extLst>
      <p:ext uri="{BB962C8B-B14F-4D97-AF65-F5344CB8AC3E}">
        <p14:creationId xmlns:p14="http://schemas.microsoft.com/office/powerpoint/2010/main" val="135322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Now, let’s move on the last topic of my talk, the electron energy distribution for copper. </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16</a:t>
            </a:fld>
            <a:endParaRPr lang="fr-FR"/>
          </a:p>
        </p:txBody>
      </p:sp>
    </p:spTree>
    <p:extLst>
      <p:ext uri="{BB962C8B-B14F-4D97-AF65-F5344CB8AC3E}">
        <p14:creationId xmlns:p14="http://schemas.microsoft.com/office/powerpoint/2010/main" val="50863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Subsequently, energy scans have been done all along beam lifetime, for instance at the begin of stable beam</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17</a:t>
            </a:fld>
            <a:endParaRPr lang="fr-FR"/>
          </a:p>
        </p:txBody>
      </p:sp>
    </p:spTree>
    <p:extLst>
      <p:ext uri="{BB962C8B-B14F-4D97-AF65-F5344CB8AC3E}">
        <p14:creationId xmlns:p14="http://schemas.microsoft.com/office/powerpoint/2010/main" val="288589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After 6h of stable beam</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18</a:t>
            </a:fld>
            <a:endParaRPr lang="fr-FR"/>
          </a:p>
        </p:txBody>
      </p:sp>
    </p:spTree>
    <p:extLst>
      <p:ext uri="{BB962C8B-B14F-4D97-AF65-F5344CB8AC3E}">
        <p14:creationId xmlns:p14="http://schemas.microsoft.com/office/powerpoint/2010/main" val="2132356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And after 11h</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19</a:t>
            </a:fld>
            <a:endParaRPr lang="fr-FR"/>
          </a:p>
        </p:txBody>
      </p:sp>
    </p:spTree>
    <p:extLst>
      <p:ext uri="{BB962C8B-B14F-4D97-AF65-F5344CB8AC3E}">
        <p14:creationId xmlns:p14="http://schemas.microsoft.com/office/powerpoint/2010/main" val="353073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For your consideration I’ve just summarised here the different peak energies for the three previous scans and it can be pointed out that the secondary electron energy peak has remained the same while the accelerated electrons energy peak decreased with the proton per bunch. </a:t>
            </a:r>
          </a:p>
          <a:p>
            <a:r>
              <a:rPr lang="fr-FR"/>
              <a:t>That is consistent with the formulae given by Scott Berg.</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20</a:t>
            </a:fld>
            <a:endParaRPr lang="fr-FR"/>
          </a:p>
        </p:txBody>
      </p:sp>
    </p:spTree>
    <p:extLst>
      <p:ext uri="{BB962C8B-B14F-4D97-AF65-F5344CB8AC3E}">
        <p14:creationId xmlns:p14="http://schemas.microsoft.com/office/powerpoint/2010/main" val="200467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As a first result, you’ve here plots of the electron flux in ampere per cm² versus time for both filling schemes and for copper in orange and carbon in grey. Plotted in purple you have the detection limit of my measurements, which is about 10pA and corresponds to the mean baseline of the station plus 1 sigma of its gaussian distribution. Finally you’ll find the beam intensity in blue, withh it scale on the right side.</a:t>
            </a:r>
          </a:p>
          <a:p>
            <a:r>
              <a:rPr lang="fr-FR"/>
              <a:t>Two points can be noticed: </a:t>
            </a:r>
          </a:p>
          <a:p>
            <a:r>
              <a:rPr lang="fr-FR"/>
              <a:t>One is that copper gives responses orders of magnitude above carbon, which is even under the detection limit for the hybrid fill. </a:t>
            </a:r>
          </a:p>
          <a:p>
            <a:r>
              <a:rPr lang="fr-FR"/>
              <a:t>The other is that for copper signals are 20 times higher for 72b than hybrid scheme at same beam intensity.</a:t>
            </a:r>
          </a:p>
          <a:p>
            <a:endParaRPr lang="fr-F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26</a:t>
            </a:fld>
            <a:endParaRPr lang="fr-FR"/>
          </a:p>
        </p:txBody>
      </p:sp>
    </p:spTree>
    <p:extLst>
      <p:ext uri="{BB962C8B-B14F-4D97-AF65-F5344CB8AC3E}">
        <p14:creationId xmlns:p14="http://schemas.microsoft.com/office/powerpoint/2010/main" val="51015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I’ll, therefore, introduce my set-up, give some measurements obtained at 450GeV for 72b and hybrid fills, discuss about a hybrid physics fill during its whole lifetime and I’ll end this presentation by giving a glimpse into the electron energy distribution for copper.</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2</a:t>
            </a:fld>
            <a:endParaRPr lang="fr-FR"/>
          </a:p>
        </p:txBody>
      </p:sp>
    </p:spTree>
    <p:extLst>
      <p:ext uri="{BB962C8B-B14F-4D97-AF65-F5344CB8AC3E}">
        <p14:creationId xmlns:p14="http://schemas.microsoft.com/office/powerpoint/2010/main" val="247079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The plot you see on the right gives the energy distribution of the electrons, in blue, and presents two peaks, one around 200eV related to the electons kicked by the beam, and one around 6eV related to secondary electrons. </a:t>
            </a:r>
          </a:p>
          <a:p>
            <a:r>
              <a:rPr lang="fr-FR"/>
              <a:t>In order to find the energies related to each peak a double lognormal fit as been used locally around those. However, this fit cannot explains the measurements in-between the peaks and above the second one.</a:t>
            </a:r>
          </a:p>
          <a:p>
            <a:r>
              <a:rPr lang="fr-FR"/>
              <a:t>These electron peak energies have been identified at different beam energies and gave similar results, just as for Delta Etot, which is the approximation of the energy gained by electrons in presence of beam established by Scott Berg in its paper.</a:t>
            </a:r>
            <a:br>
              <a:rPr lang="fr-FR"/>
            </a:br>
            <a:r>
              <a:rPr lang="fr-FR"/>
              <a:t>Thus, one can observe no significant impact of the beam energy ramp-up on the electron energy distribution.</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30</a:t>
            </a:fld>
            <a:endParaRPr lang="fr-FR"/>
          </a:p>
        </p:txBody>
      </p:sp>
    </p:spTree>
    <p:extLst>
      <p:ext uri="{BB962C8B-B14F-4D97-AF65-F5344CB8AC3E}">
        <p14:creationId xmlns:p14="http://schemas.microsoft.com/office/powerpoint/2010/main" val="251974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As a disclaimer, I’d like to stress the point that considering the consequent amount of  data I’ve to deal with I can’t give a throrough overview of the whole 2023 run and that the results are therefore preliminary.</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3</a:t>
            </a:fld>
            <a:endParaRPr lang="fr-FR"/>
          </a:p>
        </p:txBody>
      </p:sp>
    </p:spTree>
    <p:extLst>
      <p:ext uri="{BB962C8B-B14F-4D97-AF65-F5344CB8AC3E}">
        <p14:creationId xmlns:p14="http://schemas.microsoft.com/office/powerpoint/2010/main" val="12893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Alright, let’s introduce the VPS</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4</a:t>
            </a:fld>
            <a:endParaRPr lang="fr-FR"/>
          </a:p>
        </p:txBody>
      </p:sp>
    </p:spTree>
    <p:extLst>
      <p:ext uri="{BB962C8B-B14F-4D97-AF65-F5344CB8AC3E}">
        <p14:creationId xmlns:p14="http://schemas.microsoft.com/office/powerpoint/2010/main" val="267266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The Vacuum Pilot Sector, or VPS, is a 19m-long setup located in between Q5L8 and Q4L8. It has been initially installed in 2014 but has been modified in 2015, adding the two stations I’ll discuss: a 1.4m-long station of amorphous carbon and one of bulk copper. I’d like to stress the point here that the carbon coating is in my case a thick one of thickness about 500nm.</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5</a:t>
            </a:fld>
            <a:endParaRPr lang="fr-FR"/>
          </a:p>
        </p:txBody>
      </p:sp>
    </p:spTree>
    <p:extLst>
      <p:ext uri="{BB962C8B-B14F-4D97-AF65-F5344CB8AC3E}">
        <p14:creationId xmlns:p14="http://schemas.microsoft.com/office/powerpoint/2010/main" val="188786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As a quick reminder of the ecloud build-up process, it begins with pimary electrons consisting in photoelectrons induced by synchrotron radiation hitting the beamscreen, the PEY, and free electrons induced by proton beam ionising the remaining gas. These primary electrons are then accelerated until a certain energy with which they’re likely to rip some more electrons by hitting the surface, the SEY. Those are also accelerated and so on, leading to the ecloud build-up.</a:t>
            </a:r>
          </a:p>
          <a:p>
            <a:r>
              <a:rPr lang="fr-FR"/>
              <a:t>Ecloud being the sum of primary and secondary electrons.</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6</a:t>
            </a:fld>
            <a:endParaRPr lang="fr-FR"/>
          </a:p>
        </p:txBody>
      </p:sp>
    </p:spTree>
    <p:extLst>
      <p:ext uri="{BB962C8B-B14F-4D97-AF65-F5344CB8AC3E}">
        <p14:creationId xmlns:p14="http://schemas.microsoft.com/office/powerpoint/2010/main" val="79422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To fathom some of the characteristics of ecloud has been installed in the setup electron pickups which collect the ecloud current, and electron energy analysers only available for copper station. The pickup consists in a positively biased bulk copper collector placed behind an electromagnetic shield with a 7% transparency. The energy analyser, which is precisely-speaking, a retarding field analyser or RFA consists in an electron pickup in which a biased filtering grid is inserted. </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7</a:t>
            </a:fld>
            <a:endParaRPr lang="fr-FR"/>
          </a:p>
        </p:txBody>
      </p:sp>
    </p:spTree>
    <p:extLst>
      <p:ext uri="{BB962C8B-B14F-4D97-AF65-F5344CB8AC3E}">
        <p14:creationId xmlns:p14="http://schemas.microsoft.com/office/powerpoint/2010/main" val="232441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In addition to the electron-related instruments, there are also total pressure gauges, Bayard-Alpert ones. They’re aimed at monitoring the pressure rises which can, among other phenomena, be induced by the photodesorption induced by the synchrotron radiation, the PSD, and by the electrodesorption induced by ecloud, the ESD.</a:t>
            </a:r>
          </a:p>
          <a:p>
            <a:endParaRPr lang="fr-F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8</a:t>
            </a:fld>
            <a:endParaRPr lang="fr-FR"/>
          </a:p>
        </p:txBody>
      </p:sp>
    </p:spTree>
    <p:extLst>
      <p:ext uri="{BB962C8B-B14F-4D97-AF65-F5344CB8AC3E}">
        <p14:creationId xmlns:p14="http://schemas.microsoft.com/office/powerpoint/2010/main" val="324749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Now, let’s have a look on the responses of different filling scheme fills during injection, one consisting in batches of 72 bunches, and one hybrid consisting of a mix of 8b4e and 36 b. These fills were chosen to keep the mean proton per bunch constant.</a:t>
            </a:r>
          </a:p>
        </p:txBody>
      </p:sp>
      <p:sp>
        <p:nvSpPr>
          <p:cNvPr id="4" name="Espace réservé du numéro de diapositive 3"/>
          <p:cNvSpPr>
            <a:spLocks noGrp="1"/>
          </p:cNvSpPr>
          <p:nvPr>
            <p:ph type="sldNum" sz="quarter" idx="5"/>
          </p:nvPr>
        </p:nvSpPr>
        <p:spPr/>
        <p:txBody>
          <a:bodyPr/>
          <a:lstStyle/>
          <a:p>
            <a:fld id="{DD58A127-5AD7-4E6B-9859-F84F8FB6159A}" type="slidenum">
              <a:rPr lang="fr-FR" smtClean="0"/>
              <a:t>9</a:t>
            </a:fld>
            <a:endParaRPr lang="fr-FR"/>
          </a:p>
        </p:txBody>
      </p:sp>
    </p:spTree>
    <p:extLst>
      <p:ext uri="{BB962C8B-B14F-4D97-AF65-F5344CB8AC3E}">
        <p14:creationId xmlns:p14="http://schemas.microsoft.com/office/powerpoint/2010/main" val="90928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Logo Slide">
    <p:bg>
      <p:bgPr>
        <a:solidFill>
          <a:schemeClr val="tx1"/>
        </a:solidFill>
        <a:effectLst/>
      </p:bgPr>
    </p:bg>
    <p:spTree>
      <p:nvGrpSpPr>
        <p:cNvPr id="1" name=""/>
        <p:cNvGrpSpPr/>
        <p:nvPr/>
      </p:nvGrpSpPr>
      <p:grpSpPr bwMode="auto">
        <a:xfrm>
          <a:off x="0" y="0"/>
          <a:ext cx="0" cy="0"/>
          <a:chOff x="0" y="0"/>
          <a:chExt cx="0" cy="0"/>
        </a:xfrm>
      </p:grpSpPr>
      <p:pic>
        <p:nvPicPr>
          <p:cNvPr id="4" name="Image 2" descr="logooutline.eps"/>
          <p:cNvPicPr>
            <a:picLocks noChangeAspect="1"/>
          </p:cNvPicPr>
          <p:nvPr userDrawn="1"/>
        </p:nvPicPr>
        <p:blipFill>
          <a:blip r:embed="rId2"/>
          <a:stretch/>
        </p:blipFill>
        <p:spPr bwMode="auto">
          <a:xfrm>
            <a:off x="4836403" y="2169047"/>
            <a:ext cx="2520000" cy="24946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ext and Pictur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9" y="373593"/>
            <a:ext cx="5616574" cy="1065742"/>
          </a:xfrm>
        </p:spPr>
        <p:txBody>
          <a:bodyPr/>
          <a:lstStyle/>
          <a:p>
            <a:pPr>
              <a:defRPr/>
            </a:pPr>
            <a:r>
              <a:rPr lang="en-US"/>
              <a:t>Click to edit Master title style</a:t>
            </a:r>
          </a:p>
        </p:txBody>
      </p:sp>
      <p:sp>
        <p:nvSpPr>
          <p:cNvPr id="5" name="Content Placeholder 2"/>
          <p:cNvSpPr>
            <a:spLocks noGrp="1"/>
          </p:cNvSpPr>
          <p:nvPr>
            <p:ph sz="half" idx="1"/>
          </p:nvPr>
        </p:nvSpPr>
        <p:spPr bwMode="auto">
          <a:xfrm>
            <a:off x="407987" y="1598658"/>
            <a:ext cx="5616575" cy="4608512"/>
          </a:xfrm>
        </p:spPr>
        <p:txBody>
          <a:bodyPr/>
          <a:lstStyle>
            <a:lvl1pPr>
              <a:defRPr>
                <a:solidFill>
                  <a:schemeClr val="tx2">
                    <a:lumMod val="50000"/>
                  </a:schemeClr>
                </a:solidFill>
              </a:defRPr>
            </a:lvl1pPr>
            <a:lvl2pPr>
              <a:lnSpc>
                <a:spcPct val="100000"/>
              </a:lnSpc>
              <a:defRPr/>
            </a:lvl2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6" name="Picture Placeholder 8"/>
          <p:cNvSpPr>
            <a:spLocks noGrp="1"/>
          </p:cNvSpPr>
          <p:nvPr>
            <p:ph type="pic" sz="quarter" idx="13" hasCustomPrompt="1"/>
          </p:nvPr>
        </p:nvSpPr>
        <p:spPr bwMode="auto">
          <a:xfrm>
            <a:off x="6167438" y="0"/>
            <a:ext cx="6024562" cy="6317986"/>
          </a:xfrm>
          <a:prstGeom prst="rect">
            <a:avLst/>
          </a:prstGeom>
          <a:noFill/>
          <a:ln w="0">
            <a:noFill/>
          </a:ln>
        </p:spPr>
        <p:txBody>
          <a:bodyPr anchor="ctr"/>
          <a:lstStyle>
            <a:lvl1pPr algn="ctr">
              <a:defRPr/>
            </a:lvl1pPr>
          </a:lstStyle>
          <a:p>
            <a:pPr>
              <a:defRPr/>
            </a:pPr>
            <a:r>
              <a:rPr lang="en-US"/>
              <a:t>Drag and Drop picture</a:t>
            </a:r>
            <a:endParaRPr/>
          </a:p>
        </p:txBody>
      </p:sp>
      <p:sp>
        <p:nvSpPr>
          <p:cNvPr id="7" name="Date Placeholder 3"/>
          <p:cNvSpPr>
            <a:spLocks noGrp="1"/>
          </p:cNvSpPr>
          <p:nvPr>
            <p:ph type="dt" sz="half" idx="14"/>
          </p:nvPr>
        </p:nvSpPr>
        <p:spPr bwMode="auto"/>
        <p:txBody>
          <a:bodyPr/>
          <a:lstStyle/>
          <a:p>
            <a:pPr>
              <a:defRPr/>
            </a:pPr>
            <a:fld id="{23793A62-AA7E-5A4D-A43E-DF1B3593C4E5}" type="datetime1">
              <a:rPr lang="en-US"/>
              <a:t>12/20/2023</a:t>
            </a:fld>
            <a:endParaRPr lang="en-US"/>
          </a:p>
        </p:txBody>
      </p:sp>
      <p:sp>
        <p:nvSpPr>
          <p:cNvPr id="8" name="Footer Placeholder 7"/>
          <p:cNvSpPr>
            <a:spLocks noGrp="1"/>
          </p:cNvSpPr>
          <p:nvPr>
            <p:ph type="ftr" sz="quarter" idx="15"/>
          </p:nvPr>
        </p:nvSpPr>
        <p:spPr bwMode="auto"/>
        <p:txBody>
          <a:bodyPr/>
          <a:lstStyle/>
          <a:p>
            <a:pPr>
              <a:defRPr/>
            </a:pPr>
            <a:r>
              <a:rPr lang="en-US"/>
              <a:t>Presenter | Presentation Title</a:t>
            </a:r>
          </a:p>
        </p:txBody>
      </p:sp>
      <p:sp>
        <p:nvSpPr>
          <p:cNvPr id="9" name="Slide Number Placeholder 9"/>
          <p:cNvSpPr>
            <a:spLocks noGrp="1"/>
          </p:cNvSpPr>
          <p:nvPr>
            <p:ph type="sldNum" sz="quarter" idx="16"/>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ext and 2 Pictures horizont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9" y="373593"/>
            <a:ext cx="11376024" cy="1065742"/>
          </a:xfrm>
        </p:spPr>
        <p:txBody>
          <a:bodyPr/>
          <a:lstStyle/>
          <a:p>
            <a:pPr>
              <a:defRPr/>
            </a:pPr>
            <a:r>
              <a:rPr lang="en-US"/>
              <a:t>Click to edit Master title style</a:t>
            </a:r>
          </a:p>
        </p:txBody>
      </p:sp>
      <p:sp>
        <p:nvSpPr>
          <p:cNvPr id="5" name="Content Placeholder 2"/>
          <p:cNvSpPr>
            <a:spLocks noGrp="1"/>
          </p:cNvSpPr>
          <p:nvPr>
            <p:ph sz="half" idx="1"/>
          </p:nvPr>
        </p:nvSpPr>
        <p:spPr bwMode="auto">
          <a:xfrm>
            <a:off x="407987" y="1598658"/>
            <a:ext cx="5616575" cy="4608512"/>
          </a:xfrm>
        </p:spPr>
        <p:txBody>
          <a:bodyPr/>
          <a:lstStyle>
            <a:lvl1pPr>
              <a:defRPr>
                <a:solidFill>
                  <a:schemeClr val="tx2">
                    <a:lumMod val="50000"/>
                  </a:schemeClr>
                </a:solidFill>
              </a:defRPr>
            </a:lvl1pPr>
            <a:lvl2pPr>
              <a:lnSpc>
                <a:spcPct val="100000"/>
              </a:lnSpc>
              <a:defRPr/>
            </a:lvl2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6" name="Date Placeholder 3"/>
          <p:cNvSpPr>
            <a:spLocks noGrp="1"/>
          </p:cNvSpPr>
          <p:nvPr>
            <p:ph type="dt" sz="half" idx="14"/>
          </p:nvPr>
        </p:nvSpPr>
        <p:spPr bwMode="auto"/>
        <p:txBody>
          <a:bodyPr/>
          <a:lstStyle/>
          <a:p>
            <a:pPr>
              <a:defRPr/>
            </a:pPr>
            <a:fld id="{23793A62-AA7E-5A4D-A43E-DF1B3593C4E5}" type="datetime1">
              <a:rPr lang="en-US"/>
              <a:t>12/20/2023</a:t>
            </a:fld>
            <a:endParaRPr lang="en-US"/>
          </a:p>
        </p:txBody>
      </p:sp>
      <p:sp>
        <p:nvSpPr>
          <p:cNvPr id="7" name="Footer Placeholder 7"/>
          <p:cNvSpPr>
            <a:spLocks noGrp="1"/>
          </p:cNvSpPr>
          <p:nvPr>
            <p:ph type="ftr" sz="quarter" idx="15"/>
          </p:nvPr>
        </p:nvSpPr>
        <p:spPr bwMode="auto"/>
        <p:txBody>
          <a:bodyPr/>
          <a:lstStyle/>
          <a:p>
            <a:pPr>
              <a:defRPr/>
            </a:pPr>
            <a:r>
              <a:rPr lang="en-US"/>
              <a:t>Presenter | Presentation Title</a:t>
            </a:r>
          </a:p>
        </p:txBody>
      </p:sp>
      <p:sp>
        <p:nvSpPr>
          <p:cNvPr id="8" name="Slide Number Placeholder 9"/>
          <p:cNvSpPr>
            <a:spLocks noGrp="1"/>
          </p:cNvSpPr>
          <p:nvPr>
            <p:ph type="sldNum" sz="quarter" idx="16"/>
          </p:nvPr>
        </p:nvSpPr>
        <p:spPr bwMode="auto"/>
        <p:txBody>
          <a:bodyPr/>
          <a:lstStyle/>
          <a:p>
            <a:pPr>
              <a:defRPr/>
            </a:pPr>
            <a:fld id="{36B5EA5A-BC32-A742-B11B-8E7414D5B535}" type="slidenum">
              <a:rPr lang="en-US"/>
              <a:t>‹N°›</a:t>
            </a:fld>
            <a:endParaRPr lang="en-US"/>
          </a:p>
        </p:txBody>
      </p:sp>
      <p:sp>
        <p:nvSpPr>
          <p:cNvPr id="9" name="Picture Placeholder 5"/>
          <p:cNvSpPr>
            <a:spLocks noGrp="1"/>
          </p:cNvSpPr>
          <p:nvPr>
            <p:ph type="pic" sz="quarter" idx="13" hasCustomPrompt="1"/>
          </p:nvPr>
        </p:nvSpPr>
        <p:spPr bwMode="auto">
          <a:xfrm>
            <a:off x="6167438" y="1592263"/>
            <a:ext cx="5616575" cy="2232025"/>
          </a:xfrm>
          <a:prstGeom prst="rect">
            <a:avLst/>
          </a:prstGeom>
          <a:noFill/>
          <a:ln w="3175">
            <a:noFill/>
          </a:ln>
        </p:spPr>
        <p:txBody>
          <a:bodyPr anchor="ctr"/>
          <a:lstStyle>
            <a:lvl1pPr algn="ctr">
              <a:defRPr/>
            </a:lvl1pPr>
          </a:lstStyle>
          <a:p>
            <a:pPr>
              <a:defRPr/>
            </a:pPr>
            <a:r>
              <a:rPr lang="en-US"/>
              <a:t>Drag and drop picture</a:t>
            </a:r>
            <a:endParaRPr/>
          </a:p>
        </p:txBody>
      </p:sp>
      <p:sp>
        <p:nvSpPr>
          <p:cNvPr id="10" name="Picture Placeholder 5"/>
          <p:cNvSpPr>
            <a:spLocks noGrp="1"/>
          </p:cNvSpPr>
          <p:nvPr>
            <p:ph type="pic" sz="quarter" idx="17" hasCustomPrompt="1"/>
          </p:nvPr>
        </p:nvSpPr>
        <p:spPr bwMode="auto">
          <a:xfrm>
            <a:off x="6167438" y="3969703"/>
            <a:ext cx="5616575" cy="2232025"/>
          </a:xfrm>
          <a:prstGeom prst="rect">
            <a:avLst/>
          </a:prstGeom>
          <a:noFill/>
          <a:ln w="3175">
            <a:noFill/>
          </a:ln>
        </p:spPr>
        <p:txBody>
          <a:bodyPr anchor="ctr"/>
          <a:lstStyle>
            <a:lvl1pPr algn="ctr">
              <a:defRPr/>
            </a:lvl1pPr>
          </a:lstStyle>
          <a:p>
            <a:pPr>
              <a:defRPr/>
            </a:pPr>
            <a:r>
              <a:rPr lang="en-US"/>
              <a:t>Drag and drop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ext and 4 Pictures">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9" y="373593"/>
            <a:ext cx="11376024" cy="1065742"/>
          </a:xfrm>
        </p:spPr>
        <p:txBody>
          <a:bodyPr/>
          <a:lstStyle/>
          <a:p>
            <a:pPr>
              <a:defRPr/>
            </a:pPr>
            <a:r>
              <a:rPr lang="en-US"/>
              <a:t>Click to edit Master title style</a:t>
            </a:r>
          </a:p>
        </p:txBody>
      </p:sp>
      <p:sp>
        <p:nvSpPr>
          <p:cNvPr id="5" name="Content Placeholder 2"/>
          <p:cNvSpPr>
            <a:spLocks noGrp="1"/>
          </p:cNvSpPr>
          <p:nvPr>
            <p:ph sz="half" idx="1"/>
          </p:nvPr>
        </p:nvSpPr>
        <p:spPr bwMode="auto">
          <a:xfrm>
            <a:off x="407987" y="1598658"/>
            <a:ext cx="3708401" cy="4608512"/>
          </a:xfrm>
        </p:spPr>
        <p:txBody>
          <a:bodyPr/>
          <a:lstStyle>
            <a:lvl1pPr>
              <a:defRPr>
                <a:solidFill>
                  <a:schemeClr val="tx2">
                    <a:lumMod val="50000"/>
                  </a:schemeClr>
                </a:solidFill>
              </a:defRPr>
            </a:lvl1pPr>
            <a:lvl2pPr>
              <a:lnSpc>
                <a:spcPct val="120000"/>
              </a:lnSpc>
              <a:defRPr/>
            </a:lvl2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6" name="Date Placeholder 3"/>
          <p:cNvSpPr>
            <a:spLocks noGrp="1"/>
          </p:cNvSpPr>
          <p:nvPr>
            <p:ph type="dt" sz="half" idx="14"/>
          </p:nvPr>
        </p:nvSpPr>
        <p:spPr bwMode="auto"/>
        <p:txBody>
          <a:bodyPr/>
          <a:lstStyle/>
          <a:p>
            <a:pPr>
              <a:defRPr/>
            </a:pPr>
            <a:fld id="{23793A62-AA7E-5A4D-A43E-DF1B3593C4E5}" type="datetime1">
              <a:rPr lang="en-US"/>
              <a:t>12/20/2023</a:t>
            </a:fld>
            <a:endParaRPr lang="en-US"/>
          </a:p>
        </p:txBody>
      </p:sp>
      <p:sp>
        <p:nvSpPr>
          <p:cNvPr id="7" name="Footer Placeholder 7"/>
          <p:cNvSpPr>
            <a:spLocks noGrp="1"/>
          </p:cNvSpPr>
          <p:nvPr>
            <p:ph type="ftr" sz="quarter" idx="15"/>
          </p:nvPr>
        </p:nvSpPr>
        <p:spPr bwMode="auto"/>
        <p:txBody>
          <a:bodyPr/>
          <a:lstStyle/>
          <a:p>
            <a:pPr>
              <a:defRPr/>
            </a:pPr>
            <a:r>
              <a:rPr lang="en-US"/>
              <a:t>Presenter | Presentation Title</a:t>
            </a:r>
          </a:p>
        </p:txBody>
      </p:sp>
      <p:sp>
        <p:nvSpPr>
          <p:cNvPr id="8" name="Slide Number Placeholder 9"/>
          <p:cNvSpPr>
            <a:spLocks noGrp="1"/>
          </p:cNvSpPr>
          <p:nvPr>
            <p:ph type="sldNum" sz="quarter" idx="16"/>
          </p:nvPr>
        </p:nvSpPr>
        <p:spPr bwMode="auto"/>
        <p:txBody>
          <a:bodyPr/>
          <a:lstStyle/>
          <a:p>
            <a:pPr>
              <a:defRPr/>
            </a:pPr>
            <a:fld id="{36B5EA5A-BC32-A742-B11B-8E7414D5B535}" type="slidenum">
              <a:rPr lang="en-US"/>
              <a:t>‹N°›</a:t>
            </a:fld>
            <a:endParaRPr lang="en-US"/>
          </a:p>
        </p:txBody>
      </p:sp>
      <p:sp>
        <p:nvSpPr>
          <p:cNvPr id="9" name="Picture Placeholder 5"/>
          <p:cNvSpPr>
            <a:spLocks noGrp="1"/>
          </p:cNvSpPr>
          <p:nvPr>
            <p:ph type="pic" sz="quarter" idx="13" hasCustomPrompt="1"/>
          </p:nvPr>
        </p:nvSpPr>
        <p:spPr bwMode="auto">
          <a:xfrm>
            <a:off x="8075613" y="1592263"/>
            <a:ext cx="3708400" cy="2232025"/>
          </a:xfrm>
          <a:prstGeom prst="rect">
            <a:avLst/>
          </a:prstGeom>
          <a:noFill/>
          <a:ln w="3175">
            <a:noFill/>
          </a:ln>
        </p:spPr>
        <p:txBody>
          <a:bodyPr anchor="ctr"/>
          <a:lstStyle>
            <a:lvl1pPr algn="ctr">
              <a:defRPr/>
            </a:lvl1pPr>
          </a:lstStyle>
          <a:p>
            <a:pPr>
              <a:defRPr/>
            </a:pPr>
            <a:r>
              <a:rPr lang="en-US"/>
              <a:t>Drag and drop picture</a:t>
            </a:r>
            <a:endParaRPr/>
          </a:p>
        </p:txBody>
      </p:sp>
      <p:sp>
        <p:nvSpPr>
          <p:cNvPr id="10" name="Picture Placeholder 5"/>
          <p:cNvSpPr>
            <a:spLocks noGrp="1"/>
          </p:cNvSpPr>
          <p:nvPr>
            <p:ph type="pic" sz="quarter" idx="17" hasCustomPrompt="1"/>
          </p:nvPr>
        </p:nvSpPr>
        <p:spPr bwMode="auto">
          <a:xfrm>
            <a:off x="8075613" y="3969703"/>
            <a:ext cx="3708400" cy="2232025"/>
          </a:xfrm>
          <a:prstGeom prst="rect">
            <a:avLst/>
          </a:prstGeom>
          <a:noFill/>
          <a:ln w="3175">
            <a:noFill/>
          </a:ln>
        </p:spPr>
        <p:txBody>
          <a:bodyPr anchor="ctr"/>
          <a:lstStyle>
            <a:lvl1pPr algn="ctr">
              <a:defRPr/>
            </a:lvl1pPr>
          </a:lstStyle>
          <a:p>
            <a:pPr>
              <a:defRPr/>
            </a:pPr>
            <a:r>
              <a:rPr lang="en-US"/>
              <a:t>Drag and drop picture</a:t>
            </a:r>
            <a:endParaRPr/>
          </a:p>
        </p:txBody>
      </p:sp>
      <p:sp>
        <p:nvSpPr>
          <p:cNvPr id="11" name="Picture Placeholder 5"/>
          <p:cNvSpPr>
            <a:spLocks noGrp="1"/>
          </p:cNvSpPr>
          <p:nvPr>
            <p:ph type="pic" sz="quarter" idx="18" hasCustomPrompt="1"/>
          </p:nvPr>
        </p:nvSpPr>
        <p:spPr bwMode="auto">
          <a:xfrm>
            <a:off x="4259263" y="1592263"/>
            <a:ext cx="3708000" cy="2232025"/>
          </a:xfrm>
          <a:prstGeom prst="rect">
            <a:avLst/>
          </a:prstGeom>
          <a:noFill/>
          <a:ln w="3175">
            <a:noFill/>
          </a:ln>
        </p:spPr>
        <p:txBody>
          <a:bodyPr anchor="ctr"/>
          <a:lstStyle>
            <a:lvl1pPr algn="ctr">
              <a:defRPr/>
            </a:lvl1pPr>
          </a:lstStyle>
          <a:p>
            <a:pPr>
              <a:defRPr/>
            </a:pPr>
            <a:r>
              <a:rPr lang="en-US"/>
              <a:t>Drag and drop picture</a:t>
            </a:r>
            <a:endParaRPr/>
          </a:p>
        </p:txBody>
      </p:sp>
      <p:sp>
        <p:nvSpPr>
          <p:cNvPr id="12" name="Picture Placeholder 5"/>
          <p:cNvSpPr>
            <a:spLocks noGrp="1"/>
          </p:cNvSpPr>
          <p:nvPr>
            <p:ph type="pic" sz="quarter" idx="19" hasCustomPrompt="1"/>
          </p:nvPr>
        </p:nvSpPr>
        <p:spPr bwMode="auto">
          <a:xfrm>
            <a:off x="4259263" y="3978015"/>
            <a:ext cx="3708000" cy="2232025"/>
          </a:xfrm>
          <a:prstGeom prst="rect">
            <a:avLst/>
          </a:prstGeom>
          <a:noFill/>
          <a:ln w="3175">
            <a:noFill/>
          </a:ln>
        </p:spPr>
        <p:txBody>
          <a:bodyPr anchor="ctr"/>
          <a:lstStyle>
            <a:lvl1pPr algn="ctr">
              <a:defRPr/>
            </a:lvl1pPr>
          </a:lstStyle>
          <a:p>
            <a:pPr>
              <a:defRPr/>
            </a:pPr>
            <a:r>
              <a:rPr lang="en-US"/>
              <a:t>Drag and drop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ubtitles and 2 Pictures ">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Text Placeholder 2"/>
          <p:cNvSpPr>
            <a:spLocks noGrp="1"/>
          </p:cNvSpPr>
          <p:nvPr>
            <p:ph type="body" idx="1"/>
          </p:nvPr>
        </p:nvSpPr>
        <p:spPr bwMode="auto">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6" name="Text Placeholder 4"/>
          <p:cNvSpPr>
            <a:spLocks noGrp="1"/>
          </p:cNvSpPr>
          <p:nvPr>
            <p:ph type="body" sz="quarter" idx="3"/>
          </p:nvPr>
        </p:nvSpPr>
        <p:spPr bwMode="auto">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7" name="Picture Placeholder 10"/>
          <p:cNvSpPr>
            <a:spLocks noGrp="1"/>
          </p:cNvSpPr>
          <p:nvPr>
            <p:ph type="pic" sz="quarter" idx="13" hasCustomPrompt="1"/>
          </p:nvPr>
        </p:nvSpPr>
        <p:spPr bwMode="auto">
          <a:xfrm>
            <a:off x="407988" y="2420938"/>
            <a:ext cx="5616575" cy="3779837"/>
          </a:xfrm>
          <a:prstGeom prst="rect">
            <a:avLst/>
          </a:prstGeom>
          <a:noFill/>
          <a:ln w="3175">
            <a:noFill/>
          </a:ln>
        </p:spPr>
        <p:txBody>
          <a:bodyPr anchor="ctr"/>
          <a:lstStyle>
            <a:lvl1pPr algn="ctr">
              <a:defRPr/>
            </a:lvl1pPr>
          </a:lstStyle>
          <a:p>
            <a:pPr>
              <a:defRPr/>
            </a:pPr>
            <a:r>
              <a:rPr lang="en-US"/>
              <a:t>Drag and Drop picture</a:t>
            </a:r>
            <a:endParaRPr/>
          </a:p>
        </p:txBody>
      </p:sp>
      <p:sp>
        <p:nvSpPr>
          <p:cNvPr id="8" name="Date Placeholder 3"/>
          <p:cNvSpPr>
            <a:spLocks noGrp="1"/>
          </p:cNvSpPr>
          <p:nvPr>
            <p:ph type="dt" sz="half" idx="15"/>
          </p:nvPr>
        </p:nvSpPr>
        <p:spPr bwMode="auto"/>
        <p:txBody>
          <a:bodyPr/>
          <a:lstStyle/>
          <a:p>
            <a:pPr>
              <a:defRPr/>
            </a:pPr>
            <a:fld id="{23793A62-AA7E-5A4D-A43E-DF1B3593C4E5}" type="datetime1">
              <a:rPr lang="en-US"/>
              <a:t>12/20/2023</a:t>
            </a:fld>
            <a:endParaRPr lang="en-US"/>
          </a:p>
        </p:txBody>
      </p:sp>
      <p:sp>
        <p:nvSpPr>
          <p:cNvPr id="9" name="Footer Placeholder 5"/>
          <p:cNvSpPr>
            <a:spLocks noGrp="1"/>
          </p:cNvSpPr>
          <p:nvPr>
            <p:ph type="ftr" sz="quarter" idx="16"/>
          </p:nvPr>
        </p:nvSpPr>
        <p:spPr bwMode="auto"/>
        <p:txBody>
          <a:bodyPr/>
          <a:lstStyle/>
          <a:p>
            <a:pPr>
              <a:defRPr/>
            </a:pPr>
            <a:r>
              <a:rPr lang="en-US"/>
              <a:t>Presenter | Presentation Title</a:t>
            </a:r>
          </a:p>
        </p:txBody>
      </p:sp>
      <p:sp>
        <p:nvSpPr>
          <p:cNvPr id="10" name="Slide Number Placeholder 9"/>
          <p:cNvSpPr>
            <a:spLocks noGrp="1"/>
          </p:cNvSpPr>
          <p:nvPr>
            <p:ph type="sldNum" sz="quarter" idx="17"/>
          </p:nvPr>
        </p:nvSpPr>
        <p:spPr bwMode="auto"/>
        <p:txBody>
          <a:bodyPr/>
          <a:lstStyle/>
          <a:p>
            <a:pPr>
              <a:defRPr/>
            </a:pPr>
            <a:fld id="{36B5EA5A-BC32-A742-B11B-8E7414D5B535}" type="slidenum">
              <a:rPr lang="en-US"/>
              <a:t>‹N°›</a:t>
            </a:fld>
            <a:endParaRPr lang="en-US"/>
          </a:p>
        </p:txBody>
      </p:sp>
      <p:sp>
        <p:nvSpPr>
          <p:cNvPr id="11" name="Picture Placeholder 7"/>
          <p:cNvSpPr>
            <a:spLocks noGrp="1"/>
          </p:cNvSpPr>
          <p:nvPr>
            <p:ph type="pic" sz="quarter" idx="18" hasCustomPrompt="1"/>
          </p:nvPr>
        </p:nvSpPr>
        <p:spPr bwMode="auto">
          <a:xfrm>
            <a:off x="6172200" y="2420938"/>
            <a:ext cx="5616575" cy="3779837"/>
          </a:xfrm>
          <a:prstGeom prst="rect">
            <a:avLst/>
          </a:prstGeom>
          <a:noFill/>
          <a:ln w="3175">
            <a:noFill/>
          </a:ln>
        </p:spPr>
        <p:txBody>
          <a:bodyPr anchor="ctr" anchorCtr="0"/>
          <a:lstStyle>
            <a:lvl1pPr algn="ctr">
              <a:defRPr/>
            </a:lvl1pPr>
          </a:lstStyle>
          <a:p>
            <a:pPr>
              <a:defRPr/>
            </a:pPr>
            <a:r>
              <a:rPr lang="en-GB"/>
              <a:t>Drag and Drop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Subtitle and 3 Pictures">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Text Placeholder 2"/>
          <p:cNvSpPr>
            <a:spLocks noGrp="1"/>
          </p:cNvSpPr>
          <p:nvPr>
            <p:ph type="body" idx="1"/>
          </p:nvPr>
        </p:nvSpPr>
        <p:spPr bwMode="auto">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6" name="Text Placeholder 4"/>
          <p:cNvSpPr>
            <a:spLocks noGrp="1"/>
          </p:cNvSpPr>
          <p:nvPr>
            <p:ph type="body" sz="quarter" idx="3"/>
          </p:nvPr>
        </p:nvSpPr>
        <p:spPr bwMode="auto">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7" name="Picture Placeholder 10"/>
          <p:cNvSpPr>
            <a:spLocks noGrp="1"/>
          </p:cNvSpPr>
          <p:nvPr>
            <p:ph type="pic" sz="quarter" idx="13" hasCustomPrompt="1"/>
          </p:nvPr>
        </p:nvSpPr>
        <p:spPr bwMode="auto">
          <a:xfrm>
            <a:off x="407989" y="2416175"/>
            <a:ext cx="3708400" cy="3779837"/>
          </a:xfrm>
          <a:prstGeom prst="rect">
            <a:avLst/>
          </a:prstGeom>
          <a:noFill/>
          <a:ln w="3175">
            <a:noFill/>
          </a:ln>
        </p:spPr>
        <p:txBody>
          <a:bodyPr anchor="ctr"/>
          <a:lstStyle>
            <a:lvl1pPr algn="ctr">
              <a:defRPr/>
            </a:lvl1pPr>
          </a:lstStyle>
          <a:p>
            <a:pPr>
              <a:defRPr/>
            </a:pPr>
            <a:r>
              <a:rPr lang="en-US"/>
              <a:t>Drag and Drop picture</a:t>
            </a:r>
            <a:endParaRPr/>
          </a:p>
        </p:txBody>
      </p:sp>
      <p:sp>
        <p:nvSpPr>
          <p:cNvPr id="8" name="Picture Placeholder 12"/>
          <p:cNvSpPr>
            <a:spLocks noGrp="1"/>
          </p:cNvSpPr>
          <p:nvPr>
            <p:ph type="pic" sz="quarter" idx="14" hasCustomPrompt="1"/>
          </p:nvPr>
        </p:nvSpPr>
        <p:spPr bwMode="auto">
          <a:xfrm>
            <a:off x="8075613" y="2416175"/>
            <a:ext cx="3708000" cy="3779837"/>
          </a:xfrm>
          <a:prstGeom prst="rect">
            <a:avLst/>
          </a:prstGeom>
          <a:noFill/>
          <a:ln w="3175">
            <a:noFill/>
          </a:ln>
        </p:spPr>
        <p:txBody>
          <a:bodyPr anchor="ctr"/>
          <a:lstStyle>
            <a:lvl1pPr marL="0" marR="0" indent="0" algn="ctr" defTabSz="914400">
              <a:lnSpc>
                <a:spcPct val="90000"/>
              </a:lnSpc>
              <a:spcBef>
                <a:spcPts val="1000"/>
              </a:spcBef>
              <a:spcAft>
                <a:spcPts val="0"/>
              </a:spcAft>
              <a:buClrTx/>
              <a:buSzTx/>
              <a:buFont typeface="Arial"/>
              <a:buNone/>
              <a:defRPr b="1"/>
            </a:lvl1pPr>
          </a:lstStyle>
          <a:p>
            <a:pPr>
              <a:defRPr/>
            </a:pPr>
            <a:r>
              <a:rPr lang="en-US"/>
              <a:t>Drag and Drop picture</a:t>
            </a:r>
          </a:p>
        </p:txBody>
      </p:sp>
      <p:sp>
        <p:nvSpPr>
          <p:cNvPr id="9" name="Text Placeholder 2"/>
          <p:cNvSpPr>
            <a:spLocks noGrp="1"/>
          </p:cNvSpPr>
          <p:nvPr>
            <p:ph type="body" idx="15"/>
          </p:nvPr>
        </p:nvSpPr>
        <p:spPr bwMode="auto">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10" name="Picture Placeholder 10"/>
          <p:cNvSpPr>
            <a:spLocks noGrp="1"/>
          </p:cNvSpPr>
          <p:nvPr>
            <p:ph type="pic" sz="quarter" idx="16" hasCustomPrompt="1"/>
          </p:nvPr>
        </p:nvSpPr>
        <p:spPr bwMode="auto">
          <a:xfrm>
            <a:off x="4253848" y="2416175"/>
            <a:ext cx="3708400" cy="3779837"/>
          </a:xfrm>
          <a:prstGeom prst="rect">
            <a:avLst/>
          </a:prstGeom>
          <a:noFill/>
          <a:ln w="3175">
            <a:noFill/>
          </a:ln>
        </p:spPr>
        <p:txBody>
          <a:bodyPr anchor="ctr"/>
          <a:lstStyle>
            <a:lvl1pPr algn="ctr">
              <a:defRPr/>
            </a:lvl1pPr>
          </a:lstStyle>
          <a:p>
            <a:pPr>
              <a:defRPr/>
            </a:pPr>
            <a:r>
              <a:rPr lang="en-US"/>
              <a:t>Drag and Drop picture</a:t>
            </a:r>
            <a:endParaRPr/>
          </a:p>
        </p:txBody>
      </p:sp>
      <p:sp>
        <p:nvSpPr>
          <p:cNvPr id="11" name="Date Placeholder 3"/>
          <p:cNvSpPr>
            <a:spLocks noGrp="1"/>
          </p:cNvSpPr>
          <p:nvPr>
            <p:ph type="dt" sz="half" idx="17"/>
          </p:nvPr>
        </p:nvSpPr>
        <p:spPr bwMode="auto"/>
        <p:txBody>
          <a:bodyPr/>
          <a:lstStyle/>
          <a:p>
            <a:pPr>
              <a:defRPr/>
            </a:pPr>
            <a:fld id="{23793A62-AA7E-5A4D-A43E-DF1B3593C4E5}" type="datetime1">
              <a:rPr lang="en-US"/>
              <a:t>12/20/2023</a:t>
            </a:fld>
            <a:endParaRPr lang="en-US"/>
          </a:p>
        </p:txBody>
      </p:sp>
      <p:sp>
        <p:nvSpPr>
          <p:cNvPr id="12" name="Footer Placeholder 5"/>
          <p:cNvSpPr>
            <a:spLocks noGrp="1"/>
          </p:cNvSpPr>
          <p:nvPr>
            <p:ph type="ftr" sz="quarter" idx="18"/>
          </p:nvPr>
        </p:nvSpPr>
        <p:spPr bwMode="auto"/>
        <p:txBody>
          <a:bodyPr/>
          <a:lstStyle/>
          <a:p>
            <a:pPr>
              <a:defRPr/>
            </a:pPr>
            <a:r>
              <a:rPr lang="en-US"/>
              <a:t>Presenter | Presentation Title</a:t>
            </a:r>
          </a:p>
        </p:txBody>
      </p:sp>
      <p:sp>
        <p:nvSpPr>
          <p:cNvPr id="13" name="Slide Number Placeholder 13"/>
          <p:cNvSpPr>
            <a:spLocks noGrp="1"/>
          </p:cNvSpPr>
          <p:nvPr>
            <p:ph type="sldNum" sz="quarter" idx="19"/>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ext and 3 Pictures with boxes">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Text Placeholder 2"/>
          <p:cNvSpPr>
            <a:spLocks noGrp="1"/>
          </p:cNvSpPr>
          <p:nvPr>
            <p:ph type="body" idx="15"/>
          </p:nvPr>
        </p:nvSpPr>
        <p:spPr bwMode="auto">
          <a:xfrm>
            <a:off x="4116386" y="1601376"/>
            <a:ext cx="3960000" cy="1131215"/>
          </a:xfrm>
          <a:prstGeom prst="rect">
            <a:avLst/>
          </a:prstGeom>
          <a:solidFill>
            <a:schemeClr val="tx1"/>
          </a:solidFill>
          <a:ln w="3175">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6" name="Picture Placeholder 10"/>
          <p:cNvSpPr>
            <a:spLocks noGrp="1"/>
          </p:cNvSpPr>
          <p:nvPr>
            <p:ph type="pic" sz="quarter" idx="16" hasCustomPrompt="1"/>
          </p:nvPr>
        </p:nvSpPr>
        <p:spPr bwMode="auto">
          <a:xfrm>
            <a:off x="4115612" y="2732442"/>
            <a:ext cx="3960774" cy="3477297"/>
          </a:xfrm>
          <a:prstGeom prst="rect">
            <a:avLst/>
          </a:prstGeom>
          <a:noFill/>
          <a:ln w="3175">
            <a:noFill/>
          </a:ln>
        </p:spPr>
        <p:txBody>
          <a:bodyPr anchor="ctr"/>
          <a:lstStyle>
            <a:lvl1pPr algn="ctr">
              <a:defRPr/>
            </a:lvl1pPr>
          </a:lstStyle>
          <a:p>
            <a:pPr>
              <a:defRPr/>
            </a:pPr>
            <a:r>
              <a:rPr lang="en-US"/>
              <a:t>Drag and Drop picture</a:t>
            </a:r>
            <a:endParaRPr/>
          </a:p>
        </p:txBody>
      </p:sp>
      <p:sp>
        <p:nvSpPr>
          <p:cNvPr id="7" name="Date Placeholder 3"/>
          <p:cNvSpPr>
            <a:spLocks noGrp="1"/>
          </p:cNvSpPr>
          <p:nvPr>
            <p:ph type="dt" sz="half" idx="17"/>
          </p:nvPr>
        </p:nvSpPr>
        <p:spPr bwMode="auto"/>
        <p:txBody>
          <a:bodyPr/>
          <a:lstStyle/>
          <a:p>
            <a:pPr>
              <a:defRPr/>
            </a:pPr>
            <a:fld id="{23793A62-AA7E-5A4D-A43E-DF1B3593C4E5}" type="datetime1">
              <a:rPr lang="en-US"/>
              <a:t>12/20/2023</a:t>
            </a:fld>
            <a:endParaRPr lang="en-US"/>
          </a:p>
        </p:txBody>
      </p:sp>
      <p:sp>
        <p:nvSpPr>
          <p:cNvPr id="8" name="Footer Placeholder 5"/>
          <p:cNvSpPr>
            <a:spLocks noGrp="1"/>
          </p:cNvSpPr>
          <p:nvPr>
            <p:ph type="ftr" sz="quarter" idx="18"/>
          </p:nvPr>
        </p:nvSpPr>
        <p:spPr bwMode="auto"/>
        <p:txBody>
          <a:bodyPr/>
          <a:lstStyle/>
          <a:p>
            <a:pPr>
              <a:defRPr/>
            </a:pPr>
            <a:r>
              <a:rPr lang="en-US"/>
              <a:t>Presenter | Presentation Title</a:t>
            </a:r>
          </a:p>
        </p:txBody>
      </p:sp>
      <p:sp>
        <p:nvSpPr>
          <p:cNvPr id="9" name="Slide Number Placeholder 13"/>
          <p:cNvSpPr>
            <a:spLocks noGrp="1"/>
          </p:cNvSpPr>
          <p:nvPr>
            <p:ph type="sldNum" sz="quarter" idx="19"/>
          </p:nvPr>
        </p:nvSpPr>
        <p:spPr bwMode="auto"/>
        <p:txBody>
          <a:bodyPr/>
          <a:lstStyle/>
          <a:p>
            <a:pPr>
              <a:defRPr/>
            </a:pPr>
            <a:fld id="{36B5EA5A-BC32-A742-B11B-8E7414D5B535}" type="slidenum">
              <a:rPr lang="en-US"/>
              <a:t>‹N°›</a:t>
            </a:fld>
            <a:endParaRPr lang="en-US"/>
          </a:p>
        </p:txBody>
      </p:sp>
      <p:sp>
        <p:nvSpPr>
          <p:cNvPr id="10" name="Text Placeholder 2"/>
          <p:cNvSpPr>
            <a:spLocks noGrp="1"/>
          </p:cNvSpPr>
          <p:nvPr>
            <p:ph type="body" idx="20"/>
          </p:nvPr>
        </p:nvSpPr>
        <p:spPr bwMode="auto">
          <a:xfrm>
            <a:off x="3275" y="5078524"/>
            <a:ext cx="3960000" cy="1131215"/>
          </a:xfrm>
          <a:prstGeom prst="rect">
            <a:avLst/>
          </a:prstGeom>
          <a:solidFill>
            <a:schemeClr val="tx1"/>
          </a:solidFill>
          <a:ln w="3175">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11" name="Picture Placeholder 10"/>
          <p:cNvSpPr>
            <a:spLocks noGrp="1"/>
          </p:cNvSpPr>
          <p:nvPr>
            <p:ph type="pic" sz="quarter" idx="21" hasCustomPrompt="1"/>
          </p:nvPr>
        </p:nvSpPr>
        <p:spPr bwMode="auto">
          <a:xfrm>
            <a:off x="4050" y="1601376"/>
            <a:ext cx="3959225" cy="3477297"/>
          </a:xfrm>
          <a:prstGeom prst="rect">
            <a:avLst/>
          </a:prstGeom>
          <a:noFill/>
          <a:ln w="3175">
            <a:noFill/>
          </a:ln>
        </p:spPr>
        <p:txBody>
          <a:bodyPr anchor="ctr"/>
          <a:lstStyle>
            <a:lvl1pPr algn="ctr">
              <a:defRPr/>
            </a:lvl1pPr>
          </a:lstStyle>
          <a:p>
            <a:pPr>
              <a:defRPr/>
            </a:pPr>
            <a:r>
              <a:rPr lang="en-US"/>
              <a:t>Drag and Drop picture</a:t>
            </a:r>
            <a:endParaRPr/>
          </a:p>
        </p:txBody>
      </p:sp>
      <p:sp>
        <p:nvSpPr>
          <p:cNvPr id="12" name="Text Placeholder 2"/>
          <p:cNvSpPr>
            <a:spLocks noGrp="1"/>
          </p:cNvSpPr>
          <p:nvPr>
            <p:ph type="body" idx="22"/>
          </p:nvPr>
        </p:nvSpPr>
        <p:spPr bwMode="auto">
          <a:xfrm>
            <a:off x="8228723" y="5078524"/>
            <a:ext cx="3963665" cy="1131215"/>
          </a:xfrm>
          <a:prstGeom prst="rect">
            <a:avLst/>
          </a:prstGeom>
          <a:solidFill>
            <a:schemeClr val="tx1"/>
          </a:solidFill>
          <a:ln w="3175">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13" name="Picture Placeholder 10"/>
          <p:cNvSpPr>
            <a:spLocks noGrp="1"/>
          </p:cNvSpPr>
          <p:nvPr>
            <p:ph type="pic" sz="quarter" idx="23" hasCustomPrompt="1"/>
          </p:nvPr>
        </p:nvSpPr>
        <p:spPr bwMode="auto">
          <a:xfrm>
            <a:off x="8232388" y="1601376"/>
            <a:ext cx="3959225" cy="3477297"/>
          </a:xfrm>
          <a:prstGeom prst="rect">
            <a:avLst/>
          </a:prstGeom>
          <a:noFill/>
          <a:ln w="3175">
            <a:noFill/>
          </a:ln>
        </p:spPr>
        <p:txBody>
          <a:bodyPr anchor="ctr"/>
          <a:lstStyle>
            <a:lvl1pPr algn="ctr">
              <a:defRPr/>
            </a:lvl1pPr>
          </a:lstStyle>
          <a:p>
            <a:pPr>
              <a:defRPr/>
            </a:pPr>
            <a:r>
              <a:rPr lang="en-US"/>
              <a:t>Drag and Drop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Picture Horizontal and texts">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Picture Placeholder 10"/>
          <p:cNvSpPr>
            <a:spLocks noGrp="1"/>
          </p:cNvSpPr>
          <p:nvPr>
            <p:ph type="pic" sz="quarter" idx="13" hasCustomPrompt="1"/>
          </p:nvPr>
        </p:nvSpPr>
        <p:spPr bwMode="auto">
          <a:xfrm>
            <a:off x="412776" y="1592263"/>
            <a:ext cx="11376024" cy="2563906"/>
          </a:xfrm>
          <a:prstGeom prst="rect">
            <a:avLst/>
          </a:prstGeom>
          <a:noFill/>
          <a:ln w="3175">
            <a:noFill/>
          </a:ln>
        </p:spPr>
        <p:txBody>
          <a:bodyPr anchor="ctr"/>
          <a:lstStyle>
            <a:lvl1pPr algn="ctr">
              <a:defRPr/>
            </a:lvl1pPr>
          </a:lstStyle>
          <a:p>
            <a:pPr>
              <a:defRPr/>
            </a:pPr>
            <a:r>
              <a:rPr lang="en-US"/>
              <a:t>Drag and Drop picture</a:t>
            </a:r>
            <a:endParaRPr/>
          </a:p>
        </p:txBody>
      </p:sp>
      <p:sp>
        <p:nvSpPr>
          <p:cNvPr id="6" name="Text Placeholder 5"/>
          <p:cNvSpPr>
            <a:spLocks noGrp="1"/>
          </p:cNvSpPr>
          <p:nvPr>
            <p:ph type="body" sz="quarter" idx="14"/>
          </p:nvPr>
        </p:nvSpPr>
        <p:spPr bwMode="auto">
          <a:xfrm>
            <a:off x="407989" y="4294188"/>
            <a:ext cx="3708400" cy="1906587"/>
          </a:xfrm>
        </p:spPr>
        <p:txBody>
          <a:bodyPr/>
          <a:lstStyle/>
          <a:p>
            <a:pPr lvl="0">
              <a:defRPr/>
            </a:pPr>
            <a:r>
              <a:rPr lang="en-US"/>
              <a:t>Edit Master text styles</a:t>
            </a:r>
          </a:p>
          <a:p>
            <a:pPr lvl="1">
              <a:defRPr/>
            </a:pPr>
            <a:r>
              <a:rPr lang="en-US"/>
              <a:t>Second level</a:t>
            </a:r>
          </a:p>
          <a:p>
            <a:pPr lvl="2">
              <a:defRPr/>
            </a:pPr>
            <a:r>
              <a:rPr lang="en-US"/>
              <a:t>Third level</a:t>
            </a:r>
          </a:p>
        </p:txBody>
      </p:sp>
      <p:sp>
        <p:nvSpPr>
          <p:cNvPr id="7" name="Text Placeholder 5"/>
          <p:cNvSpPr>
            <a:spLocks noGrp="1"/>
          </p:cNvSpPr>
          <p:nvPr>
            <p:ph type="body" sz="quarter" idx="15"/>
          </p:nvPr>
        </p:nvSpPr>
        <p:spPr bwMode="auto">
          <a:xfrm>
            <a:off x="4267201" y="4294188"/>
            <a:ext cx="3665537" cy="1906587"/>
          </a:xfrm>
        </p:spPr>
        <p:txBody>
          <a:bodyPr/>
          <a:lstStyle/>
          <a:p>
            <a:pPr lvl="0">
              <a:defRPr/>
            </a:pPr>
            <a:r>
              <a:rPr lang="en-US"/>
              <a:t>Edit Master text styles</a:t>
            </a:r>
          </a:p>
          <a:p>
            <a:pPr lvl="1">
              <a:defRPr/>
            </a:pPr>
            <a:r>
              <a:rPr lang="en-US"/>
              <a:t>Second level</a:t>
            </a:r>
          </a:p>
          <a:p>
            <a:pPr lvl="2">
              <a:defRPr/>
            </a:pPr>
            <a:r>
              <a:rPr lang="en-US"/>
              <a:t>Third level</a:t>
            </a:r>
          </a:p>
        </p:txBody>
      </p:sp>
      <p:sp>
        <p:nvSpPr>
          <p:cNvPr id="8" name="Date Placeholder 2"/>
          <p:cNvSpPr>
            <a:spLocks noGrp="1"/>
          </p:cNvSpPr>
          <p:nvPr>
            <p:ph type="dt" sz="half" idx="16"/>
          </p:nvPr>
        </p:nvSpPr>
        <p:spPr bwMode="auto"/>
        <p:txBody>
          <a:bodyPr/>
          <a:lstStyle/>
          <a:p>
            <a:pPr>
              <a:defRPr/>
            </a:pPr>
            <a:fld id="{23793A62-AA7E-5A4D-A43E-DF1B3593C4E5}" type="datetime1">
              <a:rPr lang="en-US"/>
              <a:t>12/20/2023</a:t>
            </a:fld>
            <a:endParaRPr lang="en-US"/>
          </a:p>
        </p:txBody>
      </p:sp>
      <p:sp>
        <p:nvSpPr>
          <p:cNvPr id="9" name="Footer Placeholder 3"/>
          <p:cNvSpPr>
            <a:spLocks noGrp="1"/>
          </p:cNvSpPr>
          <p:nvPr>
            <p:ph type="ftr" sz="quarter" idx="17"/>
          </p:nvPr>
        </p:nvSpPr>
        <p:spPr bwMode="auto"/>
        <p:txBody>
          <a:bodyPr/>
          <a:lstStyle/>
          <a:p>
            <a:pPr>
              <a:defRPr/>
            </a:pPr>
            <a:r>
              <a:rPr lang="en-US"/>
              <a:t>Presenter | Presentation Title</a:t>
            </a:r>
          </a:p>
        </p:txBody>
      </p:sp>
      <p:sp>
        <p:nvSpPr>
          <p:cNvPr id="10" name="Slide Number Placeholder 4"/>
          <p:cNvSpPr>
            <a:spLocks noGrp="1"/>
          </p:cNvSpPr>
          <p:nvPr>
            <p:ph type="sldNum" sz="quarter" idx="18"/>
          </p:nvPr>
        </p:nvSpPr>
        <p:spPr bwMode="auto"/>
        <p:txBody>
          <a:bodyPr/>
          <a:lstStyle/>
          <a:p>
            <a:pPr>
              <a:defRPr/>
            </a:pPr>
            <a:fld id="{36B5EA5A-BC32-A742-B11B-8E7414D5B535}" type="slidenum">
              <a:rPr lang="en-US"/>
              <a:t>‹N°›</a:t>
            </a:fld>
            <a:endParaRPr lang="en-US"/>
          </a:p>
        </p:txBody>
      </p:sp>
      <p:sp>
        <p:nvSpPr>
          <p:cNvPr id="11" name="Text Placeholder 5"/>
          <p:cNvSpPr>
            <a:spLocks noGrp="1"/>
          </p:cNvSpPr>
          <p:nvPr>
            <p:ph type="body" sz="quarter" idx="19"/>
          </p:nvPr>
        </p:nvSpPr>
        <p:spPr bwMode="auto">
          <a:xfrm>
            <a:off x="8085668" y="4294188"/>
            <a:ext cx="3703132" cy="1906587"/>
          </a:xfrm>
        </p:spPr>
        <p:txBody>
          <a:bodyPr/>
          <a:lstStyle/>
          <a:p>
            <a:pPr lvl="0">
              <a:defRPr/>
            </a:pPr>
            <a:r>
              <a:rPr lang="en-US"/>
              <a:t>Edit Master text styles</a:t>
            </a:r>
          </a:p>
          <a:p>
            <a:pPr lvl="1">
              <a:defRPr/>
            </a:pPr>
            <a:r>
              <a:rPr lang="en-US"/>
              <a:t>Second level</a:t>
            </a:r>
          </a:p>
          <a:p>
            <a:pPr lvl="2">
              <a:defRPr/>
            </a:pPr>
            <a:r>
              <a:rPr lang="en-US"/>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Picture Horizontal and text in boxes">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Picture Placeholder 10"/>
          <p:cNvSpPr>
            <a:spLocks noGrp="1"/>
          </p:cNvSpPr>
          <p:nvPr>
            <p:ph type="pic" sz="quarter" idx="13" hasCustomPrompt="1"/>
          </p:nvPr>
        </p:nvSpPr>
        <p:spPr bwMode="auto">
          <a:xfrm>
            <a:off x="0" y="1592263"/>
            <a:ext cx="12192000" cy="2945870"/>
          </a:xfrm>
          <a:prstGeom prst="rect">
            <a:avLst/>
          </a:prstGeom>
          <a:noFill/>
          <a:ln w="3175">
            <a:noFill/>
          </a:ln>
        </p:spPr>
        <p:txBody>
          <a:bodyPr anchor="ctr"/>
          <a:lstStyle>
            <a:lvl1pPr algn="ctr">
              <a:defRPr/>
            </a:lvl1pPr>
          </a:lstStyle>
          <a:p>
            <a:pPr>
              <a:defRPr/>
            </a:pPr>
            <a:r>
              <a:rPr lang="en-US"/>
              <a:t>Drag and Drop picture</a:t>
            </a:r>
            <a:endParaRPr/>
          </a:p>
        </p:txBody>
      </p:sp>
      <p:sp>
        <p:nvSpPr>
          <p:cNvPr id="6" name="Text Placeholder 5"/>
          <p:cNvSpPr>
            <a:spLocks noGrp="1"/>
          </p:cNvSpPr>
          <p:nvPr>
            <p:ph type="body" sz="quarter" idx="14"/>
          </p:nvPr>
        </p:nvSpPr>
        <p:spPr bwMode="auto">
          <a:xfrm>
            <a:off x="407989" y="4294188"/>
            <a:ext cx="3708400" cy="1906587"/>
          </a:xfrm>
          <a:prstGeom prst="rect">
            <a:avLst/>
          </a:prstGeo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defRPr/>
            </a:pPr>
            <a:r>
              <a:rPr lang="en-US"/>
              <a:t>Edit Master text styles</a:t>
            </a:r>
          </a:p>
          <a:p>
            <a:pPr lvl="1">
              <a:defRPr/>
            </a:pPr>
            <a:r>
              <a:rPr lang="en-US"/>
              <a:t>Second level</a:t>
            </a:r>
          </a:p>
          <a:p>
            <a:pPr lvl="2">
              <a:defRPr/>
            </a:pPr>
            <a:r>
              <a:rPr lang="en-US"/>
              <a:t>Third level</a:t>
            </a:r>
          </a:p>
        </p:txBody>
      </p:sp>
      <p:sp>
        <p:nvSpPr>
          <p:cNvPr id="7" name="Text Placeholder 5"/>
          <p:cNvSpPr>
            <a:spLocks noGrp="1"/>
          </p:cNvSpPr>
          <p:nvPr>
            <p:ph type="body" sz="quarter" idx="15"/>
          </p:nvPr>
        </p:nvSpPr>
        <p:spPr bwMode="auto">
          <a:xfrm>
            <a:off x="4267201" y="4294188"/>
            <a:ext cx="3665537" cy="1906587"/>
          </a:xfrm>
          <a:prstGeom prst="rect">
            <a:avLst/>
          </a:prstGeo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defRPr/>
            </a:pPr>
            <a:r>
              <a:rPr lang="en-US"/>
              <a:t>Edit Master text styles</a:t>
            </a:r>
          </a:p>
          <a:p>
            <a:pPr lvl="1">
              <a:defRPr/>
            </a:pPr>
            <a:r>
              <a:rPr lang="en-US"/>
              <a:t>Second level</a:t>
            </a:r>
          </a:p>
          <a:p>
            <a:pPr lvl="2">
              <a:defRPr/>
            </a:pPr>
            <a:r>
              <a:rPr lang="en-US"/>
              <a:t>Third level</a:t>
            </a:r>
          </a:p>
        </p:txBody>
      </p:sp>
      <p:sp>
        <p:nvSpPr>
          <p:cNvPr id="8" name="Date Placeholder 2"/>
          <p:cNvSpPr>
            <a:spLocks noGrp="1"/>
          </p:cNvSpPr>
          <p:nvPr>
            <p:ph type="dt" sz="half" idx="16"/>
          </p:nvPr>
        </p:nvSpPr>
        <p:spPr bwMode="auto"/>
        <p:txBody>
          <a:bodyPr/>
          <a:lstStyle/>
          <a:p>
            <a:pPr>
              <a:defRPr/>
            </a:pPr>
            <a:fld id="{23793A62-AA7E-5A4D-A43E-DF1B3593C4E5}" type="datetime1">
              <a:rPr lang="en-US"/>
              <a:t>12/20/2023</a:t>
            </a:fld>
            <a:endParaRPr lang="en-US"/>
          </a:p>
        </p:txBody>
      </p:sp>
      <p:sp>
        <p:nvSpPr>
          <p:cNvPr id="9" name="Footer Placeholder 3"/>
          <p:cNvSpPr>
            <a:spLocks noGrp="1"/>
          </p:cNvSpPr>
          <p:nvPr>
            <p:ph type="ftr" sz="quarter" idx="17"/>
          </p:nvPr>
        </p:nvSpPr>
        <p:spPr bwMode="auto"/>
        <p:txBody>
          <a:bodyPr/>
          <a:lstStyle/>
          <a:p>
            <a:pPr>
              <a:defRPr/>
            </a:pPr>
            <a:r>
              <a:rPr lang="en-US"/>
              <a:t>Presenter | Presentation Title</a:t>
            </a:r>
          </a:p>
        </p:txBody>
      </p:sp>
      <p:sp>
        <p:nvSpPr>
          <p:cNvPr id="10" name="Slide Number Placeholder 4"/>
          <p:cNvSpPr>
            <a:spLocks noGrp="1"/>
          </p:cNvSpPr>
          <p:nvPr>
            <p:ph type="sldNum" sz="quarter" idx="18"/>
          </p:nvPr>
        </p:nvSpPr>
        <p:spPr bwMode="auto"/>
        <p:txBody>
          <a:bodyPr/>
          <a:lstStyle/>
          <a:p>
            <a:pPr>
              <a:defRPr/>
            </a:pPr>
            <a:fld id="{36B5EA5A-BC32-A742-B11B-8E7414D5B535}" type="slidenum">
              <a:rPr lang="en-US"/>
              <a:t>‹N°›</a:t>
            </a:fld>
            <a:endParaRPr lang="en-US"/>
          </a:p>
        </p:txBody>
      </p:sp>
      <p:sp>
        <p:nvSpPr>
          <p:cNvPr id="11" name="Text Placeholder 5"/>
          <p:cNvSpPr>
            <a:spLocks noGrp="1"/>
          </p:cNvSpPr>
          <p:nvPr>
            <p:ph type="body" sz="quarter" idx="19"/>
          </p:nvPr>
        </p:nvSpPr>
        <p:spPr bwMode="auto">
          <a:xfrm>
            <a:off x="8085668" y="4294188"/>
            <a:ext cx="3703132" cy="1906587"/>
          </a:xfrm>
          <a:prstGeom prst="rect">
            <a:avLst/>
          </a:prstGeo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defRPr/>
            </a:pPr>
            <a:r>
              <a:rPr lang="en-US"/>
              <a:t>Edit Master text styles</a:t>
            </a:r>
          </a:p>
          <a:p>
            <a:pPr lvl="1">
              <a:defRPr/>
            </a:pPr>
            <a:r>
              <a:rPr lang="en-US"/>
              <a:t>Second level</a:t>
            </a:r>
          </a:p>
          <a:p>
            <a:pPr lvl="2">
              <a:defRPr/>
            </a:pPr>
            <a:r>
              <a:rPr lang="en-US"/>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secHead" preserve="1" userDrawn="1">
  <p:cSld name="Chapter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7" y="1709738"/>
            <a:ext cx="11376025" cy="2852737"/>
          </a:xfrm>
        </p:spPr>
        <p:txBody>
          <a:bodyPr anchor="b"/>
          <a:lstStyle>
            <a:lvl1pPr>
              <a:defRPr sz="5000"/>
            </a:lvl1pPr>
          </a:lstStyle>
          <a:p>
            <a:pPr>
              <a:defRPr/>
            </a:pPr>
            <a:r>
              <a:rPr lang="en-US"/>
              <a:t>Click to edit Master title style</a:t>
            </a:r>
          </a:p>
        </p:txBody>
      </p:sp>
      <p:sp>
        <p:nvSpPr>
          <p:cNvPr id="5" name="Text Placeholder 2"/>
          <p:cNvSpPr>
            <a:spLocks noGrp="1"/>
          </p:cNvSpPr>
          <p:nvPr>
            <p:ph type="body" idx="1"/>
          </p:nvPr>
        </p:nvSpPr>
        <p:spPr bwMode="auto">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p>
        </p:txBody>
      </p:sp>
      <p:sp>
        <p:nvSpPr>
          <p:cNvPr id="6" name="Date Placeholder 6"/>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7" name="Footer Placeholder 7"/>
          <p:cNvSpPr>
            <a:spLocks noGrp="1"/>
          </p:cNvSpPr>
          <p:nvPr>
            <p:ph type="ftr" sz="quarter" idx="11"/>
          </p:nvPr>
        </p:nvSpPr>
        <p:spPr bwMode="auto"/>
        <p:txBody>
          <a:bodyPr/>
          <a:lstStyle/>
          <a:p>
            <a:pPr>
              <a:defRPr/>
            </a:pPr>
            <a:r>
              <a:rPr lang="en-US"/>
              <a:t>Presenter | Presentation Title</a:t>
            </a:r>
          </a:p>
        </p:txBody>
      </p:sp>
      <p:sp>
        <p:nvSpPr>
          <p:cNvPr id="8" name="Slide Number Placeholder 8"/>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Date Placeholder 5"/>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6" name="Footer Placeholder 6"/>
          <p:cNvSpPr>
            <a:spLocks noGrp="1"/>
          </p:cNvSpPr>
          <p:nvPr>
            <p:ph type="ftr" sz="quarter" idx="11"/>
          </p:nvPr>
        </p:nvSpPr>
        <p:spPr bwMode="auto"/>
        <p:txBody>
          <a:bodyPr/>
          <a:lstStyle/>
          <a:p>
            <a:pPr>
              <a:defRPr/>
            </a:pPr>
            <a:r>
              <a:rPr lang="en-US"/>
              <a:t>Presenter | Presentation Title</a:t>
            </a:r>
          </a:p>
        </p:txBody>
      </p:sp>
      <p:sp>
        <p:nvSpPr>
          <p:cNvPr id="7" name="Slide Number Placeholder 7"/>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046163"/>
            <a:ext cx="9144000" cy="2387600"/>
          </a:xfrm>
        </p:spPr>
        <p:txBody>
          <a:bodyPr anchor="b"/>
          <a:lstStyle>
            <a:lvl1pPr algn="ctr">
              <a:defRPr sz="6000"/>
            </a:lvl1pPr>
          </a:lstStyle>
          <a:p>
            <a:pPr>
              <a:defRPr/>
            </a:pPr>
            <a:r>
              <a:rPr lang="en-US"/>
              <a:t>Click to edit Master title style</a:t>
            </a:r>
          </a:p>
        </p:txBody>
      </p:sp>
      <p:sp>
        <p:nvSpPr>
          <p:cNvPr id="5" name="Subtitle 2"/>
          <p:cNvSpPr>
            <a:spLocks noGrp="1"/>
          </p:cNvSpPr>
          <p:nvPr>
            <p:ph type="subTitle" idx="1"/>
          </p:nvPr>
        </p:nvSpPr>
        <p:spPr bwMode="auto">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6" name="Date Placeholder 6"/>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7" name="Footer Placeholder 7"/>
          <p:cNvSpPr>
            <a:spLocks noGrp="1"/>
          </p:cNvSpPr>
          <p:nvPr>
            <p:ph type="ftr" sz="quarter" idx="11"/>
          </p:nvPr>
        </p:nvSpPr>
        <p:spPr bwMode="auto"/>
        <p:txBody>
          <a:bodyPr/>
          <a:lstStyle/>
          <a:p>
            <a:pPr>
              <a:defRPr/>
            </a:pPr>
            <a:r>
              <a:rPr lang="en-US"/>
              <a:t>Presenter | Presentation Title</a:t>
            </a:r>
          </a:p>
        </p:txBody>
      </p:sp>
      <p:sp>
        <p:nvSpPr>
          <p:cNvPr id="8" name="Slide Number Placeholder 8"/>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
        <p:nvSpPr>
          <p:cNvPr id="4" name="Date Placeholder 4"/>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5" name="Footer Placeholder 5"/>
          <p:cNvSpPr>
            <a:spLocks noGrp="1"/>
          </p:cNvSpPr>
          <p:nvPr>
            <p:ph type="ftr" sz="quarter" idx="11"/>
          </p:nvPr>
        </p:nvSpPr>
        <p:spPr bwMode="auto"/>
        <p:txBody>
          <a:bodyPr/>
          <a:lstStyle/>
          <a:p>
            <a:pPr>
              <a:defRPr/>
            </a:pPr>
            <a:r>
              <a:rPr lang="en-US"/>
              <a:t>Presenter | Presentation Title</a:t>
            </a:r>
          </a:p>
        </p:txBody>
      </p:sp>
      <p:sp>
        <p:nvSpPr>
          <p:cNvPr id="6" name="Slide Number Placeholder 6"/>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Last slide">
    <p:spTree>
      <p:nvGrpSpPr>
        <p:cNvPr id="1" name=""/>
        <p:cNvGrpSpPr/>
        <p:nvPr/>
      </p:nvGrpSpPr>
      <p:grpSpPr bwMode="auto">
        <a:xfrm>
          <a:off x="0" y="0"/>
          <a:ext cx="0" cy="0"/>
          <a:chOff x="0" y="0"/>
          <a:chExt cx="0" cy="0"/>
        </a:xfrm>
      </p:grpSpPr>
      <p:sp>
        <p:nvSpPr>
          <p:cNvPr id="4" name="TextBox 3"/>
          <p:cNvSpPr>
            <a:spLocks noAdjustHandles="1"/>
          </p:cNvSpPr>
          <p:nvPr userDrawn="1"/>
        </p:nvSpPr>
        <p:spPr bwMode="auto">
          <a:xfrm>
            <a:off x="407988" y="6196406"/>
            <a:ext cx="11376025" cy="369332"/>
          </a:xfrm>
          <a:prstGeom prst="rect">
            <a:avLst/>
          </a:prstGeom>
          <a:noFill/>
        </p:spPr>
        <p:txBody>
          <a:bodyPr wrap="square" rtlCol="0">
            <a:spAutoFit/>
          </a:bodyPr>
          <a:lstStyle/>
          <a:p>
            <a:pPr algn="ctr">
              <a:defRPr/>
            </a:pPr>
            <a:r>
              <a:rPr lang="fr-CH"/>
              <a:t>home.cern</a:t>
            </a:r>
            <a:endParaRPr lang="en-US"/>
          </a:p>
        </p:txBody>
      </p:sp>
      <p:pic>
        <p:nvPicPr>
          <p:cNvPr id="5" name="Picture 4"/>
          <p:cNvPicPr>
            <a:picLocks noChangeAspect="1"/>
          </p:cNvPicPr>
          <p:nvPr userDrawn="1"/>
        </p:nvPicPr>
        <p:blipFill>
          <a:blip r:embed="rId2"/>
          <a:stretch/>
        </p:blipFill>
        <p:spPr bwMode="auto">
          <a:xfrm>
            <a:off x="5231904" y="2244864"/>
            <a:ext cx="1728192" cy="17281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with logo">
    <p:bg>
      <p:bgPr>
        <a:solidFill>
          <a:schemeClr val="tx1"/>
        </a:solidFill>
        <a:effectLst/>
      </p:bgPr>
    </p:bg>
    <p:spTree>
      <p:nvGrpSpPr>
        <p:cNvPr id="1" name=""/>
        <p:cNvGrpSpPr/>
        <p:nvPr/>
      </p:nvGrpSpPr>
      <p:grpSpPr bwMode="auto">
        <a:xfrm>
          <a:off x="0" y="0"/>
          <a:ext cx="0" cy="0"/>
          <a:chOff x="0" y="0"/>
          <a:chExt cx="0" cy="0"/>
        </a:xfrm>
      </p:grpSpPr>
      <p:pic>
        <p:nvPicPr>
          <p:cNvPr id="4" name="Image 2" descr="logooutline.eps"/>
          <p:cNvPicPr>
            <a:picLocks noChangeAspect="1"/>
          </p:cNvPicPr>
          <p:nvPr userDrawn="1"/>
        </p:nvPicPr>
        <p:blipFill>
          <a:blip r:embed="rId2"/>
          <a:stretch/>
        </p:blipFill>
        <p:spPr bwMode="auto">
          <a:xfrm>
            <a:off x="5106130" y="710117"/>
            <a:ext cx="1990424" cy="1970420"/>
          </a:xfrm>
          <a:prstGeom prst="rect">
            <a:avLst/>
          </a:prstGeom>
        </p:spPr>
      </p:pic>
      <p:sp>
        <p:nvSpPr>
          <p:cNvPr id="5" name="Title 1"/>
          <p:cNvSpPr>
            <a:spLocks noGrp="1"/>
          </p:cNvSpPr>
          <p:nvPr>
            <p:ph type="ctrTitle" hasCustomPrompt="1"/>
          </p:nvPr>
        </p:nvSpPr>
        <p:spPr bwMode="auto">
          <a:xfrm>
            <a:off x="407987" y="3429000"/>
            <a:ext cx="11376025" cy="2153265"/>
          </a:xfrm>
        </p:spPr>
        <p:txBody>
          <a:bodyPr anchor="t" anchorCtr="0"/>
          <a:lstStyle>
            <a:lvl1pPr algn="l">
              <a:defRPr sz="5000">
                <a:solidFill>
                  <a:schemeClr val="bg1"/>
                </a:solidFill>
              </a:defRPr>
            </a:lvl1pPr>
          </a:lstStyle>
          <a:p>
            <a:pPr>
              <a:defRPr/>
            </a:pPr>
            <a:r>
              <a:rPr lang="en-US"/>
              <a:t>Click to edit Master title style</a:t>
            </a:r>
            <a:br>
              <a:rPr lang="en-US"/>
            </a:br>
            <a:endParaRPr lang="en-US"/>
          </a:p>
        </p:txBody>
      </p:sp>
      <p:sp>
        <p:nvSpPr>
          <p:cNvPr id="6" name="Subtitle 2"/>
          <p:cNvSpPr>
            <a:spLocks noGrp="1"/>
          </p:cNvSpPr>
          <p:nvPr>
            <p:ph type="subTitle" idx="1"/>
          </p:nvPr>
        </p:nvSpPr>
        <p:spPr bwMode="auto">
          <a:xfrm>
            <a:off x="407988" y="5700251"/>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ontent  ">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p:txBody>
          <a:bodyPr/>
          <a:lstStyle>
            <a:lvl1pPr>
              <a:defRPr>
                <a:solidFill>
                  <a:schemeClr val="tx2"/>
                </a:solidFill>
              </a:defRPr>
            </a:lvl1pPr>
            <a:lvl2pPr marL="324000" indent="-324000">
              <a:buFont typeface="Arial"/>
              <a:buChar char="•"/>
              <a:defRPr sz="1800">
                <a:solidFill>
                  <a:schemeClr val="tx2"/>
                </a:solidFill>
              </a:defRPr>
            </a:lvl2pPr>
            <a:lvl3pPr marL="648000" indent="-324000">
              <a:buSzPct val="100000"/>
              <a:buFont typeface="Arial"/>
              <a:buChar char="•"/>
              <a:defRPr>
                <a:solidFill>
                  <a:schemeClr val="tx2"/>
                </a:solidFill>
              </a:defRPr>
            </a:lvl3pPr>
            <a:lvl4pPr marL="972000" indent="-324000">
              <a:buSzPct val="100000"/>
              <a:buFont typeface="Arial"/>
              <a:buChar char="•"/>
              <a:defRPr>
                <a:solidFill>
                  <a:schemeClr val="tx2"/>
                </a:solidFill>
              </a:defRPr>
            </a:lvl4pPr>
            <a:lvl5pPr marL="2057400" indent="-228600">
              <a:buSzPct val="100000"/>
              <a:buFont typeface="Arial"/>
              <a:buChar char="•"/>
              <a:defRPr>
                <a:solidFill>
                  <a:schemeClr val="tx2">
                    <a:lumMod val="50000"/>
                  </a:schemeClr>
                </a:solidFill>
              </a:defRPr>
            </a:lvl5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5" name="Title 6"/>
          <p:cNvSpPr>
            <a:spLocks noGrp="1"/>
          </p:cNvSpPr>
          <p:nvPr>
            <p:ph type="title"/>
          </p:nvPr>
        </p:nvSpPr>
        <p:spPr bwMode="auto"/>
        <p:txBody>
          <a:bodyPr/>
          <a:lstStyle/>
          <a:p>
            <a:pPr>
              <a:defRPr/>
            </a:pPr>
            <a:r>
              <a:rPr lang="en-US"/>
              <a:t>Click to edit Master title style</a:t>
            </a:r>
          </a:p>
        </p:txBody>
      </p:sp>
      <p:sp>
        <p:nvSpPr>
          <p:cNvPr id="6" name="Date Placeholder 10"/>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7" name="Footer Placeholder 11"/>
          <p:cNvSpPr>
            <a:spLocks noGrp="1"/>
          </p:cNvSpPr>
          <p:nvPr>
            <p:ph type="ftr" sz="quarter" idx="11"/>
          </p:nvPr>
        </p:nvSpPr>
        <p:spPr bwMode="auto"/>
        <p:txBody>
          <a:bodyPr/>
          <a:lstStyle/>
          <a:p>
            <a:pPr>
              <a:defRPr/>
            </a:pPr>
            <a:r>
              <a:rPr lang="en-US"/>
              <a:t>Presenter | Presentation Title</a:t>
            </a:r>
          </a:p>
        </p:txBody>
      </p:sp>
      <p:sp>
        <p:nvSpPr>
          <p:cNvPr id="8" name="Slide Number Placeholder 12"/>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ulleted Content">
    <p:spTree>
      <p:nvGrpSpPr>
        <p:cNvPr id="1" name=""/>
        <p:cNvGrpSpPr/>
        <p:nvPr/>
      </p:nvGrpSpPr>
      <p:grpSpPr bwMode="auto">
        <a:xfrm>
          <a:off x="0" y="0"/>
          <a:ext cx="0" cy="0"/>
          <a:chOff x="0" y="0"/>
          <a:chExt cx="0" cy="0"/>
        </a:xfrm>
      </p:grpSpPr>
      <p:sp>
        <p:nvSpPr>
          <p:cNvPr id="4" name="Content Placeholder 2"/>
          <p:cNvSpPr>
            <a:spLocks noGrp="1"/>
          </p:cNvSpPr>
          <p:nvPr>
            <p:ph idx="1" hasCustomPrompt="1"/>
          </p:nvPr>
        </p:nvSpPr>
        <p:spPr bwMode="auto"/>
        <p:txBody>
          <a:bodyPr/>
          <a:lstStyle>
            <a:lvl1pPr marL="342900" indent="-342900">
              <a:buFont typeface="Arial"/>
              <a:buChar char="•"/>
              <a:defRPr>
                <a:solidFill>
                  <a:schemeClr val="tx2">
                    <a:lumMod val="50000"/>
                  </a:schemeClr>
                </a:solidFill>
              </a:defRPr>
            </a:lvl1pPr>
            <a:lvl2pPr marL="628650" indent="-261938">
              <a:buFont typeface="Arial"/>
              <a:buChar char="•"/>
              <a:defRPr sz="1800">
                <a:solidFill>
                  <a:schemeClr val="tx2">
                    <a:lumMod val="50000"/>
                  </a:schemeClr>
                </a:solidFill>
              </a:defRPr>
            </a:lvl2pPr>
            <a:lvl3pPr marL="889000" indent="-260350">
              <a:buSzPct val="100000"/>
              <a:buFont typeface="Arial"/>
              <a:buChar char="•"/>
              <a:defRPr sz="1800">
                <a:solidFill>
                  <a:schemeClr val="tx2">
                    <a:lumMod val="50000"/>
                  </a:schemeClr>
                </a:solidFill>
              </a:defRPr>
            </a:lvl3pPr>
            <a:lvl4pPr marL="1209675" indent="-269875">
              <a:buSzPct val="100000"/>
              <a:buFont typeface="Arial"/>
              <a:buChar char="•"/>
              <a:defRPr sz="1600">
                <a:solidFill>
                  <a:schemeClr val="tx2">
                    <a:lumMod val="50000"/>
                  </a:schemeClr>
                </a:solidFill>
              </a:defRPr>
            </a:lvl4pPr>
            <a:lvl5pPr marL="2057400" indent="-228600">
              <a:buSzPct val="100000"/>
              <a:buFont typeface="Arial"/>
              <a:buChar char="•"/>
              <a:defRPr>
                <a:solidFill>
                  <a:schemeClr val="tx2">
                    <a:lumMod val="50000"/>
                  </a:schemeClr>
                </a:solidFil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0">
              <a:defRPr/>
            </a:pPr>
            <a:endParaRPr lang="en-US"/>
          </a:p>
        </p:txBody>
      </p:sp>
      <p:sp>
        <p:nvSpPr>
          <p:cNvPr id="5" name="Title 6"/>
          <p:cNvSpPr>
            <a:spLocks noGrp="1"/>
          </p:cNvSpPr>
          <p:nvPr>
            <p:ph type="title"/>
          </p:nvPr>
        </p:nvSpPr>
        <p:spPr bwMode="auto"/>
        <p:txBody>
          <a:bodyPr/>
          <a:lstStyle/>
          <a:p>
            <a:pPr>
              <a:defRPr/>
            </a:pPr>
            <a:r>
              <a:rPr lang="en-US"/>
              <a:t>Click to edit Master title style</a:t>
            </a:r>
          </a:p>
        </p:txBody>
      </p:sp>
      <p:sp>
        <p:nvSpPr>
          <p:cNvPr id="6" name="Date Placeholder 10"/>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7" name="Footer Placeholder 11"/>
          <p:cNvSpPr>
            <a:spLocks noGrp="1"/>
          </p:cNvSpPr>
          <p:nvPr>
            <p:ph type="ftr" sz="quarter" idx="11"/>
          </p:nvPr>
        </p:nvSpPr>
        <p:spPr bwMode="auto"/>
        <p:txBody>
          <a:bodyPr/>
          <a:lstStyle/>
          <a:p>
            <a:pPr>
              <a:defRPr/>
            </a:pPr>
            <a:r>
              <a:rPr lang="en-US"/>
              <a:t>Presenter | Presentation Title</a:t>
            </a:r>
          </a:p>
        </p:txBody>
      </p:sp>
      <p:sp>
        <p:nvSpPr>
          <p:cNvPr id="8" name="Slide Number Placeholder 12"/>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Big Picture">
    <p:spTree>
      <p:nvGrpSpPr>
        <p:cNvPr id="1" name=""/>
        <p:cNvGrpSpPr/>
        <p:nvPr/>
      </p:nvGrpSpPr>
      <p:grpSpPr bwMode="auto">
        <a:xfrm>
          <a:off x="0" y="0"/>
          <a:ext cx="0" cy="0"/>
          <a:chOff x="0" y="0"/>
          <a:chExt cx="0" cy="0"/>
        </a:xfrm>
      </p:grpSpPr>
      <p:sp>
        <p:nvSpPr>
          <p:cNvPr id="4" name="Title 6"/>
          <p:cNvSpPr>
            <a:spLocks noGrp="1"/>
          </p:cNvSpPr>
          <p:nvPr>
            <p:ph type="title"/>
          </p:nvPr>
        </p:nvSpPr>
        <p:spPr bwMode="auto"/>
        <p:txBody>
          <a:bodyPr/>
          <a:lstStyle/>
          <a:p>
            <a:pPr>
              <a:defRPr/>
            </a:pPr>
            <a:r>
              <a:rPr lang="en-US"/>
              <a:t>Click to edit Master title style</a:t>
            </a:r>
          </a:p>
        </p:txBody>
      </p:sp>
      <p:sp>
        <p:nvSpPr>
          <p:cNvPr id="5" name="Date Placeholder 10"/>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6" name="Footer Placeholder 11"/>
          <p:cNvSpPr>
            <a:spLocks noGrp="1"/>
          </p:cNvSpPr>
          <p:nvPr>
            <p:ph type="ftr" sz="quarter" idx="11"/>
          </p:nvPr>
        </p:nvSpPr>
        <p:spPr bwMode="auto"/>
        <p:txBody>
          <a:bodyPr/>
          <a:lstStyle/>
          <a:p>
            <a:pPr>
              <a:defRPr/>
            </a:pPr>
            <a:r>
              <a:rPr lang="en-US"/>
              <a:t>Presenter | Presentation Title</a:t>
            </a:r>
          </a:p>
        </p:txBody>
      </p:sp>
      <p:sp>
        <p:nvSpPr>
          <p:cNvPr id="7" name="Slide Number Placeholder 12"/>
          <p:cNvSpPr>
            <a:spLocks noGrp="1"/>
          </p:cNvSpPr>
          <p:nvPr>
            <p:ph type="sldNum" sz="quarter" idx="12"/>
          </p:nvPr>
        </p:nvSpPr>
        <p:spPr bwMode="auto"/>
        <p:txBody>
          <a:bodyPr/>
          <a:lstStyle/>
          <a:p>
            <a:pPr>
              <a:defRPr/>
            </a:pPr>
            <a:fld id="{36B5EA5A-BC32-A742-B11B-8E7414D5B535}" type="slidenum">
              <a:rPr lang="en-US"/>
              <a:t>‹N°›</a:t>
            </a:fld>
            <a:endParaRPr lang="en-US"/>
          </a:p>
        </p:txBody>
      </p:sp>
      <p:sp>
        <p:nvSpPr>
          <p:cNvPr id="8" name="Picture Placeholder 3"/>
          <p:cNvSpPr>
            <a:spLocks noGrp="1"/>
          </p:cNvSpPr>
          <p:nvPr>
            <p:ph type="pic" sz="quarter" idx="13" hasCustomPrompt="1"/>
          </p:nvPr>
        </p:nvSpPr>
        <p:spPr bwMode="auto">
          <a:xfrm>
            <a:off x="407988" y="1439863"/>
            <a:ext cx="11376025" cy="4760912"/>
          </a:xfrm>
          <a:prstGeom prst="rect">
            <a:avLst/>
          </a:prstGeom>
          <a:noFill/>
          <a:ln w="3175">
            <a:noFill/>
          </a:ln>
        </p:spPr>
        <p:txBody>
          <a:bodyPr anchor="ctr"/>
          <a:lstStyle>
            <a:lvl1pPr algn="ctr">
              <a:defRPr/>
            </a:lvl1pPr>
          </a:lstStyle>
          <a:p>
            <a:pPr>
              <a:defRPr/>
            </a:pPr>
            <a:r>
              <a:rPr lang="en-US"/>
              <a:t>Drag and drop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Full page Picture">
    <p:spTree>
      <p:nvGrpSpPr>
        <p:cNvPr id="1" name=""/>
        <p:cNvGrpSpPr/>
        <p:nvPr/>
      </p:nvGrpSpPr>
      <p:grpSpPr bwMode="auto">
        <a:xfrm>
          <a:off x="0" y="0"/>
          <a:ext cx="0" cy="0"/>
          <a:chOff x="0" y="0"/>
          <a:chExt cx="0" cy="0"/>
        </a:xfrm>
      </p:grpSpPr>
      <p:sp>
        <p:nvSpPr>
          <p:cNvPr id="4" name="Picture Placeholder 3"/>
          <p:cNvSpPr>
            <a:spLocks noGrp="1"/>
          </p:cNvSpPr>
          <p:nvPr>
            <p:ph type="pic" sz="quarter" idx="13" hasCustomPrompt="1"/>
          </p:nvPr>
        </p:nvSpPr>
        <p:spPr bwMode="auto">
          <a:xfrm>
            <a:off x="-24680" y="0"/>
            <a:ext cx="12192000" cy="6321608"/>
          </a:xfrm>
          <a:prstGeom prst="rect">
            <a:avLst/>
          </a:prstGeom>
          <a:noFill/>
          <a:ln w="3175">
            <a:noFill/>
          </a:ln>
        </p:spPr>
        <p:txBody>
          <a:bodyPr anchor="ctr" anchorCtr="0"/>
          <a:lstStyle>
            <a:lvl1pPr algn="ctr">
              <a:defRPr/>
            </a:lvl1pPr>
          </a:lstStyle>
          <a:p>
            <a:pPr>
              <a:defRPr/>
            </a:pPr>
            <a:r>
              <a:rPr lang="en-US"/>
              <a:t>Drag and drop picture</a:t>
            </a:r>
            <a:endParaRPr/>
          </a:p>
        </p:txBody>
      </p:sp>
      <p:sp>
        <p:nvSpPr>
          <p:cNvPr id="5" name="Content Placeholder 2"/>
          <p:cNvSpPr>
            <a:spLocks noGrp="1"/>
          </p:cNvSpPr>
          <p:nvPr>
            <p:ph idx="1"/>
          </p:nvPr>
        </p:nvSpPr>
        <p:spPr bwMode="auto">
          <a:xfrm>
            <a:off x="8075612" y="0"/>
            <a:ext cx="4116387" cy="6318353"/>
          </a:xfrm>
          <a:prstGeom prst="rect">
            <a:avLst/>
          </a:prstGeo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a:buChar char="•"/>
              <a:defRPr sz="2100">
                <a:solidFill>
                  <a:schemeClr val="bg1"/>
                </a:solidFill>
              </a:defRPr>
            </a:lvl2pPr>
            <a:lvl3pPr marL="648000" indent="-324000">
              <a:buSzPct val="100000"/>
              <a:buFont typeface="Arial"/>
              <a:buChar char="•"/>
              <a:defRPr sz="1800">
                <a:solidFill>
                  <a:schemeClr val="bg1"/>
                </a:solidFill>
              </a:defRPr>
            </a:lvl3pPr>
            <a:lvl4pPr marL="972000" indent="-324000">
              <a:buSzPct val="100000"/>
              <a:buFont typeface="Arial"/>
              <a:buChar char="•"/>
              <a:defRPr>
                <a:solidFill>
                  <a:schemeClr val="bg1"/>
                </a:solidFill>
              </a:defRPr>
            </a:lvl4pPr>
            <a:lvl5pPr marL="2057400" indent="-228600">
              <a:buSzPct val="100000"/>
              <a:buFont typeface="Arial"/>
              <a:buChar char="•"/>
              <a:defRPr>
                <a:solidFill>
                  <a:schemeClr val="tx2">
                    <a:lumMod val="50000"/>
                  </a:schemeClr>
                </a:solidFill>
              </a:defRPr>
            </a:lvl5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6" name="Date Placeholder 10"/>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7" name="Footer Placeholder 11"/>
          <p:cNvSpPr>
            <a:spLocks noGrp="1"/>
          </p:cNvSpPr>
          <p:nvPr>
            <p:ph type="ftr" sz="quarter" idx="11"/>
          </p:nvPr>
        </p:nvSpPr>
        <p:spPr bwMode="auto"/>
        <p:txBody>
          <a:bodyPr/>
          <a:lstStyle/>
          <a:p>
            <a:pPr>
              <a:defRPr/>
            </a:pPr>
            <a:r>
              <a:rPr lang="en-US"/>
              <a:t>Presenter | Presentation Title</a:t>
            </a:r>
          </a:p>
        </p:txBody>
      </p:sp>
      <p:sp>
        <p:nvSpPr>
          <p:cNvPr id="8" name="Slide Number Placeholder 12"/>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 Content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407987" y="1592264"/>
            <a:ext cx="5616575" cy="4608512"/>
          </a:xfrm>
        </p:spPr>
        <p:txBody>
          <a:body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6" name="Content Placeholder 3"/>
          <p:cNvSpPr>
            <a:spLocks noGrp="1"/>
          </p:cNvSpPr>
          <p:nvPr>
            <p:ph sz="half" idx="2"/>
          </p:nvPr>
        </p:nvSpPr>
        <p:spPr bwMode="auto">
          <a:xfrm>
            <a:off x="6172199" y="1592264"/>
            <a:ext cx="5611813" cy="4608511"/>
          </a:xfrm>
        </p:spPr>
        <p:txBody>
          <a:body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7" name="Date Placeholder 7"/>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8" name="Footer Placeholder 8"/>
          <p:cNvSpPr>
            <a:spLocks noGrp="1"/>
          </p:cNvSpPr>
          <p:nvPr>
            <p:ph type="ftr" sz="quarter" idx="11"/>
          </p:nvPr>
        </p:nvSpPr>
        <p:spPr bwMode="auto"/>
        <p:txBody>
          <a:bodyPr/>
          <a:lstStyle/>
          <a:p>
            <a:pPr>
              <a:defRPr/>
            </a:pPr>
            <a:r>
              <a:rPr lang="en-US"/>
              <a:t>Presenter | Presentation Title</a:t>
            </a:r>
          </a:p>
        </p:txBody>
      </p:sp>
      <p:sp>
        <p:nvSpPr>
          <p:cNvPr id="9" name="Slide Number Placeholder 9"/>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ubtitle and 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407988" y="365125"/>
            <a:ext cx="11380812" cy="1084263"/>
          </a:xfrm>
        </p:spPr>
        <p:txBody>
          <a:bodyPr/>
          <a:lstStyle/>
          <a:p>
            <a:pPr>
              <a:defRPr/>
            </a:pPr>
            <a:r>
              <a:rPr lang="en-US"/>
              <a:t>Click to edit Master title style</a:t>
            </a:r>
          </a:p>
        </p:txBody>
      </p:sp>
      <p:sp>
        <p:nvSpPr>
          <p:cNvPr id="5" name="Text Placeholder 2"/>
          <p:cNvSpPr>
            <a:spLocks noGrp="1"/>
          </p:cNvSpPr>
          <p:nvPr>
            <p:ph type="body" idx="1"/>
          </p:nvPr>
        </p:nvSpPr>
        <p:spPr bwMode="auto">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6" name="Content Placeholder 3"/>
          <p:cNvSpPr>
            <a:spLocks noGrp="1"/>
          </p:cNvSpPr>
          <p:nvPr>
            <p:ph sz="half" idx="2"/>
          </p:nvPr>
        </p:nvSpPr>
        <p:spPr bwMode="auto">
          <a:xfrm>
            <a:off x="407987" y="2427287"/>
            <a:ext cx="5616575" cy="3762376"/>
          </a:xfrm>
        </p:spPr>
        <p:txBody>
          <a:bodyPr/>
          <a:lstStyle>
            <a:lvl1pPr marL="324000" indent="-324000">
              <a:buFont typeface="Arial"/>
              <a:buChar char="•"/>
              <a:defRPr/>
            </a:lvl1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7" name="Text Placeholder 4"/>
          <p:cNvSpPr>
            <a:spLocks noGrp="1"/>
          </p:cNvSpPr>
          <p:nvPr>
            <p:ph type="body" sz="quarter" idx="3"/>
          </p:nvPr>
        </p:nvSpPr>
        <p:spPr bwMode="auto">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p>
        </p:txBody>
      </p:sp>
      <p:sp>
        <p:nvSpPr>
          <p:cNvPr id="8" name="Content Placeholder 5"/>
          <p:cNvSpPr>
            <a:spLocks noGrp="1"/>
          </p:cNvSpPr>
          <p:nvPr>
            <p:ph sz="quarter" idx="4"/>
          </p:nvPr>
        </p:nvSpPr>
        <p:spPr bwMode="auto">
          <a:xfrm>
            <a:off x="6172200" y="2427287"/>
            <a:ext cx="5611813" cy="3762376"/>
          </a:xfrm>
        </p:spPr>
        <p:txBody>
          <a:bodyPr/>
          <a:lstStyle>
            <a:lvl1pPr marL="324000" indent="-324000">
              <a:buFont typeface="Arial"/>
              <a:buChar char="•"/>
              <a:defRPr/>
            </a:lvl1pPr>
          </a:lstStyle>
          <a:p>
            <a:pPr lvl="0">
              <a:defRPr/>
            </a:pPr>
            <a:r>
              <a:rPr lang="en-US"/>
              <a:t>Edit Master text styles</a:t>
            </a:r>
          </a:p>
          <a:p>
            <a:pPr lvl="1">
              <a:defRPr/>
            </a:pPr>
            <a:r>
              <a:rPr lang="en-US"/>
              <a:t>Second level</a:t>
            </a:r>
          </a:p>
          <a:p>
            <a:pPr lvl="2">
              <a:defRPr/>
            </a:pPr>
            <a:r>
              <a:rPr lang="en-US"/>
              <a:t>Third level</a:t>
            </a:r>
          </a:p>
          <a:p>
            <a:pPr lvl="3">
              <a:defRPr/>
            </a:pPr>
            <a:r>
              <a:rPr lang="en-US"/>
              <a:t>Fourth level</a:t>
            </a:r>
          </a:p>
        </p:txBody>
      </p:sp>
      <p:sp>
        <p:nvSpPr>
          <p:cNvPr id="9" name="Date Placeholder 9"/>
          <p:cNvSpPr>
            <a:spLocks noGrp="1"/>
          </p:cNvSpPr>
          <p:nvPr>
            <p:ph type="dt" sz="half" idx="10"/>
          </p:nvPr>
        </p:nvSpPr>
        <p:spPr bwMode="auto"/>
        <p:txBody>
          <a:bodyPr/>
          <a:lstStyle/>
          <a:p>
            <a:pPr>
              <a:defRPr/>
            </a:pPr>
            <a:fld id="{23793A62-AA7E-5A4D-A43E-DF1B3593C4E5}" type="datetime1">
              <a:rPr lang="en-US"/>
              <a:t>12/20/2023</a:t>
            </a:fld>
            <a:endParaRPr lang="en-US"/>
          </a:p>
        </p:txBody>
      </p:sp>
      <p:sp>
        <p:nvSpPr>
          <p:cNvPr id="10" name="Footer Placeholder 10"/>
          <p:cNvSpPr>
            <a:spLocks noGrp="1"/>
          </p:cNvSpPr>
          <p:nvPr>
            <p:ph type="ftr" sz="quarter" idx="11"/>
          </p:nvPr>
        </p:nvSpPr>
        <p:spPr bwMode="auto"/>
        <p:txBody>
          <a:bodyPr/>
          <a:lstStyle/>
          <a:p>
            <a:pPr>
              <a:defRPr/>
            </a:pPr>
            <a:r>
              <a:rPr lang="en-US"/>
              <a:t>Presenter | Presentation Title</a:t>
            </a:r>
          </a:p>
        </p:txBody>
      </p:sp>
      <p:sp>
        <p:nvSpPr>
          <p:cNvPr id="11" name="Slide Number Placeholder 11"/>
          <p:cNvSpPr>
            <a:spLocks noGrp="1"/>
          </p:cNvSpPr>
          <p:nvPr>
            <p:ph type="sldNum" sz="quarter" idx="12"/>
          </p:nvPr>
        </p:nvSpPr>
        <p:spPr bwMode="auto"/>
        <p:txBody>
          <a:bodyPr/>
          <a:lstStyle/>
          <a:p>
            <a:pPr>
              <a:defRPr/>
            </a:pPr>
            <a:fld id="{36B5EA5A-BC32-A742-B11B-8E7414D5B535}" type="slidenum">
              <a:rPr lang="en-US"/>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407988" y="373593"/>
            <a:ext cx="11376025" cy="1065742"/>
          </a:xfrm>
          <a:prstGeom prst="rect">
            <a:avLst/>
          </a:prstGeom>
        </p:spPr>
        <p:txBody>
          <a:bodyPr vert="horz" lIns="0" tIns="0" rIns="0" bIns="0" rtlCol="0" anchor="t" anchorCtr="0">
            <a:noAutofit/>
          </a:bodyPr>
          <a:lstStyle/>
          <a:p>
            <a:pPr>
              <a:defRPr/>
            </a:pPr>
            <a:r>
              <a:rPr lang="en-US"/>
              <a:t>Click to edit Master title style</a:t>
            </a:r>
          </a:p>
        </p:txBody>
      </p:sp>
      <p:pic>
        <p:nvPicPr>
          <p:cNvPr id="5" name="Picture 4"/>
          <p:cNvPicPr>
            <a:picLocks noChangeAspect="1"/>
          </p:cNvPicPr>
          <p:nvPr userDrawn="1"/>
        </p:nvPicPr>
        <p:blipFill>
          <a:blip r:embed="rId23"/>
          <a:stretch/>
        </p:blipFill>
        <p:spPr bwMode="auto">
          <a:xfrm>
            <a:off x="0" y="6315998"/>
            <a:ext cx="12192000" cy="542002"/>
          </a:xfrm>
          <a:prstGeom prst="rect">
            <a:avLst/>
          </a:prstGeom>
        </p:spPr>
      </p:pic>
      <p:sp>
        <p:nvSpPr>
          <p:cNvPr id="6" name="Text Placeholder 2"/>
          <p:cNvSpPr>
            <a:spLocks noGrp="1"/>
          </p:cNvSpPr>
          <p:nvPr>
            <p:ph type="body" idx="1"/>
          </p:nvPr>
        </p:nvSpPr>
        <p:spPr bwMode="auto">
          <a:xfrm>
            <a:off x="407989" y="1592263"/>
            <a:ext cx="11376024" cy="4608512"/>
          </a:xfrm>
          <a:prstGeom prst="rect">
            <a:avLst/>
          </a:prstGeom>
        </p:spPr>
        <p:txBody>
          <a:bodyPr vert="horz" lIns="0" tIns="0" rIns="0" bIns="0" rtlCol="0">
            <a:no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p:txBody>
      </p:sp>
      <p:sp>
        <p:nvSpPr>
          <p:cNvPr id="7" name="Date Placeholder 3"/>
          <p:cNvSpPr>
            <a:spLocks noGrp="1"/>
          </p:cNvSpPr>
          <p:nvPr>
            <p:ph type="dt" sz="half" idx="2"/>
          </p:nvPr>
        </p:nvSpPr>
        <p:spPr bwMode="auto">
          <a:xfrm>
            <a:off x="3248526" y="6350851"/>
            <a:ext cx="867862" cy="365125"/>
          </a:xfrm>
          <a:prstGeom prst="rect">
            <a:avLst/>
          </a:prstGeom>
        </p:spPr>
        <p:txBody>
          <a:bodyPr vert="horz" lIns="0" tIns="0" rIns="0" bIns="0" rtlCol="0" anchor="ctr"/>
          <a:lstStyle>
            <a:lvl1pPr algn="r">
              <a:defRPr sz="1000">
                <a:solidFill>
                  <a:schemeClr val="bg1"/>
                </a:solidFill>
              </a:defRPr>
            </a:lvl1pPr>
          </a:lstStyle>
          <a:p>
            <a:pPr>
              <a:defRPr/>
            </a:pPr>
            <a:fld id="{23793A62-AA7E-5A4D-A43E-DF1B3593C4E5}" type="datetime1">
              <a:rPr lang="en-US"/>
              <a:t>12/20/2023</a:t>
            </a:fld>
            <a:endParaRPr lang="en-US"/>
          </a:p>
        </p:txBody>
      </p:sp>
      <p:sp>
        <p:nvSpPr>
          <p:cNvPr id="8" name="Slide Number Placeholder 5"/>
          <p:cNvSpPr>
            <a:spLocks noGrp="1"/>
          </p:cNvSpPr>
          <p:nvPr>
            <p:ph type="sldNum" sz="quarter" idx="4"/>
          </p:nvPr>
        </p:nvSpPr>
        <p:spPr bwMode="auto">
          <a:xfrm>
            <a:off x="11107546" y="6356350"/>
            <a:ext cx="681254" cy="365125"/>
          </a:xfrm>
          <a:prstGeom prst="rect">
            <a:avLst/>
          </a:prstGeom>
        </p:spPr>
        <p:txBody>
          <a:bodyPr vert="horz" lIns="0" tIns="0" rIns="0" bIns="0" rtlCol="0" anchor="ctr"/>
          <a:lstStyle>
            <a:lvl1pPr algn="r">
              <a:defRPr sz="1000">
                <a:solidFill>
                  <a:schemeClr val="bg1"/>
                </a:solidFill>
              </a:defRPr>
            </a:lvl1pPr>
          </a:lstStyle>
          <a:p>
            <a:pPr>
              <a:defRPr/>
            </a:pPr>
            <a:fld id="{36B5EA5A-BC32-A742-B11B-8E7414D5B535}" type="slidenum">
              <a:rPr lang="en-US"/>
              <a:t>‹N°›</a:t>
            </a:fld>
            <a:endParaRPr lang="en-US"/>
          </a:p>
        </p:txBody>
      </p:sp>
      <p:sp>
        <p:nvSpPr>
          <p:cNvPr id="9" name="Footer Placeholder 6"/>
          <p:cNvSpPr>
            <a:spLocks noGrp="1"/>
          </p:cNvSpPr>
          <p:nvPr>
            <p:ph type="ftr" sz="quarter" idx="3"/>
          </p:nvPr>
        </p:nvSpPr>
        <p:spPr bwMode="auto">
          <a:xfrm>
            <a:off x="4259262" y="6356350"/>
            <a:ext cx="6572221" cy="365125"/>
          </a:xfrm>
          <a:prstGeom prst="rect">
            <a:avLst/>
          </a:prstGeom>
        </p:spPr>
        <p:txBody>
          <a:bodyPr vert="horz" lIns="91440" tIns="45720" rIns="91440" bIns="45720" rtlCol="0" anchor="ctr"/>
          <a:lstStyle>
            <a:lvl1pPr algn="ctr">
              <a:defRPr sz="1200">
                <a:solidFill>
                  <a:schemeClr val="bg1"/>
                </a:solidFill>
              </a:defRPr>
            </a:lvl1pPr>
          </a:lstStyle>
          <a:p>
            <a:pPr>
              <a:defRPr/>
            </a:pPr>
            <a:r>
              <a:rPr lang="en-US"/>
              <a:t>Presenter | Presentation Title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eaLnBrk="1" hangingPunct="1">
        <a:lnSpc>
          <a:spcPct val="90000"/>
        </a:lnSpc>
        <a:spcBef>
          <a:spcPts val="0"/>
        </a:spcBef>
        <a:buNone/>
        <a:defRPr sz="3600" b="1">
          <a:solidFill>
            <a:schemeClr val="tx1"/>
          </a:solidFill>
          <a:latin typeface="+mj-lt"/>
          <a:ea typeface="+mj-ea"/>
          <a:cs typeface="+mj-cs"/>
        </a:defRPr>
      </a:lvl1pPr>
    </p:titleStyle>
    <p:bodyStyle>
      <a:lvl1pPr marL="0" indent="0" algn="l" defTabSz="914400" eaLnBrk="1" hangingPunct="1">
        <a:lnSpc>
          <a:spcPct val="90000"/>
        </a:lnSpc>
        <a:spcBef>
          <a:spcPts val="1800"/>
        </a:spcBef>
        <a:spcAft>
          <a:spcPts val="400"/>
        </a:spcAft>
        <a:buFont typeface="Arial"/>
        <a:buNone/>
        <a:defRPr sz="2100" b="1">
          <a:solidFill>
            <a:schemeClr val="tx2">
              <a:lumMod val="50000"/>
            </a:schemeClr>
          </a:solidFill>
          <a:latin typeface="+mn-lt"/>
          <a:ea typeface="+mn-ea"/>
          <a:cs typeface="+mn-cs"/>
        </a:defRPr>
      </a:lvl1pPr>
      <a:lvl2pPr marL="323850" indent="-324000" algn="l" defTabSz="914400" eaLnBrk="1" hangingPunct="1">
        <a:lnSpc>
          <a:spcPct val="100000"/>
        </a:lnSpc>
        <a:spcBef>
          <a:spcPts val="500"/>
        </a:spcBef>
        <a:spcAft>
          <a:spcPts val="300"/>
        </a:spcAft>
        <a:buFont typeface="Arial"/>
        <a:buChar char="•"/>
        <a:defRPr sz="1800">
          <a:solidFill>
            <a:schemeClr val="tx2">
              <a:lumMod val="50000"/>
            </a:schemeClr>
          </a:solidFill>
          <a:latin typeface="+mn-lt"/>
          <a:ea typeface="+mn-ea"/>
          <a:cs typeface="+mn-cs"/>
        </a:defRPr>
      </a:lvl2pPr>
      <a:lvl3pPr marL="648000" indent="-324000" algn="l" defTabSz="914400" eaLnBrk="1" hangingPunct="1">
        <a:lnSpc>
          <a:spcPct val="100000"/>
        </a:lnSpc>
        <a:spcBef>
          <a:spcPts val="500"/>
        </a:spcBef>
        <a:spcAft>
          <a:spcPts val="300"/>
        </a:spcAft>
        <a:buFont typeface="Arial"/>
        <a:buChar char="•"/>
        <a:defRPr sz="1700">
          <a:solidFill>
            <a:schemeClr val="tx2">
              <a:lumMod val="50000"/>
            </a:schemeClr>
          </a:solidFill>
          <a:latin typeface="+mn-lt"/>
          <a:ea typeface="+mn-ea"/>
          <a:cs typeface="+mn-cs"/>
        </a:defRPr>
      </a:lvl3pPr>
      <a:lvl4pPr marL="972000" indent="-324000" algn="l" defTabSz="914400" eaLnBrk="1" hangingPunct="1">
        <a:lnSpc>
          <a:spcPct val="100000"/>
        </a:lnSpc>
        <a:spcBef>
          <a:spcPts val="500"/>
        </a:spcBef>
        <a:spcAft>
          <a:spcPts val="300"/>
        </a:spcAft>
        <a:buFont typeface="Arial"/>
        <a:buChar char="•"/>
        <a:defRPr sz="1600">
          <a:solidFill>
            <a:schemeClr val="tx2">
              <a:lumMod val="50000"/>
            </a:schemeClr>
          </a:solidFill>
          <a:latin typeface="+mn-lt"/>
          <a:ea typeface="+mn-ea"/>
          <a:cs typeface="+mn-cs"/>
        </a:defRPr>
      </a:lvl4pPr>
      <a:lvl5pPr marL="2057400" indent="-228600" algn="l" defTabSz="914400" eaLnBrk="1" hangingPunct="1">
        <a:lnSpc>
          <a:spcPct val="90000"/>
        </a:lnSpc>
        <a:spcBef>
          <a:spcPts val="500"/>
        </a:spcBef>
        <a:buFont typeface="Arial"/>
        <a:buChar char="•"/>
        <a:defRPr sz="1600">
          <a:solidFill>
            <a:schemeClr val="accent6"/>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1.png"/><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29.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9" Type="http://schemas.openxmlformats.org/officeDocument/2006/relationships/image" Target="../media/image1221.png"/><Relationship Id="rId21" Type="http://schemas.openxmlformats.org/officeDocument/2006/relationships/image" Target="../media/image123.png"/><Relationship Id="rId34" Type="http://schemas.openxmlformats.org/officeDocument/2006/relationships/image" Target="../media/image1171.png"/><Relationship Id="rId42" Type="http://schemas.openxmlformats.org/officeDocument/2006/relationships/image" Target="../media/image1250.png"/><Relationship Id="rId7" Type="http://schemas.openxmlformats.org/officeDocument/2006/relationships/image" Target="../media/image109.png"/><Relationship Id="rId2" Type="http://schemas.openxmlformats.org/officeDocument/2006/relationships/notesSlide" Target="../notesSlides/notesSlide12.xml"/><Relationship Id="rId16" Type="http://schemas.openxmlformats.org/officeDocument/2006/relationships/image" Target="../media/image118.png"/><Relationship Id="rId29" Type="http://schemas.openxmlformats.org/officeDocument/2006/relationships/image" Target="../media/image131.png"/><Relationship Id="rId1" Type="http://schemas.openxmlformats.org/officeDocument/2006/relationships/slideLayout" Target="../slideLayouts/slideLayout4.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1150.png"/><Relationship Id="rId37" Type="http://schemas.openxmlformats.org/officeDocument/2006/relationships/image" Target="../media/image1201.png"/><Relationship Id="rId40" Type="http://schemas.openxmlformats.org/officeDocument/2006/relationships/image" Target="../media/image1230.png"/><Relationship Id="rId45" Type="http://schemas.openxmlformats.org/officeDocument/2006/relationships/image" Target="../media/image1280.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130.png"/><Relationship Id="rId36" Type="http://schemas.openxmlformats.org/officeDocument/2006/relationships/image" Target="../media/image1192.png"/><Relationship Id="rId10" Type="http://schemas.openxmlformats.org/officeDocument/2006/relationships/image" Target="../media/image112.png"/><Relationship Id="rId19" Type="http://schemas.openxmlformats.org/officeDocument/2006/relationships/image" Target="../media/image121.png"/><Relationship Id="rId31" Type="http://schemas.openxmlformats.org/officeDocument/2006/relationships/image" Target="../media/image133.png"/><Relationship Id="rId44" Type="http://schemas.openxmlformats.org/officeDocument/2006/relationships/image" Target="../media/image1270.png"/><Relationship Id="rId4" Type="http://schemas.openxmlformats.org/officeDocument/2006/relationships/image" Target="../media/image452.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png"/><Relationship Id="rId30" Type="http://schemas.openxmlformats.org/officeDocument/2006/relationships/image" Target="../media/image132.png"/><Relationship Id="rId35" Type="http://schemas.openxmlformats.org/officeDocument/2006/relationships/image" Target="../media/image1181.png"/><Relationship Id="rId43" Type="http://schemas.openxmlformats.org/officeDocument/2006/relationships/image" Target="../media/image1260.png"/><Relationship Id="rId8" Type="http://schemas.openxmlformats.org/officeDocument/2006/relationships/image" Target="../media/image110.png"/><Relationship Id="rId3" Type="http://schemas.openxmlformats.org/officeDocument/2006/relationships/image" Target="../media/image31.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33" Type="http://schemas.openxmlformats.org/officeDocument/2006/relationships/image" Target="../media/image1160.png"/><Relationship Id="rId38" Type="http://schemas.openxmlformats.org/officeDocument/2006/relationships/image" Target="../media/image1212.png"/><Relationship Id="rId46" Type="http://schemas.openxmlformats.org/officeDocument/2006/relationships/image" Target="../media/image1290.png"/><Relationship Id="rId20" Type="http://schemas.openxmlformats.org/officeDocument/2006/relationships/image" Target="../media/image122.png"/><Relationship Id="rId41" Type="http://schemas.openxmlformats.org/officeDocument/2006/relationships/image" Target="../media/image1240.png"/></Relationships>
</file>

<file path=ppt/slides/_rels/slide15.xml.rels><?xml version="1.0" encoding="UTF-8" standalone="yes"?>
<Relationships xmlns="http://schemas.openxmlformats.org/package/2006/relationships"><Relationship Id="rId8" Type="http://schemas.openxmlformats.org/officeDocument/2006/relationships/image" Target="../media/image601.png"/><Relationship Id="rId3" Type="http://schemas.openxmlformats.org/officeDocument/2006/relationships/image" Target="../media/image32.png"/><Relationship Id="rId7" Type="http://schemas.openxmlformats.org/officeDocument/2006/relationships/image" Target="../media/image59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80.png"/><Relationship Id="rId11" Type="http://schemas.openxmlformats.org/officeDocument/2006/relationships/image" Target="../media/image630.png"/><Relationship Id="rId5" Type="http://schemas.openxmlformats.org/officeDocument/2006/relationships/image" Target="../media/image570.png"/><Relationship Id="rId10" Type="http://schemas.openxmlformats.org/officeDocument/2006/relationships/image" Target="../media/image620.png"/><Relationship Id="rId4" Type="http://schemas.openxmlformats.org/officeDocument/2006/relationships/image" Target="../media/image560.png"/><Relationship Id="rId9" Type="http://schemas.openxmlformats.org/officeDocument/2006/relationships/image" Target="../media/image6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6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00.png"/><Relationship Id="rId5" Type="http://schemas.openxmlformats.org/officeDocument/2006/relationships/image" Target="../media/image710.png"/><Relationship Id="rId4" Type="http://schemas.openxmlformats.org/officeDocument/2006/relationships/image" Target="../media/image70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6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00.png"/><Relationship Id="rId5" Type="http://schemas.openxmlformats.org/officeDocument/2006/relationships/image" Target="../media/image740.png"/><Relationship Id="rId4" Type="http://schemas.openxmlformats.org/officeDocument/2006/relationships/image" Target="../media/image730.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6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00.png"/><Relationship Id="rId5" Type="http://schemas.openxmlformats.org/officeDocument/2006/relationships/image" Target="../media/image710.png"/><Relationship Id="rId4" Type="http://schemas.openxmlformats.org/officeDocument/2006/relationships/image" Target="../media/image7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20.png"/></Relationships>
</file>

<file path=ppt/slides/_rels/slide21.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1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68.png"/><Relationship Id="rId3" Type="http://schemas.openxmlformats.org/officeDocument/2006/relationships/image" Target="../media/image42.png"/><Relationship Id="rId21" Type="http://schemas.openxmlformats.org/officeDocument/2006/relationships/image" Target="../media/image63.png"/><Relationship Id="rId7" Type="http://schemas.openxmlformats.org/officeDocument/2006/relationships/image" Target="../media/image401.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67.png"/><Relationship Id="rId33" Type="http://schemas.openxmlformats.org/officeDocument/2006/relationships/image" Target="../media/image75.png"/><Relationship Id="rId2" Type="http://schemas.openxmlformats.org/officeDocument/2006/relationships/notesSlide" Target="../notesSlides/notesSlide19.xml"/><Relationship Id="rId16" Type="http://schemas.openxmlformats.org/officeDocument/2006/relationships/image" Target="../media/image49.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391.png"/><Relationship Id="rId11" Type="http://schemas.openxmlformats.org/officeDocument/2006/relationships/image" Target="../media/image44.png"/><Relationship Id="rId24" Type="http://schemas.openxmlformats.org/officeDocument/2006/relationships/image" Target="../media/image66.png"/><Relationship Id="rId32" Type="http://schemas.openxmlformats.org/officeDocument/2006/relationships/image" Target="../media/image74.png"/><Relationship Id="rId5" Type="http://schemas.openxmlformats.org/officeDocument/2006/relationships/image" Target="../media/image141.png"/><Relationship Id="rId15" Type="http://schemas.openxmlformats.org/officeDocument/2006/relationships/image" Target="../media/image48.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43.png"/><Relationship Id="rId19" Type="http://schemas.openxmlformats.org/officeDocument/2006/relationships/image" Target="../media/image61.png"/><Relationship Id="rId31" Type="http://schemas.openxmlformats.org/officeDocument/2006/relationships/image" Target="../media/image73.png"/><Relationship Id="rId9" Type="http://schemas.openxmlformats.org/officeDocument/2006/relationships/image" Target="../media/image420.png"/><Relationship Id="rId14" Type="http://schemas.openxmlformats.org/officeDocument/2006/relationships/image" Target="../media/image47.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372.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373.png"/><Relationship Id="rId5" Type="http://schemas.openxmlformats.org/officeDocument/2006/relationships/image" Target="../media/image351.png"/><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8" Type="http://schemas.openxmlformats.org/officeDocument/2006/relationships/image" Target="../media/image1120.png"/><Relationship Id="rId3" Type="http://schemas.openxmlformats.org/officeDocument/2006/relationships/image" Target="../media/image1070.png"/><Relationship Id="rId7" Type="http://schemas.openxmlformats.org/officeDocument/2006/relationships/image" Target="../media/image1110.png"/><Relationship Id="rId2" Type="http://schemas.openxmlformats.org/officeDocument/2006/relationships/image" Target="../media/image1060.png"/><Relationship Id="rId1" Type="http://schemas.openxmlformats.org/officeDocument/2006/relationships/slideLayout" Target="../slideLayouts/slideLayout4.xml"/><Relationship Id="rId6" Type="http://schemas.openxmlformats.org/officeDocument/2006/relationships/image" Target="../media/image1100.png"/><Relationship Id="rId5" Type="http://schemas.openxmlformats.org/officeDocument/2006/relationships/image" Target="../media/image1090.png"/><Relationship Id="rId4" Type="http://schemas.openxmlformats.org/officeDocument/2006/relationships/image" Target="../media/image1080.png"/><Relationship Id="rId9"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70.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512.png"/><Relationship Id="rId4" Type="http://schemas.openxmlformats.org/officeDocument/2006/relationships/image" Target="../media/image5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440.png"/><Relationship Id="rId7" Type="http://schemas.openxmlformats.org/officeDocument/2006/relationships/image" Target="../media/image66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136.png"/><Relationship Id="rId10" Type="http://schemas.openxmlformats.org/officeDocument/2006/relationships/image" Target="../media/image690.png"/><Relationship Id="rId4" Type="http://schemas.openxmlformats.org/officeDocument/2006/relationships/image" Target="../media/image81.png"/><Relationship Id="rId9" Type="http://schemas.openxmlformats.org/officeDocument/2006/relationships/image" Target="../media/image680.png"/></Relationships>
</file>

<file path=ppt/slides/_rels/slide31.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511.png"/><Relationship Id="rId7" Type="http://schemas.openxmlformats.org/officeDocument/2006/relationships/image" Target="../media/image531.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41.png"/></Relationships>
</file>

<file path=ppt/slides/_rels/slide32.xml.rels><?xml version="1.0" encoding="UTF-8" standalone="yes"?>
<Relationships xmlns="http://schemas.openxmlformats.org/package/2006/relationships"><Relationship Id="rId8" Type="http://schemas.openxmlformats.org/officeDocument/2006/relationships/image" Target="../media/image1190.png"/><Relationship Id="rId13" Type="http://schemas.openxmlformats.org/officeDocument/2006/relationships/image" Target="../media/image1220.png"/><Relationship Id="rId7" Type="http://schemas.openxmlformats.org/officeDocument/2006/relationships/image" Target="../media/image1180.png"/><Relationship Id="rId12" Type="http://schemas.openxmlformats.org/officeDocument/2006/relationships/image" Target="../media/image430.png"/><Relationship Id="rId2" Type="http://schemas.openxmlformats.org/officeDocument/2006/relationships/image" Target="../media/image371.png"/><Relationship Id="rId1" Type="http://schemas.openxmlformats.org/officeDocument/2006/relationships/slideLayout" Target="../slideLayouts/slideLayout4.xml"/><Relationship Id="rId6" Type="http://schemas.openxmlformats.org/officeDocument/2006/relationships/image" Target="../media/image410.png"/><Relationship Id="rId11" Type="http://schemas.openxmlformats.org/officeDocument/2006/relationships/image" Target="../media/image451.png"/><Relationship Id="rId5" Type="http://schemas.openxmlformats.org/officeDocument/2006/relationships/image" Target="../media/image400.png"/><Relationship Id="rId10" Type="http://schemas.openxmlformats.org/officeDocument/2006/relationships/image" Target="../media/image1210.png"/><Relationship Id="rId4" Type="http://schemas.openxmlformats.org/officeDocument/2006/relationships/image" Target="../media/image390.png"/><Relationship Id="rId9" Type="http://schemas.openxmlformats.org/officeDocument/2006/relationships/image" Target="../media/image1200.png"/></Relationships>
</file>

<file path=ppt/slides/_rels/slide33.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450.png"/><Relationship Id="rId7" Type="http://schemas.openxmlformats.org/officeDocument/2006/relationships/image" Target="../media/image400.png"/><Relationship Id="rId2" Type="http://schemas.openxmlformats.org/officeDocument/2006/relationships/image" Target="../media/image431.png"/><Relationship Id="rId1" Type="http://schemas.openxmlformats.org/officeDocument/2006/relationships/slideLayout" Target="../slideLayouts/slideLayout4.xml"/><Relationship Id="rId6" Type="http://schemas.openxmlformats.org/officeDocument/2006/relationships/image" Target="../media/image430.png"/><Relationship Id="rId5" Type="http://schemas.openxmlformats.org/officeDocument/2006/relationships/image" Target="../media/image461.png"/><Relationship Id="rId4" Type="http://schemas.openxmlformats.org/officeDocument/2006/relationships/image" Target="../media/image460.png"/></Relationships>
</file>

<file path=ppt/slides/_rels/slide34.xml.rels><?xml version="1.0" encoding="UTF-8" standalone="yes"?>
<Relationships xmlns="http://schemas.openxmlformats.org/package/2006/relationships"><Relationship Id="rId3" Type="http://schemas.openxmlformats.org/officeDocument/2006/relationships/image" Target="../media/image590.png"/><Relationship Id="rId7" Type="http://schemas.openxmlformats.org/officeDocument/2006/relationships/image" Target="../media/image1170.pn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41.png"/></Relationships>
</file>

<file path=ppt/slides/_rels/slide35.xml.rels><?xml version="1.0" encoding="UTF-8" standalone="yes"?>
<Relationships xmlns="http://schemas.openxmlformats.org/package/2006/relationships"><Relationship Id="rId3" Type="http://schemas.openxmlformats.org/officeDocument/2006/relationships/image" Target="../media/image590.png"/><Relationship Id="rId7" Type="http://schemas.openxmlformats.org/officeDocument/2006/relationships/image" Target="../media/image1191.png"/><Relationship Id="rId2"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41.png"/></Relationships>
</file>

<file path=ppt/slides/_rels/slide36.xml.rels><?xml version="1.0" encoding="UTF-8" standalone="yes"?>
<Relationships xmlns="http://schemas.openxmlformats.org/package/2006/relationships"><Relationship Id="rId3" Type="http://schemas.openxmlformats.org/officeDocument/2006/relationships/image" Target="../media/image590.png"/><Relationship Id="rId7" Type="http://schemas.openxmlformats.org/officeDocument/2006/relationships/image" Target="../media/image1211.png"/><Relationship Id="rId2" Type="http://schemas.openxmlformats.org/officeDocument/2006/relationships/image" Target="../media/image84.png"/><Relationship Id="rId1" Type="http://schemas.openxmlformats.org/officeDocument/2006/relationships/slideLayout" Target="../slideLayouts/slideLayout4.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5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ubtitle 2"/>
          <p:cNvSpPr>
            <a:spLocks noGrp="1"/>
          </p:cNvSpPr>
          <p:nvPr>
            <p:ph type="subTitle" idx="1"/>
          </p:nvPr>
        </p:nvSpPr>
        <p:spPr bwMode="auto">
          <a:xfrm>
            <a:off x="407988" y="5700251"/>
            <a:ext cx="2880320" cy="803787"/>
          </a:xfrm>
        </p:spPr>
        <p:txBody>
          <a:bodyPr/>
          <a:lstStyle/>
          <a:p>
            <a:pPr algn="l">
              <a:defRPr/>
            </a:pPr>
            <a:r>
              <a:rPr lang="fr-FR" sz="1800" dirty="0"/>
              <a:t>Quentin DUONG</a:t>
            </a:r>
            <a:endParaRPr dirty="0"/>
          </a:p>
          <a:p>
            <a:pPr>
              <a:defRPr/>
            </a:pPr>
            <a:r>
              <a:rPr lang="en-US" sz="1800" dirty="0"/>
              <a:t>TE – VSC – VSM</a:t>
            </a:r>
            <a:endParaRPr dirty="0"/>
          </a:p>
        </p:txBody>
      </p:sp>
      <p:pic>
        <p:nvPicPr>
          <p:cNvPr id="7" name="Picture 6"/>
          <p:cNvPicPr>
            <a:picLocks noChangeAspect="1"/>
          </p:cNvPicPr>
          <p:nvPr/>
        </p:nvPicPr>
        <p:blipFill>
          <a:blip r:embed="rId3"/>
          <a:stretch>
            <a:fillRect/>
          </a:stretch>
        </p:blipFill>
        <p:spPr bwMode="auto">
          <a:xfrm>
            <a:off x="0" y="1700808"/>
            <a:ext cx="1703512" cy="156814"/>
          </a:xfrm>
          <a:prstGeom prst="rect">
            <a:avLst/>
          </a:prstGeom>
        </p:spPr>
      </p:pic>
      <p:sp>
        <p:nvSpPr>
          <p:cNvPr id="4" name="Title 1"/>
          <p:cNvSpPr>
            <a:spLocks noGrp="1"/>
          </p:cNvSpPr>
          <p:nvPr>
            <p:ph type="ctrTitle"/>
          </p:nvPr>
        </p:nvSpPr>
        <p:spPr bwMode="auto">
          <a:xfrm>
            <a:off x="407987" y="2702303"/>
            <a:ext cx="11376025" cy="2153265"/>
          </a:xfrm>
        </p:spPr>
        <p:txBody>
          <a:bodyPr anchor="ctr"/>
          <a:lstStyle/>
          <a:p>
            <a:pPr algn="ctr">
              <a:defRPr/>
            </a:pPr>
            <a:r>
              <a:rPr lang="en-GB" dirty="0"/>
              <a:t>Some bulk Cu and </a:t>
            </a:r>
            <a:r>
              <a:rPr lang="en-GB" dirty="0" err="1"/>
              <a:t>aC</a:t>
            </a:r>
            <a:r>
              <a:rPr lang="en-GB" dirty="0"/>
              <a:t> coating preliminary results obtained with the Vacuum Pilot Sector during 2023 run</a:t>
            </a:r>
            <a:endParaRPr sz="3600" dirty="0"/>
          </a:p>
        </p:txBody>
      </p:sp>
      <p:sp>
        <p:nvSpPr>
          <p:cNvPr id="10" name="Subtitle 2"/>
          <p:cNvSpPr txBox="1">
            <a:spLocks/>
          </p:cNvSpPr>
          <p:nvPr/>
        </p:nvSpPr>
        <p:spPr bwMode="auto">
          <a:xfrm>
            <a:off x="8903692" y="5700250"/>
            <a:ext cx="2880320" cy="803787"/>
          </a:xfrm>
          <a:prstGeom prst="rect">
            <a:avLst/>
          </a:prstGeom>
        </p:spPr>
        <p:txBody>
          <a:bodyPr vert="horz" lIns="0" tIns="0" rIns="0" bIns="0" rtlCol="0" anchor="t">
            <a:noAutofit/>
          </a:bodyPr>
          <a:lstStyle>
            <a:lvl1pPr marL="0" indent="0" algn="l" defTabSz="914400" eaLnBrk="1" hangingPunct="1">
              <a:lnSpc>
                <a:spcPct val="90000"/>
              </a:lnSpc>
              <a:spcBef>
                <a:spcPts val="1800"/>
              </a:spcBef>
              <a:spcAft>
                <a:spcPts val="400"/>
              </a:spcAft>
              <a:buFont typeface="Arial"/>
              <a:buNone/>
              <a:defRPr sz="2000" b="0">
                <a:solidFill>
                  <a:schemeClr val="bg1"/>
                </a:solidFill>
                <a:latin typeface="+mn-lt"/>
                <a:ea typeface="+mn-ea"/>
                <a:cs typeface="+mn-cs"/>
              </a:defRPr>
            </a:lvl1pPr>
            <a:lvl2pPr marL="457200" indent="0" algn="ctr" defTabSz="914400" eaLnBrk="1" hangingPunct="1">
              <a:lnSpc>
                <a:spcPct val="100000"/>
              </a:lnSpc>
              <a:spcBef>
                <a:spcPts val="500"/>
              </a:spcBef>
              <a:spcAft>
                <a:spcPts val="300"/>
              </a:spcAft>
              <a:buFont typeface="Arial"/>
              <a:buNone/>
              <a:defRPr sz="2000">
                <a:solidFill>
                  <a:schemeClr val="tx2">
                    <a:lumMod val="50000"/>
                  </a:schemeClr>
                </a:solidFill>
                <a:latin typeface="+mn-lt"/>
                <a:ea typeface="+mn-ea"/>
                <a:cs typeface="+mn-cs"/>
              </a:defRPr>
            </a:lvl2pPr>
            <a:lvl3pPr marL="914400" indent="0" algn="ctr" defTabSz="914400" eaLnBrk="1" hangingPunct="1">
              <a:lnSpc>
                <a:spcPct val="100000"/>
              </a:lnSpc>
              <a:spcBef>
                <a:spcPts val="500"/>
              </a:spcBef>
              <a:spcAft>
                <a:spcPts val="300"/>
              </a:spcAft>
              <a:buFont typeface="Arial"/>
              <a:buNone/>
              <a:defRPr sz="1800">
                <a:solidFill>
                  <a:schemeClr val="tx2">
                    <a:lumMod val="50000"/>
                  </a:schemeClr>
                </a:solidFill>
                <a:latin typeface="+mn-lt"/>
                <a:ea typeface="+mn-ea"/>
                <a:cs typeface="+mn-cs"/>
              </a:defRPr>
            </a:lvl3pPr>
            <a:lvl4pPr marL="1371600" indent="0" algn="ctr" defTabSz="914400" eaLnBrk="1" hangingPunct="1">
              <a:lnSpc>
                <a:spcPct val="100000"/>
              </a:lnSpc>
              <a:spcBef>
                <a:spcPts val="500"/>
              </a:spcBef>
              <a:spcAft>
                <a:spcPts val="300"/>
              </a:spcAft>
              <a:buFont typeface="Arial"/>
              <a:buNone/>
              <a:defRPr sz="1600">
                <a:solidFill>
                  <a:schemeClr val="tx2">
                    <a:lumMod val="50000"/>
                  </a:schemeClr>
                </a:solidFill>
                <a:latin typeface="+mn-lt"/>
                <a:ea typeface="+mn-ea"/>
                <a:cs typeface="+mn-cs"/>
              </a:defRPr>
            </a:lvl4pPr>
            <a:lvl5pPr marL="1828800" indent="0" algn="ctr" defTabSz="914400" eaLnBrk="1" hangingPunct="1">
              <a:lnSpc>
                <a:spcPct val="90000"/>
              </a:lnSpc>
              <a:spcBef>
                <a:spcPts val="500"/>
              </a:spcBef>
              <a:buFont typeface="Arial"/>
              <a:buNone/>
              <a:defRPr sz="1600">
                <a:solidFill>
                  <a:schemeClr val="accent6"/>
                </a:solidFill>
                <a:latin typeface="+mn-lt"/>
                <a:ea typeface="+mn-ea"/>
                <a:cs typeface="+mn-cs"/>
              </a:defRPr>
            </a:lvl5pPr>
            <a:lvl6pPr marL="2286000" indent="0" algn="ctr" defTabSz="914400" eaLnBrk="1" hangingPunct="1">
              <a:lnSpc>
                <a:spcPct val="90000"/>
              </a:lnSpc>
              <a:spcBef>
                <a:spcPts val="500"/>
              </a:spcBef>
              <a:buFont typeface="Arial"/>
              <a:buNone/>
              <a:defRPr sz="1600">
                <a:solidFill>
                  <a:schemeClr val="tx1"/>
                </a:solidFill>
                <a:latin typeface="+mn-lt"/>
                <a:ea typeface="+mn-ea"/>
                <a:cs typeface="+mn-cs"/>
              </a:defRPr>
            </a:lvl6pPr>
            <a:lvl7pPr marL="2743200" indent="0" algn="ctr" defTabSz="914400" eaLnBrk="1" hangingPunct="1">
              <a:lnSpc>
                <a:spcPct val="90000"/>
              </a:lnSpc>
              <a:spcBef>
                <a:spcPts val="500"/>
              </a:spcBef>
              <a:buFont typeface="Arial"/>
              <a:buNone/>
              <a:defRPr sz="1600">
                <a:solidFill>
                  <a:schemeClr val="tx1"/>
                </a:solidFill>
                <a:latin typeface="+mn-lt"/>
                <a:ea typeface="+mn-ea"/>
                <a:cs typeface="+mn-cs"/>
              </a:defRPr>
            </a:lvl7pPr>
            <a:lvl8pPr marL="3200400" indent="0" algn="ctr" defTabSz="914400" eaLnBrk="1" hangingPunct="1">
              <a:lnSpc>
                <a:spcPct val="90000"/>
              </a:lnSpc>
              <a:spcBef>
                <a:spcPts val="500"/>
              </a:spcBef>
              <a:buFont typeface="Arial"/>
              <a:buNone/>
              <a:defRPr sz="1600">
                <a:solidFill>
                  <a:schemeClr val="tx1"/>
                </a:solidFill>
                <a:latin typeface="+mn-lt"/>
                <a:ea typeface="+mn-ea"/>
                <a:cs typeface="+mn-cs"/>
              </a:defRPr>
            </a:lvl8pPr>
            <a:lvl9pPr marL="3657600" indent="0" algn="ctr" defTabSz="914400" eaLnBrk="1" hangingPunct="1">
              <a:lnSpc>
                <a:spcPct val="90000"/>
              </a:lnSpc>
              <a:spcBef>
                <a:spcPts val="500"/>
              </a:spcBef>
              <a:buFont typeface="Arial"/>
              <a:buNone/>
              <a:defRPr sz="1600">
                <a:solidFill>
                  <a:schemeClr val="tx1"/>
                </a:solidFill>
                <a:latin typeface="+mn-lt"/>
                <a:ea typeface="+mn-ea"/>
                <a:cs typeface="+mn-cs"/>
              </a:defRPr>
            </a:lvl9pPr>
          </a:lstStyle>
          <a:p>
            <a:pPr algn="r">
              <a:defRPr/>
            </a:pPr>
            <a:r>
              <a:rPr lang="fr-FR" sz="1800"/>
              <a:t>quentin.duong@cern.ch</a:t>
            </a:r>
          </a:p>
          <a:p>
            <a:pPr algn="r">
              <a:defRPr/>
            </a:pPr>
            <a:r>
              <a:rPr lang="en-GB" sz="1800"/>
              <a:t>06/12/2023</a:t>
            </a:r>
            <a:endParaRPr lang="fr-FR"/>
          </a:p>
        </p:txBody>
      </p:sp>
      <p:sp>
        <p:nvSpPr>
          <p:cNvPr id="2" name="Subtitle 2">
            <a:extLst>
              <a:ext uri="{FF2B5EF4-FFF2-40B4-BE49-F238E27FC236}">
                <a16:creationId xmlns:a16="http://schemas.microsoft.com/office/drawing/2014/main" id="{B5898AB7-EDB2-D09C-DAC2-01AC13F0C0C6}"/>
              </a:ext>
            </a:extLst>
          </p:cNvPr>
          <p:cNvSpPr txBox="1">
            <a:spLocks/>
          </p:cNvSpPr>
          <p:nvPr/>
        </p:nvSpPr>
        <p:spPr bwMode="auto">
          <a:xfrm>
            <a:off x="2783632" y="5700249"/>
            <a:ext cx="6336704" cy="80378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000" b="0">
                <a:solidFill>
                  <a:schemeClr val="bg1"/>
                </a:solidFill>
                <a:latin typeface="+mn-lt"/>
                <a:ea typeface="+mn-ea"/>
                <a:cs typeface="+mn-cs"/>
              </a:defRPr>
            </a:lvl1pPr>
            <a:lvl2pPr marL="457200" indent="0" algn="ctr" defTabSz="914400" eaLnBrk="1" hangingPunct="1">
              <a:lnSpc>
                <a:spcPct val="100000"/>
              </a:lnSpc>
              <a:spcBef>
                <a:spcPts val="500"/>
              </a:spcBef>
              <a:spcAft>
                <a:spcPts val="300"/>
              </a:spcAft>
              <a:buFont typeface="Arial"/>
              <a:buNone/>
              <a:defRPr sz="2000">
                <a:solidFill>
                  <a:schemeClr val="tx2">
                    <a:lumMod val="50000"/>
                  </a:schemeClr>
                </a:solidFill>
                <a:latin typeface="+mn-lt"/>
                <a:ea typeface="+mn-ea"/>
                <a:cs typeface="+mn-cs"/>
              </a:defRPr>
            </a:lvl2pPr>
            <a:lvl3pPr marL="914400" indent="0" algn="ctr" defTabSz="914400" eaLnBrk="1" hangingPunct="1">
              <a:lnSpc>
                <a:spcPct val="100000"/>
              </a:lnSpc>
              <a:spcBef>
                <a:spcPts val="500"/>
              </a:spcBef>
              <a:spcAft>
                <a:spcPts val="300"/>
              </a:spcAft>
              <a:buFont typeface="Arial"/>
              <a:buNone/>
              <a:defRPr sz="1800">
                <a:solidFill>
                  <a:schemeClr val="tx2">
                    <a:lumMod val="50000"/>
                  </a:schemeClr>
                </a:solidFill>
                <a:latin typeface="+mn-lt"/>
                <a:ea typeface="+mn-ea"/>
                <a:cs typeface="+mn-cs"/>
              </a:defRPr>
            </a:lvl3pPr>
            <a:lvl4pPr marL="1371600" indent="0" algn="ctr" defTabSz="914400" eaLnBrk="1" hangingPunct="1">
              <a:lnSpc>
                <a:spcPct val="100000"/>
              </a:lnSpc>
              <a:spcBef>
                <a:spcPts val="500"/>
              </a:spcBef>
              <a:spcAft>
                <a:spcPts val="300"/>
              </a:spcAft>
              <a:buFont typeface="Arial"/>
              <a:buNone/>
              <a:defRPr sz="1600">
                <a:solidFill>
                  <a:schemeClr val="tx2">
                    <a:lumMod val="50000"/>
                  </a:schemeClr>
                </a:solidFill>
                <a:latin typeface="+mn-lt"/>
                <a:ea typeface="+mn-ea"/>
                <a:cs typeface="+mn-cs"/>
              </a:defRPr>
            </a:lvl4pPr>
            <a:lvl5pPr marL="1828800" indent="0" algn="ctr" defTabSz="914400" eaLnBrk="1" hangingPunct="1">
              <a:lnSpc>
                <a:spcPct val="90000"/>
              </a:lnSpc>
              <a:spcBef>
                <a:spcPts val="500"/>
              </a:spcBef>
              <a:buFont typeface="Arial"/>
              <a:buNone/>
              <a:defRPr sz="1600">
                <a:solidFill>
                  <a:schemeClr val="accent6"/>
                </a:solidFill>
                <a:latin typeface="+mn-lt"/>
                <a:ea typeface="+mn-ea"/>
                <a:cs typeface="+mn-cs"/>
              </a:defRPr>
            </a:lvl5pPr>
            <a:lvl6pPr marL="2286000" indent="0" algn="ctr" defTabSz="914400" eaLnBrk="1" hangingPunct="1">
              <a:lnSpc>
                <a:spcPct val="90000"/>
              </a:lnSpc>
              <a:spcBef>
                <a:spcPts val="500"/>
              </a:spcBef>
              <a:buFont typeface="Arial"/>
              <a:buNone/>
              <a:defRPr sz="1600">
                <a:solidFill>
                  <a:schemeClr val="tx1"/>
                </a:solidFill>
                <a:latin typeface="+mn-lt"/>
                <a:ea typeface="+mn-ea"/>
                <a:cs typeface="+mn-cs"/>
              </a:defRPr>
            </a:lvl6pPr>
            <a:lvl7pPr marL="2743200" indent="0" algn="ctr" defTabSz="914400" eaLnBrk="1" hangingPunct="1">
              <a:lnSpc>
                <a:spcPct val="90000"/>
              </a:lnSpc>
              <a:spcBef>
                <a:spcPts val="500"/>
              </a:spcBef>
              <a:buFont typeface="Arial"/>
              <a:buNone/>
              <a:defRPr sz="1600">
                <a:solidFill>
                  <a:schemeClr val="tx1"/>
                </a:solidFill>
                <a:latin typeface="+mn-lt"/>
                <a:ea typeface="+mn-ea"/>
                <a:cs typeface="+mn-cs"/>
              </a:defRPr>
            </a:lvl7pPr>
            <a:lvl8pPr marL="3200400" indent="0" algn="ctr" defTabSz="914400" eaLnBrk="1" hangingPunct="1">
              <a:lnSpc>
                <a:spcPct val="90000"/>
              </a:lnSpc>
              <a:spcBef>
                <a:spcPts val="500"/>
              </a:spcBef>
              <a:buFont typeface="Arial"/>
              <a:buNone/>
              <a:defRPr sz="1600">
                <a:solidFill>
                  <a:schemeClr val="tx1"/>
                </a:solidFill>
                <a:latin typeface="+mn-lt"/>
                <a:ea typeface="+mn-ea"/>
                <a:cs typeface="+mn-cs"/>
              </a:defRPr>
            </a:lvl8pPr>
            <a:lvl9pPr marL="3657600" indent="0" algn="ctr" defTabSz="914400" eaLnBrk="1" hangingPunct="1">
              <a:lnSpc>
                <a:spcPct val="90000"/>
              </a:lnSpc>
              <a:spcBef>
                <a:spcPts val="500"/>
              </a:spcBef>
              <a:buFont typeface="Arial"/>
              <a:buNone/>
              <a:defRPr sz="1600">
                <a:solidFill>
                  <a:schemeClr val="tx1"/>
                </a:solidFill>
                <a:latin typeface="+mn-lt"/>
                <a:ea typeface="+mn-ea"/>
                <a:cs typeface="+mn-cs"/>
              </a:defRPr>
            </a:lvl9pPr>
          </a:lstStyle>
          <a:p>
            <a:pPr algn="ctr">
              <a:defRPr/>
            </a:pPr>
            <a:r>
              <a:rPr lang="nl-NL" sz="1800"/>
              <a:t>Dr. Vincent BAGLIN	 </a:t>
            </a:r>
            <a:r>
              <a:rPr lang="nl-NL" sz="1800" i="1"/>
              <a:t>(CERN)        </a:t>
            </a:r>
            <a:r>
              <a:rPr lang="nl-NL" sz="1800"/>
              <a:t>CERN supervisor</a:t>
            </a:r>
            <a:endParaRPr lang="nl-NL"/>
          </a:p>
          <a:p>
            <a:pPr algn="ctr">
              <a:defRPr/>
            </a:pPr>
            <a:r>
              <a:rPr lang="nl-NL" sz="1800"/>
              <a:t>Dr. Gaël SATTONNAY (</a:t>
            </a:r>
            <a:r>
              <a:rPr lang="nl-NL" sz="1800" i="1"/>
              <a:t>IJCLab-MAVERICS)    </a:t>
            </a:r>
            <a:r>
              <a:rPr lang="nl-NL" sz="1800"/>
              <a:t>Doctoral supervisor</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Picture 8">
            <a:extLst>
              <a:ext uri="{FF2B5EF4-FFF2-40B4-BE49-F238E27FC236}">
                <a16:creationId xmlns:a16="http://schemas.microsoft.com/office/drawing/2014/main" id="{CF96E342-5E03-ECEE-6579-BADF275B1ED3}"/>
              </a:ext>
            </a:extLst>
          </p:cNvPr>
          <p:cNvPicPr>
            <a:picLocks noChangeAspect="1"/>
          </p:cNvPicPr>
          <p:nvPr/>
        </p:nvPicPr>
        <p:blipFill rotWithShape="1">
          <a:blip r:embed="rId2"/>
          <a:srcRect l="17516" r="74107" b="6075"/>
          <a:stretch/>
        </p:blipFill>
        <p:spPr bwMode="auto">
          <a:xfrm>
            <a:off x="106152" y="1646520"/>
            <a:ext cx="1021296" cy="4157293"/>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en-GB"/>
              <a:t>Hybrid scheme injection</a:t>
            </a:r>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pic>
        <p:nvPicPr>
          <p:cNvPr id="16" name="Picture 2">
            <a:extLst>
              <a:ext uri="{FF2B5EF4-FFF2-40B4-BE49-F238E27FC236}">
                <a16:creationId xmlns:a16="http://schemas.microsoft.com/office/drawing/2014/main" id="{D323F06B-0F37-F11A-750C-FB60992A9369}"/>
              </a:ext>
            </a:extLst>
          </p:cNvPr>
          <p:cNvPicPr>
            <a:picLocks noChangeAspect="1"/>
          </p:cNvPicPr>
          <p:nvPr/>
        </p:nvPicPr>
        <p:blipFill rotWithShape="1">
          <a:blip r:embed="rId3"/>
          <a:srcRect l="21437" r="74527" b="10955"/>
          <a:stretch/>
        </p:blipFill>
        <p:spPr bwMode="auto">
          <a:xfrm flipH="1">
            <a:off x="4523303" y="1645771"/>
            <a:ext cx="564585" cy="3941269"/>
          </a:xfrm>
          <a:prstGeom prst="rect">
            <a:avLst/>
          </a:prstGeom>
        </p:spPr>
      </p:pic>
      <p:pic>
        <p:nvPicPr>
          <p:cNvPr id="23" name="Picture 8">
            <a:extLst>
              <a:ext uri="{FF2B5EF4-FFF2-40B4-BE49-F238E27FC236}">
                <a16:creationId xmlns:a16="http://schemas.microsoft.com/office/drawing/2014/main" id="{28923F67-67E0-8C22-2C0F-8F9667F1E3F4}"/>
              </a:ext>
            </a:extLst>
          </p:cNvPr>
          <p:cNvPicPr>
            <a:picLocks noChangeAspect="1"/>
          </p:cNvPicPr>
          <p:nvPr/>
        </p:nvPicPr>
        <p:blipFill rotWithShape="1">
          <a:blip r:embed="rId2"/>
          <a:srcRect l="25861" r="16926" b="6075"/>
          <a:stretch/>
        </p:blipFill>
        <p:spPr bwMode="auto">
          <a:xfrm>
            <a:off x="1127448" y="1636641"/>
            <a:ext cx="3578494" cy="4242982"/>
          </a:xfrm>
          <a:prstGeom prst="rect">
            <a:avLst/>
          </a:prstGeom>
        </p:spPr>
      </p:pic>
      <p:pic>
        <p:nvPicPr>
          <p:cNvPr id="24" name="Picture 8">
            <a:extLst>
              <a:ext uri="{FF2B5EF4-FFF2-40B4-BE49-F238E27FC236}">
                <a16:creationId xmlns:a16="http://schemas.microsoft.com/office/drawing/2014/main" id="{CA873384-35EC-376F-03C8-51B19F978EB0}"/>
              </a:ext>
            </a:extLst>
          </p:cNvPr>
          <p:cNvPicPr>
            <a:picLocks noChangeAspect="1"/>
          </p:cNvPicPr>
          <p:nvPr/>
        </p:nvPicPr>
        <p:blipFill rotWithShape="1">
          <a:blip r:embed="rId2"/>
          <a:srcRect l="15352" t="89044" r="81194" b="6075"/>
          <a:stretch/>
        </p:blipFill>
        <p:spPr bwMode="auto">
          <a:xfrm>
            <a:off x="3575720" y="5714652"/>
            <a:ext cx="1512168" cy="138301"/>
          </a:xfrm>
          <a:prstGeom prst="rect">
            <a:avLst/>
          </a:prstGeom>
        </p:spPr>
      </p:pic>
      <p:cxnSp>
        <p:nvCxnSpPr>
          <p:cNvPr id="28" name="Connecteur droit avec flèche 27">
            <a:extLst>
              <a:ext uri="{FF2B5EF4-FFF2-40B4-BE49-F238E27FC236}">
                <a16:creationId xmlns:a16="http://schemas.microsoft.com/office/drawing/2014/main" id="{3E284691-BCC8-BC55-9BBA-7A608E4514FF}"/>
              </a:ext>
            </a:extLst>
          </p:cNvPr>
          <p:cNvCxnSpPr>
            <a:cxnSpLocks/>
            <a:endCxn id="41" idx="1"/>
          </p:cNvCxnSpPr>
          <p:nvPr/>
        </p:nvCxnSpPr>
        <p:spPr>
          <a:xfrm>
            <a:off x="106152" y="6156465"/>
            <a:ext cx="5239408" cy="3251"/>
          </a:xfrm>
          <a:prstGeom prst="straightConnector1">
            <a:avLst/>
          </a:prstGeom>
          <a:ln w="28575">
            <a:solidFill>
              <a:srgbClr val="6E2466"/>
            </a:solidFill>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21B2DD99-5CD4-6215-CBDE-F94055EB1CFB}"/>
              </a:ext>
            </a:extLst>
          </p:cNvPr>
          <p:cNvSpPr txBox="1">
            <a:spLocks/>
          </p:cNvSpPr>
          <p:nvPr/>
        </p:nvSpPr>
        <p:spPr bwMode="auto">
          <a:xfrm>
            <a:off x="5345560" y="6010112"/>
            <a:ext cx="726029" cy="299208"/>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6E2466"/>
                </a:solidFill>
              </a:rPr>
              <a:t>Time</a:t>
            </a:r>
          </a:p>
        </p:txBody>
      </p:sp>
      <p:cxnSp>
        <p:nvCxnSpPr>
          <p:cNvPr id="49" name="Connecteur droit 48">
            <a:extLst>
              <a:ext uri="{FF2B5EF4-FFF2-40B4-BE49-F238E27FC236}">
                <a16:creationId xmlns:a16="http://schemas.microsoft.com/office/drawing/2014/main" id="{D74272D1-7BDA-68F3-3A72-48398E7265A1}"/>
              </a:ext>
            </a:extLst>
          </p:cNvPr>
          <p:cNvCxnSpPr>
            <a:cxnSpLocks/>
          </p:cNvCxnSpPr>
          <p:nvPr/>
        </p:nvCxnSpPr>
        <p:spPr>
          <a:xfrm>
            <a:off x="686129" y="1914620"/>
            <a:ext cx="0" cy="4241845"/>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sp>
        <p:nvSpPr>
          <p:cNvPr id="54" name="Accolade ouvrante 53">
            <a:extLst>
              <a:ext uri="{FF2B5EF4-FFF2-40B4-BE49-F238E27FC236}">
                <a16:creationId xmlns:a16="http://schemas.microsoft.com/office/drawing/2014/main" id="{164118C4-B1EB-6EEE-E062-2504BB93604B}"/>
              </a:ext>
            </a:extLst>
          </p:cNvPr>
          <p:cNvSpPr/>
          <p:nvPr/>
        </p:nvSpPr>
        <p:spPr>
          <a:xfrm rot="16200000" flipH="1">
            <a:off x="253552" y="1499120"/>
            <a:ext cx="285178" cy="579976"/>
          </a:xfrm>
          <a:prstGeom prst="leftBrace">
            <a:avLst/>
          </a:prstGeom>
          <a:ln w="28575">
            <a:solidFill>
              <a:srgbClr val="6E24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6" name="Connecteur droit 75">
            <a:extLst>
              <a:ext uri="{FF2B5EF4-FFF2-40B4-BE49-F238E27FC236}">
                <a16:creationId xmlns:a16="http://schemas.microsoft.com/office/drawing/2014/main" id="{4FEF457D-37CE-2EA7-337F-990010AE07EB}"/>
              </a:ext>
            </a:extLst>
          </p:cNvPr>
          <p:cNvCxnSpPr>
            <a:cxnSpLocks/>
          </p:cNvCxnSpPr>
          <p:nvPr/>
        </p:nvCxnSpPr>
        <p:spPr>
          <a:xfrm>
            <a:off x="106152" y="1914620"/>
            <a:ext cx="0" cy="4241845"/>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sp>
        <p:nvSpPr>
          <p:cNvPr id="77" name="Content Placeholder 1">
            <a:extLst>
              <a:ext uri="{FF2B5EF4-FFF2-40B4-BE49-F238E27FC236}">
                <a16:creationId xmlns:a16="http://schemas.microsoft.com/office/drawing/2014/main" id="{CD597064-7B14-C98C-0ED5-0AF4C0C97731}"/>
              </a:ext>
            </a:extLst>
          </p:cNvPr>
          <p:cNvSpPr txBox="1">
            <a:spLocks/>
          </p:cNvSpPr>
          <p:nvPr/>
        </p:nvSpPr>
        <p:spPr bwMode="auto">
          <a:xfrm>
            <a:off x="240896" y="1288562"/>
            <a:ext cx="2470723"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sz="2400" b="1">
                <a:solidFill>
                  <a:srgbClr val="6E2466"/>
                </a:solidFill>
              </a:rPr>
              <a:t>Injection phase</a:t>
            </a:r>
          </a:p>
        </p:txBody>
      </p:sp>
      <p:pic>
        <p:nvPicPr>
          <p:cNvPr id="82" name="Picture 7">
            <a:extLst>
              <a:ext uri="{FF2B5EF4-FFF2-40B4-BE49-F238E27FC236}">
                <a16:creationId xmlns:a16="http://schemas.microsoft.com/office/drawing/2014/main" id="{BE577EA7-3823-5854-F3C5-24C63654CB98}"/>
              </a:ext>
            </a:extLst>
          </p:cNvPr>
          <p:cNvPicPr>
            <a:picLocks noChangeAspect="1"/>
          </p:cNvPicPr>
          <p:nvPr/>
        </p:nvPicPr>
        <p:blipFill rotWithShape="1">
          <a:blip r:embed="rId4"/>
          <a:srcRect t="8829"/>
          <a:stretch/>
        </p:blipFill>
        <p:spPr bwMode="auto">
          <a:xfrm>
            <a:off x="6358957" y="983166"/>
            <a:ext cx="5831446" cy="3108031"/>
          </a:xfrm>
          <a:prstGeom prst="rect">
            <a:avLst/>
          </a:prstGeom>
        </p:spPr>
      </p:pic>
      <p:cxnSp>
        <p:nvCxnSpPr>
          <p:cNvPr id="84" name="Straight Arrow Connector 19">
            <a:extLst>
              <a:ext uri="{FF2B5EF4-FFF2-40B4-BE49-F238E27FC236}">
                <a16:creationId xmlns:a16="http://schemas.microsoft.com/office/drawing/2014/main" id="{BB0EFF8B-E4F9-9F63-137D-3B23F8DFD36E}"/>
              </a:ext>
            </a:extLst>
          </p:cNvPr>
          <p:cNvCxnSpPr>
            <a:cxnSpLocks/>
          </p:cNvCxnSpPr>
          <p:nvPr/>
        </p:nvCxnSpPr>
        <p:spPr bwMode="auto">
          <a:xfrm>
            <a:off x="6685368" y="926879"/>
            <a:ext cx="5463482" cy="0"/>
          </a:xfrm>
          <a:prstGeom prst="straightConnector1">
            <a:avLst/>
          </a:prstGeom>
          <a:ln w="57150">
            <a:solidFill>
              <a:srgbClr val="6E246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20">
            <a:extLst>
              <a:ext uri="{FF2B5EF4-FFF2-40B4-BE49-F238E27FC236}">
                <a16:creationId xmlns:a16="http://schemas.microsoft.com/office/drawing/2014/main" id="{D1A78120-D0AC-E9DF-2806-818E03C688D8}"/>
              </a:ext>
            </a:extLst>
          </p:cNvPr>
          <p:cNvSpPr txBox="1"/>
          <p:nvPr/>
        </p:nvSpPr>
        <p:spPr bwMode="auto">
          <a:xfrm>
            <a:off x="7349387" y="541766"/>
            <a:ext cx="4321723" cy="369332"/>
          </a:xfrm>
          <a:prstGeom prst="rect">
            <a:avLst/>
          </a:prstGeom>
          <a:noFill/>
        </p:spPr>
        <p:txBody>
          <a:bodyPr wrap="square" rtlCol="0">
            <a:spAutoFit/>
          </a:bodyPr>
          <a:lstStyle/>
          <a:p>
            <a:pPr algn="ctr"/>
            <a:r>
              <a:rPr lang="fr-FR" b="1">
                <a:solidFill>
                  <a:srgbClr val="6E2466"/>
                </a:solidFill>
              </a:rPr>
              <a:t>1 turn of the LHC: ~89µs</a:t>
            </a:r>
          </a:p>
        </p:txBody>
      </p:sp>
      <p:sp>
        <p:nvSpPr>
          <p:cNvPr id="86" name="Rectangle 85">
            <a:extLst>
              <a:ext uri="{FF2B5EF4-FFF2-40B4-BE49-F238E27FC236}">
                <a16:creationId xmlns:a16="http://schemas.microsoft.com/office/drawing/2014/main" id="{775E028B-88BE-10A9-F48B-780C6A541AF8}"/>
              </a:ext>
            </a:extLst>
          </p:cNvPr>
          <p:cNvSpPr/>
          <p:nvPr/>
        </p:nvSpPr>
        <p:spPr bwMode="auto">
          <a:xfrm>
            <a:off x="9765279" y="3675790"/>
            <a:ext cx="376366" cy="343339"/>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7" name="TextBox 75">
                <a:extLst>
                  <a:ext uri="{FF2B5EF4-FFF2-40B4-BE49-F238E27FC236}">
                    <a16:creationId xmlns:a16="http://schemas.microsoft.com/office/drawing/2014/main" id="{90448DFF-5DBB-2F9E-283F-BD1DFD064DE2}"/>
                  </a:ext>
                </a:extLst>
              </p:cNvPr>
              <p:cNvSpPr txBox="1"/>
              <p:nvPr/>
            </p:nvSpPr>
            <p:spPr bwMode="auto">
              <a:xfrm>
                <a:off x="6102442" y="1174572"/>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oMath>
                  </m:oMathPara>
                </a14:m>
                <a:endParaRPr lang="fr-FR" sz="1400" b="1"/>
              </a:p>
            </p:txBody>
          </p:sp>
        </mc:Choice>
        <mc:Fallback xmlns="">
          <p:sp>
            <p:nvSpPr>
              <p:cNvPr id="87" name="TextBox 75">
                <a:extLst>
                  <a:ext uri="{FF2B5EF4-FFF2-40B4-BE49-F238E27FC236}">
                    <a16:creationId xmlns:a16="http://schemas.microsoft.com/office/drawing/2014/main" id="{90448DFF-5DBB-2F9E-283F-BD1DFD064DE2}"/>
                  </a:ext>
                </a:extLst>
              </p:cNvPr>
              <p:cNvSpPr txBox="1">
                <a:spLocks noRot="1" noChangeAspect="1" noMove="1" noResize="1" noEditPoints="1" noAdjustHandles="1" noChangeArrowheads="1" noChangeShapeType="1" noTextEdit="1"/>
              </p:cNvSpPr>
              <p:nvPr/>
            </p:nvSpPr>
            <p:spPr bwMode="auto">
              <a:xfrm>
                <a:off x="6102442" y="1174572"/>
                <a:ext cx="57390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ZoneTexte 96">
                <a:extLst>
                  <a:ext uri="{FF2B5EF4-FFF2-40B4-BE49-F238E27FC236}">
                    <a16:creationId xmlns:a16="http://schemas.microsoft.com/office/drawing/2014/main" id="{EFB880EA-06D6-DD34-1F3F-043C31530006}"/>
                  </a:ext>
                </a:extLst>
              </p:cNvPr>
              <p:cNvSpPr txBox="1"/>
              <p:nvPr/>
            </p:nvSpPr>
            <p:spPr bwMode="auto">
              <a:xfrm>
                <a:off x="5870918" y="667627"/>
                <a:ext cx="814450" cy="5509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ppb</a:t>
                </a:r>
              </a:p>
              <a:p>
                <a:pPr algn="ctr">
                  <a:defRPr/>
                </a:pPr>
                <a14:m>
                  <m:oMathPara xmlns:m="http://schemas.openxmlformats.org/officeDocument/2006/math">
                    <m:oMathParaPr>
                      <m:jc m:val="right"/>
                    </m:oMathParaPr>
                    <m:oMath xmlns:m="http://schemas.openxmlformats.org/officeDocument/2006/math">
                      <m:d>
                        <m:dPr>
                          <m:begChr m:val="["/>
                          <m:endChr m:val="]"/>
                          <m:ctrlPr>
                            <a:rPr lang="fr-FR" sz="1400" b="1" i="1" smtClean="0">
                              <a:solidFill>
                                <a:srgbClr val="2F2F2F"/>
                              </a:solidFill>
                              <a:latin typeface="Cambria Math" panose="02040503050406030204" pitchFamily="18" charset="0"/>
                              <a:ea typeface="Cambria Math" panose="02040503050406030204" pitchFamily="18" charset="0"/>
                            </a:rPr>
                          </m:ctrlPr>
                        </m:dPr>
                        <m:e>
                          <m:sSup>
                            <m:sSupPr>
                              <m:ctrlPr>
                                <a:rPr lang="fr-FR" sz="1400" b="1" i="1">
                                  <a:solidFill>
                                    <a:srgbClr val="2F2F2F"/>
                                  </a:solidFill>
                                  <a:latin typeface="Cambria Math" panose="02040503050406030204" pitchFamily="18" charset="0"/>
                                  <a:ea typeface="Cambria Math" panose="02040503050406030204" pitchFamily="18" charset="0"/>
                                </a:rPr>
                              </m:ctrlPr>
                            </m:sSupPr>
                            <m:e>
                              <m:r>
                                <a:rPr lang="fr-FR" sz="1400" b="1" i="1">
                                  <a:solidFill>
                                    <a:srgbClr val="2F2F2F"/>
                                  </a:solidFill>
                                  <a:latin typeface="Cambria Math" panose="02040503050406030204" pitchFamily="18" charset="0"/>
                                  <a:ea typeface="Cambria Math" panose="02040503050406030204" pitchFamily="18" charset="0"/>
                                </a:rPr>
                                <m:t>𝟏𝟎</m:t>
                              </m:r>
                            </m:e>
                            <m:sup>
                              <m:r>
                                <a:rPr lang="fr-FR" sz="1400" b="1" i="1">
                                  <a:solidFill>
                                    <a:srgbClr val="2F2F2F"/>
                                  </a:solidFill>
                                  <a:latin typeface="Cambria Math" panose="02040503050406030204" pitchFamily="18" charset="0"/>
                                  <a:ea typeface="Cambria Math" panose="02040503050406030204" pitchFamily="18" charset="0"/>
                                </a:rPr>
                                <m:t>𝟏𝟏</m:t>
                              </m:r>
                            </m:sup>
                          </m:sSup>
                          <m:sSup>
                            <m:sSupPr>
                              <m:ctrlPr>
                                <a:rPr lang="fr-FR" sz="1400" b="1" i="1">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𝒑</m:t>
                              </m:r>
                            </m:e>
                            <m:sup>
                              <m:r>
                                <a:rPr lang="fr-FR" sz="1400" b="1" i="1" smtClean="0">
                                  <a:solidFill>
                                    <a:srgbClr val="2F2F2F"/>
                                  </a:solidFill>
                                  <a:latin typeface="Cambria Math" panose="02040503050406030204" pitchFamily="18" charset="0"/>
                                  <a:ea typeface="Cambria Math" panose="02040503050406030204" pitchFamily="18" charset="0"/>
                                </a:rPr>
                                <m:t>+</m:t>
                              </m:r>
                            </m:sup>
                          </m:sSup>
                        </m:e>
                      </m:d>
                    </m:oMath>
                  </m:oMathPara>
                </a14:m>
                <a:endParaRPr kumimoji="0" lang="fr-FR" sz="14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endParaRPr>
              </a:p>
            </p:txBody>
          </p:sp>
        </mc:Choice>
        <mc:Fallback xmlns="">
          <p:sp>
            <p:nvSpPr>
              <p:cNvPr id="97" name="ZoneTexte 96">
                <a:extLst>
                  <a:ext uri="{FF2B5EF4-FFF2-40B4-BE49-F238E27FC236}">
                    <a16:creationId xmlns:a16="http://schemas.microsoft.com/office/drawing/2014/main" id="{EFB880EA-06D6-DD34-1F3F-043C31530006}"/>
                  </a:ext>
                </a:extLst>
              </p:cNvPr>
              <p:cNvSpPr txBox="1">
                <a:spLocks noRot="1" noChangeAspect="1" noMove="1" noResize="1" noEditPoints="1" noAdjustHandles="1" noChangeArrowheads="1" noChangeShapeType="1" noTextEdit="1"/>
              </p:cNvSpPr>
              <p:nvPr/>
            </p:nvSpPr>
            <p:spPr bwMode="auto">
              <a:xfrm>
                <a:off x="5870918" y="667627"/>
                <a:ext cx="814450" cy="550920"/>
              </a:xfrm>
              <a:prstGeom prst="rect">
                <a:avLst/>
              </a:prstGeom>
              <a:blipFill>
                <a:blip r:embed="rId6"/>
                <a:stretch>
                  <a:fillRect t="-3333"/>
                </a:stretch>
              </a:blipFill>
            </p:spPr>
            <p:txBody>
              <a:bodyPr/>
              <a:lstStyle/>
              <a:p>
                <a:r>
                  <a:rPr lang="en-GB">
                    <a:noFill/>
                  </a:rPr>
                  <a:t> </a:t>
                </a:r>
              </a:p>
            </p:txBody>
          </p:sp>
        </mc:Fallback>
      </mc:AlternateContent>
      <p:pic>
        <p:nvPicPr>
          <p:cNvPr id="99" name="Picture 6">
            <a:extLst>
              <a:ext uri="{FF2B5EF4-FFF2-40B4-BE49-F238E27FC236}">
                <a16:creationId xmlns:a16="http://schemas.microsoft.com/office/drawing/2014/main" id="{89E0B1D6-A820-EAEC-024D-07A98E7D3B3D}"/>
              </a:ext>
            </a:extLst>
          </p:cNvPr>
          <p:cNvPicPr>
            <a:picLocks noChangeAspect="1"/>
          </p:cNvPicPr>
          <p:nvPr/>
        </p:nvPicPr>
        <p:blipFill>
          <a:blip r:embed="rId7"/>
          <a:stretch>
            <a:fillRect/>
          </a:stretch>
        </p:blipFill>
        <p:spPr bwMode="auto">
          <a:xfrm>
            <a:off x="8046108" y="4200171"/>
            <a:ext cx="4047466" cy="847767"/>
          </a:xfrm>
          <a:prstGeom prst="rect">
            <a:avLst/>
          </a:prstGeom>
          <a:ln w="38100">
            <a:solidFill>
              <a:srgbClr val="E15E32"/>
            </a:solidFill>
          </a:ln>
        </p:spPr>
      </p:pic>
      <p:cxnSp>
        <p:nvCxnSpPr>
          <p:cNvPr id="100" name="Straight Connector 26">
            <a:extLst>
              <a:ext uri="{FF2B5EF4-FFF2-40B4-BE49-F238E27FC236}">
                <a16:creationId xmlns:a16="http://schemas.microsoft.com/office/drawing/2014/main" id="{6FB243B8-C9EA-2BA2-70CD-AE3A7E7AEA44}"/>
              </a:ext>
            </a:extLst>
          </p:cNvPr>
          <p:cNvCxnSpPr>
            <a:cxnSpLocks/>
          </p:cNvCxnSpPr>
          <p:nvPr/>
        </p:nvCxnSpPr>
        <p:spPr bwMode="auto">
          <a:xfrm>
            <a:off x="10118347" y="4022929"/>
            <a:ext cx="1975227" cy="15440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Straight Connector 29">
            <a:extLst>
              <a:ext uri="{FF2B5EF4-FFF2-40B4-BE49-F238E27FC236}">
                <a16:creationId xmlns:a16="http://schemas.microsoft.com/office/drawing/2014/main" id="{998B9D59-FBAD-9124-7CFF-801B57C70BD0}"/>
              </a:ext>
            </a:extLst>
          </p:cNvPr>
          <p:cNvCxnSpPr>
            <a:cxnSpLocks/>
          </p:cNvCxnSpPr>
          <p:nvPr/>
        </p:nvCxnSpPr>
        <p:spPr bwMode="auto">
          <a:xfrm flipV="1">
            <a:off x="8040216" y="4013382"/>
            <a:ext cx="1714903" cy="16395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2" name="ZoneTexte 101">
            <a:extLst>
              <a:ext uri="{FF2B5EF4-FFF2-40B4-BE49-F238E27FC236}">
                <a16:creationId xmlns:a16="http://schemas.microsoft.com/office/drawing/2014/main" id="{92D36F55-55EE-63B2-4702-C6830487004A}"/>
              </a:ext>
            </a:extLst>
          </p:cNvPr>
          <p:cNvSpPr txBox="1"/>
          <p:nvPr/>
        </p:nvSpPr>
        <p:spPr bwMode="auto">
          <a:xfrm>
            <a:off x="8059628" y="5145067"/>
            <a:ext cx="4026215" cy="707886"/>
          </a:xfrm>
          <a:prstGeom prst="rect">
            <a:avLst/>
          </a:prstGeom>
          <a:noFill/>
        </p:spPr>
        <p:txBody>
          <a:bodyPr wrap="square">
            <a:spAutoFit/>
          </a:bodyPr>
          <a:lstStyle/>
          <a:p>
            <a:pPr algn="ctr"/>
            <a:r>
              <a:rPr lang="fr-FR" sz="2000" b="1">
                <a:solidFill>
                  <a:srgbClr val="2F2F2F"/>
                </a:solidFill>
                <a:latin typeface="Cambria Math" panose="02040503050406030204" pitchFamily="18" charset="0"/>
                <a:ea typeface="Cambria Math" panose="02040503050406030204" pitchFamily="18" charset="0"/>
              </a:rPr>
              <a:t>« hybrid  »</a:t>
            </a:r>
            <a:endParaRPr lang="fr-FR" sz="2000" b="1">
              <a:solidFill>
                <a:srgbClr val="0033A0"/>
              </a:solidFill>
              <a:latin typeface="Cambria Math" panose="02040503050406030204" pitchFamily="18" charset="0"/>
              <a:ea typeface="Cambria Math" panose="02040503050406030204" pitchFamily="18" charset="0"/>
            </a:endParaRPr>
          </a:p>
          <a:p>
            <a:pPr algn="ctr"/>
            <a:r>
              <a:rPr lang="fr-FR" sz="2000" b="1">
                <a:solidFill>
                  <a:srgbClr val="0033A0"/>
                </a:solidFill>
                <a:latin typeface="Cambria Math" panose="02040503050406030204" pitchFamily="18" charset="0"/>
                <a:ea typeface="Cambria Math" panose="02040503050406030204" pitchFamily="18" charset="0"/>
              </a:rPr>
              <a:t>7</a:t>
            </a:r>
            <a:r>
              <a:rPr lang="fr-FR" sz="2000" b="1">
                <a:solidFill>
                  <a:srgbClr val="2F2F2F"/>
                </a:solidFill>
                <a:latin typeface="Cambria Math" panose="02040503050406030204" pitchFamily="18" charset="0"/>
                <a:ea typeface="Cambria Math" panose="02040503050406030204" pitchFamily="18" charset="0"/>
              </a:rPr>
              <a:t>*(</a:t>
            </a:r>
            <a:r>
              <a:rPr lang="fr-FR" sz="2000" b="1">
                <a:solidFill>
                  <a:srgbClr val="6E2466"/>
                </a:solidFill>
                <a:latin typeface="Cambria Math" panose="02040503050406030204" pitchFamily="18" charset="0"/>
                <a:ea typeface="Cambria Math" panose="02040503050406030204" pitchFamily="18" charset="0"/>
              </a:rPr>
              <a:t>8b4e</a:t>
            </a:r>
            <a:r>
              <a:rPr lang="fr-FR" sz="2000" b="1">
                <a:solidFill>
                  <a:srgbClr val="2F2F2F"/>
                </a:solidFill>
                <a:latin typeface="Cambria Math" panose="02040503050406030204" pitchFamily="18" charset="0"/>
                <a:ea typeface="Cambria Math" panose="02040503050406030204" pitchFamily="18" charset="0"/>
              </a:rPr>
              <a:t>) + </a:t>
            </a:r>
            <a:r>
              <a:rPr lang="fr-FR" sz="2000" b="1">
                <a:solidFill>
                  <a:srgbClr val="0033A0"/>
                </a:solidFill>
                <a:latin typeface="Cambria Math" panose="02040503050406030204" pitchFamily="18" charset="0"/>
                <a:ea typeface="Cambria Math" panose="02040503050406030204" pitchFamily="18" charset="0"/>
              </a:rPr>
              <a:t>3</a:t>
            </a:r>
            <a:r>
              <a:rPr lang="fr-FR" sz="2000" b="1">
                <a:solidFill>
                  <a:srgbClr val="2F2F2F"/>
                </a:solidFill>
                <a:latin typeface="Cambria Math" panose="02040503050406030204" pitchFamily="18" charset="0"/>
                <a:ea typeface="Cambria Math" panose="02040503050406030204" pitchFamily="18" charset="0"/>
              </a:rPr>
              <a:t>*(</a:t>
            </a:r>
            <a:r>
              <a:rPr lang="fr-FR" sz="2000" b="1">
                <a:solidFill>
                  <a:srgbClr val="6E2466"/>
                </a:solidFill>
                <a:latin typeface="Cambria Math" panose="02040503050406030204" pitchFamily="18" charset="0"/>
                <a:ea typeface="Cambria Math" panose="02040503050406030204" pitchFamily="18" charset="0"/>
              </a:rPr>
              <a:t>36b</a:t>
            </a:r>
            <a:r>
              <a:rPr lang="fr-FR" sz="2000" b="1">
                <a:solidFill>
                  <a:srgbClr val="2F2F2F"/>
                </a:solidFill>
                <a:latin typeface="Cambria Math" panose="02040503050406030204" pitchFamily="18" charset="0"/>
                <a:ea typeface="Cambria Math" panose="02040503050406030204" pitchFamily="18" charset="0"/>
              </a:rPr>
              <a:t>)</a:t>
            </a:r>
          </a:p>
        </p:txBody>
      </p:sp>
      <p:sp>
        <p:nvSpPr>
          <p:cNvPr id="103" name="Rectangle 102">
            <a:extLst>
              <a:ext uri="{FF2B5EF4-FFF2-40B4-BE49-F238E27FC236}">
                <a16:creationId xmlns:a16="http://schemas.microsoft.com/office/drawing/2014/main" id="{DD8222D6-725E-7349-DB6C-EBFAEDFB0B9C}"/>
              </a:ext>
            </a:extLst>
          </p:cNvPr>
          <p:cNvSpPr/>
          <p:nvPr/>
        </p:nvSpPr>
        <p:spPr bwMode="auto">
          <a:xfrm>
            <a:off x="9756534" y="4203971"/>
            <a:ext cx="61817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AB7FD69C-7F2C-54F4-1925-545CD576FA65}"/>
              </a:ext>
            </a:extLst>
          </p:cNvPr>
          <p:cNvSpPr/>
          <p:nvPr/>
        </p:nvSpPr>
        <p:spPr bwMode="auto">
          <a:xfrm>
            <a:off x="10551148" y="4203971"/>
            <a:ext cx="61817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D73559BC-5DF1-6CA2-DC07-AB8F5EE39A6B}"/>
              </a:ext>
            </a:extLst>
          </p:cNvPr>
          <p:cNvSpPr/>
          <p:nvPr/>
        </p:nvSpPr>
        <p:spPr bwMode="auto">
          <a:xfrm>
            <a:off x="11351605" y="4203971"/>
            <a:ext cx="61817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a:extLst>
              <a:ext uri="{FF2B5EF4-FFF2-40B4-BE49-F238E27FC236}">
                <a16:creationId xmlns:a16="http://schemas.microsoft.com/office/drawing/2014/main" id="{FDA24453-2B75-404E-E1DA-1FED880D75FD}"/>
              </a:ext>
            </a:extLst>
          </p:cNvPr>
          <p:cNvSpPr/>
          <p:nvPr/>
        </p:nvSpPr>
        <p:spPr bwMode="auto">
          <a:xfrm>
            <a:off x="8163260"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a:extLst>
              <a:ext uri="{FF2B5EF4-FFF2-40B4-BE49-F238E27FC236}">
                <a16:creationId xmlns:a16="http://schemas.microsoft.com/office/drawing/2014/main" id="{D044194A-C604-8D76-90E0-E9E309B76B49}"/>
              </a:ext>
            </a:extLst>
          </p:cNvPr>
          <p:cNvSpPr/>
          <p:nvPr/>
        </p:nvSpPr>
        <p:spPr bwMode="auto">
          <a:xfrm>
            <a:off x="8373198"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a:extLst>
              <a:ext uri="{FF2B5EF4-FFF2-40B4-BE49-F238E27FC236}">
                <a16:creationId xmlns:a16="http://schemas.microsoft.com/office/drawing/2014/main" id="{0253D98B-62D9-A1EE-E818-79CDF562A3D3}"/>
              </a:ext>
            </a:extLst>
          </p:cNvPr>
          <p:cNvSpPr/>
          <p:nvPr/>
        </p:nvSpPr>
        <p:spPr bwMode="auto">
          <a:xfrm>
            <a:off x="8578160"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C30CC3EF-9736-A34A-B055-DCA22BA3F8AE}"/>
              </a:ext>
            </a:extLst>
          </p:cNvPr>
          <p:cNvSpPr/>
          <p:nvPr/>
        </p:nvSpPr>
        <p:spPr bwMode="auto">
          <a:xfrm>
            <a:off x="8788098"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BCF6D4D3-316B-810C-9D7F-DE2489D7F4ED}"/>
              </a:ext>
            </a:extLst>
          </p:cNvPr>
          <p:cNvSpPr/>
          <p:nvPr/>
        </p:nvSpPr>
        <p:spPr bwMode="auto">
          <a:xfrm>
            <a:off x="9021958"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4310AF72-51F6-B063-D505-9FB9A7FA11E7}"/>
              </a:ext>
            </a:extLst>
          </p:cNvPr>
          <p:cNvSpPr/>
          <p:nvPr/>
        </p:nvSpPr>
        <p:spPr bwMode="auto">
          <a:xfrm>
            <a:off x="9231896"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022F35B7-0DC4-4268-93A0-D788CAA54D17}"/>
              </a:ext>
            </a:extLst>
          </p:cNvPr>
          <p:cNvSpPr/>
          <p:nvPr/>
        </p:nvSpPr>
        <p:spPr bwMode="auto">
          <a:xfrm>
            <a:off x="9438817" y="4203971"/>
            <a:ext cx="143669" cy="84654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3" name="TextBox 75">
                <a:extLst>
                  <a:ext uri="{FF2B5EF4-FFF2-40B4-BE49-F238E27FC236}">
                    <a16:creationId xmlns:a16="http://schemas.microsoft.com/office/drawing/2014/main" id="{2EDC8BD1-4A5B-245B-094F-8A3ACACAD8F2}"/>
                  </a:ext>
                </a:extLst>
              </p:cNvPr>
              <p:cNvSpPr txBox="1"/>
              <p:nvPr/>
            </p:nvSpPr>
            <p:spPr bwMode="auto">
              <a:xfrm>
                <a:off x="6102442" y="1463156"/>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𝟔</m:t>
                      </m:r>
                    </m:oMath>
                  </m:oMathPara>
                </a14:m>
                <a:endParaRPr lang="fr-FR" sz="1400" b="1"/>
              </a:p>
            </p:txBody>
          </p:sp>
        </mc:Choice>
        <mc:Fallback xmlns="">
          <p:sp>
            <p:nvSpPr>
              <p:cNvPr id="113" name="TextBox 75">
                <a:extLst>
                  <a:ext uri="{FF2B5EF4-FFF2-40B4-BE49-F238E27FC236}">
                    <a16:creationId xmlns:a16="http://schemas.microsoft.com/office/drawing/2014/main" id="{2EDC8BD1-4A5B-245B-094F-8A3ACACAD8F2}"/>
                  </a:ext>
                </a:extLst>
              </p:cNvPr>
              <p:cNvSpPr txBox="1">
                <a:spLocks noRot="1" noChangeAspect="1" noMove="1" noResize="1" noEditPoints="1" noAdjustHandles="1" noChangeArrowheads="1" noChangeShapeType="1" noTextEdit="1"/>
              </p:cNvSpPr>
              <p:nvPr/>
            </p:nvSpPr>
            <p:spPr bwMode="auto">
              <a:xfrm>
                <a:off x="6102442" y="1463156"/>
                <a:ext cx="57390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4" name="TextBox 75">
                <a:extLst>
                  <a:ext uri="{FF2B5EF4-FFF2-40B4-BE49-F238E27FC236}">
                    <a16:creationId xmlns:a16="http://schemas.microsoft.com/office/drawing/2014/main" id="{B5F71C42-B8F3-3F50-CEFB-D17CBFAA68E2}"/>
                  </a:ext>
                </a:extLst>
              </p:cNvPr>
              <p:cNvSpPr txBox="1"/>
              <p:nvPr/>
            </p:nvSpPr>
            <p:spPr bwMode="auto">
              <a:xfrm>
                <a:off x="6102442" y="1773427"/>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𝟒</m:t>
                      </m:r>
                    </m:oMath>
                  </m:oMathPara>
                </a14:m>
                <a:endParaRPr lang="fr-FR" sz="1400" b="1"/>
              </a:p>
            </p:txBody>
          </p:sp>
        </mc:Choice>
        <mc:Fallback xmlns="">
          <p:sp>
            <p:nvSpPr>
              <p:cNvPr id="114" name="TextBox 75">
                <a:extLst>
                  <a:ext uri="{FF2B5EF4-FFF2-40B4-BE49-F238E27FC236}">
                    <a16:creationId xmlns:a16="http://schemas.microsoft.com/office/drawing/2014/main" id="{B5F71C42-B8F3-3F50-CEFB-D17CBFAA68E2}"/>
                  </a:ext>
                </a:extLst>
              </p:cNvPr>
              <p:cNvSpPr txBox="1">
                <a:spLocks noRot="1" noChangeAspect="1" noMove="1" noResize="1" noEditPoints="1" noAdjustHandles="1" noChangeArrowheads="1" noChangeShapeType="1" noTextEdit="1"/>
              </p:cNvSpPr>
              <p:nvPr/>
            </p:nvSpPr>
            <p:spPr bwMode="auto">
              <a:xfrm>
                <a:off x="6102442" y="1773427"/>
                <a:ext cx="57390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5" name="TextBox 75">
                <a:extLst>
                  <a:ext uri="{FF2B5EF4-FFF2-40B4-BE49-F238E27FC236}">
                    <a16:creationId xmlns:a16="http://schemas.microsoft.com/office/drawing/2014/main" id="{4EEAA7D6-9861-B470-F2AE-9E2C8C4C9CE7}"/>
                  </a:ext>
                </a:extLst>
              </p:cNvPr>
              <p:cNvSpPr txBox="1"/>
              <p:nvPr/>
            </p:nvSpPr>
            <p:spPr bwMode="auto">
              <a:xfrm>
                <a:off x="6102442" y="2062011"/>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𝟐</m:t>
                      </m:r>
                    </m:oMath>
                  </m:oMathPara>
                </a14:m>
                <a:endParaRPr lang="fr-FR" sz="1400" b="1"/>
              </a:p>
            </p:txBody>
          </p:sp>
        </mc:Choice>
        <mc:Fallback xmlns="">
          <p:sp>
            <p:nvSpPr>
              <p:cNvPr id="115" name="TextBox 75">
                <a:extLst>
                  <a:ext uri="{FF2B5EF4-FFF2-40B4-BE49-F238E27FC236}">
                    <a16:creationId xmlns:a16="http://schemas.microsoft.com/office/drawing/2014/main" id="{4EEAA7D6-9861-B470-F2AE-9E2C8C4C9CE7}"/>
                  </a:ext>
                </a:extLst>
              </p:cNvPr>
              <p:cNvSpPr txBox="1">
                <a:spLocks noRot="1" noChangeAspect="1" noMove="1" noResize="1" noEditPoints="1" noAdjustHandles="1" noChangeArrowheads="1" noChangeShapeType="1" noTextEdit="1"/>
              </p:cNvSpPr>
              <p:nvPr/>
            </p:nvSpPr>
            <p:spPr bwMode="auto">
              <a:xfrm>
                <a:off x="6102442" y="2062011"/>
                <a:ext cx="57390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TextBox 75">
                <a:extLst>
                  <a:ext uri="{FF2B5EF4-FFF2-40B4-BE49-F238E27FC236}">
                    <a16:creationId xmlns:a16="http://schemas.microsoft.com/office/drawing/2014/main" id="{4F73E530-8119-9B3C-3A06-2BBE06EE0B7B}"/>
                  </a:ext>
                </a:extLst>
              </p:cNvPr>
              <p:cNvSpPr txBox="1"/>
              <p:nvPr/>
            </p:nvSpPr>
            <p:spPr bwMode="auto">
              <a:xfrm>
                <a:off x="6102442" y="2370904"/>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𝟎</m:t>
                      </m:r>
                    </m:oMath>
                  </m:oMathPara>
                </a14:m>
                <a:endParaRPr lang="fr-FR" sz="1400" b="1"/>
              </a:p>
            </p:txBody>
          </p:sp>
        </mc:Choice>
        <mc:Fallback xmlns="">
          <p:sp>
            <p:nvSpPr>
              <p:cNvPr id="116" name="TextBox 75">
                <a:extLst>
                  <a:ext uri="{FF2B5EF4-FFF2-40B4-BE49-F238E27FC236}">
                    <a16:creationId xmlns:a16="http://schemas.microsoft.com/office/drawing/2014/main" id="{4F73E530-8119-9B3C-3A06-2BBE06EE0B7B}"/>
                  </a:ext>
                </a:extLst>
              </p:cNvPr>
              <p:cNvSpPr txBox="1">
                <a:spLocks noRot="1" noChangeAspect="1" noMove="1" noResize="1" noEditPoints="1" noAdjustHandles="1" noChangeArrowheads="1" noChangeShapeType="1" noTextEdit="1"/>
              </p:cNvSpPr>
              <p:nvPr/>
            </p:nvSpPr>
            <p:spPr bwMode="auto">
              <a:xfrm>
                <a:off x="6102442" y="2370904"/>
                <a:ext cx="57390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75">
                <a:extLst>
                  <a:ext uri="{FF2B5EF4-FFF2-40B4-BE49-F238E27FC236}">
                    <a16:creationId xmlns:a16="http://schemas.microsoft.com/office/drawing/2014/main" id="{EC74F9B0-4ECA-4E51-873B-4B68155D0FA0}"/>
                  </a:ext>
                </a:extLst>
              </p:cNvPr>
              <p:cNvSpPr txBox="1"/>
              <p:nvPr/>
            </p:nvSpPr>
            <p:spPr bwMode="auto">
              <a:xfrm>
                <a:off x="6102442" y="2659488"/>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oMath>
                  </m:oMathPara>
                </a14:m>
                <a:endParaRPr lang="fr-FR" sz="1400" b="1"/>
              </a:p>
            </p:txBody>
          </p:sp>
        </mc:Choice>
        <mc:Fallback xmlns="">
          <p:sp>
            <p:nvSpPr>
              <p:cNvPr id="117" name="TextBox 75">
                <a:extLst>
                  <a:ext uri="{FF2B5EF4-FFF2-40B4-BE49-F238E27FC236}">
                    <a16:creationId xmlns:a16="http://schemas.microsoft.com/office/drawing/2014/main" id="{EC74F9B0-4ECA-4E51-873B-4B68155D0FA0}"/>
                  </a:ext>
                </a:extLst>
              </p:cNvPr>
              <p:cNvSpPr txBox="1">
                <a:spLocks noRot="1" noChangeAspect="1" noMove="1" noResize="1" noEditPoints="1" noAdjustHandles="1" noChangeArrowheads="1" noChangeShapeType="1" noTextEdit="1"/>
              </p:cNvSpPr>
              <p:nvPr/>
            </p:nvSpPr>
            <p:spPr bwMode="auto">
              <a:xfrm>
                <a:off x="6102442" y="2659488"/>
                <a:ext cx="573906"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75">
                <a:extLst>
                  <a:ext uri="{FF2B5EF4-FFF2-40B4-BE49-F238E27FC236}">
                    <a16:creationId xmlns:a16="http://schemas.microsoft.com/office/drawing/2014/main" id="{C310CEE0-B786-C35C-672D-A9671C06B0B6}"/>
                  </a:ext>
                </a:extLst>
              </p:cNvPr>
              <p:cNvSpPr txBox="1"/>
              <p:nvPr/>
            </p:nvSpPr>
            <p:spPr bwMode="auto">
              <a:xfrm>
                <a:off x="6102442" y="2975999"/>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𝟔</m:t>
                      </m:r>
                    </m:oMath>
                  </m:oMathPara>
                </a14:m>
                <a:endParaRPr lang="fr-FR" sz="1400" b="1"/>
              </a:p>
            </p:txBody>
          </p:sp>
        </mc:Choice>
        <mc:Fallback xmlns="">
          <p:sp>
            <p:nvSpPr>
              <p:cNvPr id="118" name="TextBox 75">
                <a:extLst>
                  <a:ext uri="{FF2B5EF4-FFF2-40B4-BE49-F238E27FC236}">
                    <a16:creationId xmlns:a16="http://schemas.microsoft.com/office/drawing/2014/main" id="{C310CEE0-B786-C35C-672D-A9671C06B0B6}"/>
                  </a:ext>
                </a:extLst>
              </p:cNvPr>
              <p:cNvSpPr txBox="1">
                <a:spLocks noRot="1" noChangeAspect="1" noMove="1" noResize="1" noEditPoints="1" noAdjustHandles="1" noChangeArrowheads="1" noChangeShapeType="1" noTextEdit="1"/>
              </p:cNvSpPr>
              <p:nvPr/>
            </p:nvSpPr>
            <p:spPr bwMode="auto">
              <a:xfrm>
                <a:off x="6102442" y="2975999"/>
                <a:ext cx="57390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TextBox 75">
                <a:extLst>
                  <a:ext uri="{FF2B5EF4-FFF2-40B4-BE49-F238E27FC236}">
                    <a16:creationId xmlns:a16="http://schemas.microsoft.com/office/drawing/2014/main" id="{219AE396-E89C-D3F1-BA93-C5FBA823585F}"/>
                  </a:ext>
                </a:extLst>
              </p:cNvPr>
              <p:cNvSpPr txBox="1"/>
              <p:nvPr/>
            </p:nvSpPr>
            <p:spPr bwMode="auto">
              <a:xfrm>
                <a:off x="6102442" y="3264583"/>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𝟒</m:t>
                      </m:r>
                    </m:oMath>
                  </m:oMathPara>
                </a14:m>
                <a:endParaRPr lang="fr-FR" sz="1400" b="1"/>
              </a:p>
            </p:txBody>
          </p:sp>
        </mc:Choice>
        <mc:Fallback xmlns="">
          <p:sp>
            <p:nvSpPr>
              <p:cNvPr id="119" name="TextBox 75">
                <a:extLst>
                  <a:ext uri="{FF2B5EF4-FFF2-40B4-BE49-F238E27FC236}">
                    <a16:creationId xmlns:a16="http://schemas.microsoft.com/office/drawing/2014/main" id="{219AE396-E89C-D3F1-BA93-C5FBA823585F}"/>
                  </a:ext>
                </a:extLst>
              </p:cNvPr>
              <p:cNvSpPr txBox="1">
                <a:spLocks noRot="1" noChangeAspect="1" noMove="1" noResize="1" noEditPoints="1" noAdjustHandles="1" noChangeArrowheads="1" noChangeShapeType="1" noTextEdit="1"/>
              </p:cNvSpPr>
              <p:nvPr/>
            </p:nvSpPr>
            <p:spPr bwMode="auto">
              <a:xfrm>
                <a:off x="6102442" y="3264583"/>
                <a:ext cx="57390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TextBox 75">
                <a:extLst>
                  <a:ext uri="{FF2B5EF4-FFF2-40B4-BE49-F238E27FC236}">
                    <a16:creationId xmlns:a16="http://schemas.microsoft.com/office/drawing/2014/main" id="{33A25387-8F3B-2449-2032-39250866B65E}"/>
                  </a:ext>
                </a:extLst>
              </p:cNvPr>
              <p:cNvSpPr txBox="1"/>
              <p:nvPr/>
            </p:nvSpPr>
            <p:spPr bwMode="auto">
              <a:xfrm>
                <a:off x="6102442" y="3580974"/>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𝟐</m:t>
                      </m:r>
                    </m:oMath>
                  </m:oMathPara>
                </a14:m>
                <a:endParaRPr lang="fr-FR" sz="1400" b="1"/>
              </a:p>
            </p:txBody>
          </p:sp>
        </mc:Choice>
        <mc:Fallback xmlns="">
          <p:sp>
            <p:nvSpPr>
              <p:cNvPr id="120" name="TextBox 75">
                <a:extLst>
                  <a:ext uri="{FF2B5EF4-FFF2-40B4-BE49-F238E27FC236}">
                    <a16:creationId xmlns:a16="http://schemas.microsoft.com/office/drawing/2014/main" id="{33A25387-8F3B-2449-2032-39250866B65E}"/>
                  </a:ext>
                </a:extLst>
              </p:cNvPr>
              <p:cNvSpPr txBox="1">
                <a:spLocks noRot="1" noChangeAspect="1" noMove="1" noResize="1" noEditPoints="1" noAdjustHandles="1" noChangeArrowheads="1" noChangeShapeType="1" noTextEdit="1"/>
              </p:cNvSpPr>
              <p:nvPr/>
            </p:nvSpPr>
            <p:spPr bwMode="auto">
              <a:xfrm>
                <a:off x="6102442" y="3580974"/>
                <a:ext cx="573906"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75">
                <a:extLst>
                  <a:ext uri="{FF2B5EF4-FFF2-40B4-BE49-F238E27FC236}">
                    <a16:creationId xmlns:a16="http://schemas.microsoft.com/office/drawing/2014/main" id="{F52499A1-4C7C-D699-8616-6EB462CFB700}"/>
                  </a:ext>
                </a:extLst>
              </p:cNvPr>
              <p:cNvSpPr txBox="1"/>
              <p:nvPr/>
            </p:nvSpPr>
            <p:spPr bwMode="auto">
              <a:xfrm>
                <a:off x="6102442" y="3869558"/>
                <a:ext cx="573906"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oMath>
                  </m:oMathPara>
                </a14:m>
                <a:endParaRPr lang="fr-FR" sz="1400" b="1"/>
              </a:p>
            </p:txBody>
          </p:sp>
        </mc:Choice>
        <mc:Fallback xmlns="">
          <p:sp>
            <p:nvSpPr>
              <p:cNvPr id="121" name="TextBox 75">
                <a:extLst>
                  <a:ext uri="{FF2B5EF4-FFF2-40B4-BE49-F238E27FC236}">
                    <a16:creationId xmlns:a16="http://schemas.microsoft.com/office/drawing/2014/main" id="{F52499A1-4C7C-D699-8616-6EB462CFB700}"/>
                  </a:ext>
                </a:extLst>
              </p:cNvPr>
              <p:cNvSpPr txBox="1">
                <a:spLocks noRot="1" noChangeAspect="1" noMove="1" noResize="1" noEditPoints="1" noAdjustHandles="1" noChangeArrowheads="1" noChangeShapeType="1" noTextEdit="1"/>
              </p:cNvSpPr>
              <p:nvPr/>
            </p:nvSpPr>
            <p:spPr bwMode="auto">
              <a:xfrm>
                <a:off x="6102442" y="3869558"/>
                <a:ext cx="573906" cy="307777"/>
              </a:xfrm>
              <a:prstGeom prst="rect">
                <a:avLst/>
              </a:prstGeom>
              <a:blipFill>
                <a:blip r:embed="rId16"/>
                <a:stretch>
                  <a:fillRect/>
                </a:stretch>
              </a:blipFill>
            </p:spPr>
            <p:txBody>
              <a:bodyPr/>
              <a:lstStyle/>
              <a:p>
                <a:r>
                  <a:rPr lang="en-GB">
                    <a:noFill/>
                  </a:rPr>
                  <a:t> </a:t>
                </a:r>
              </a:p>
            </p:txBody>
          </p:sp>
        </mc:Fallback>
      </mc:AlternateContent>
      <p:cxnSp>
        <p:nvCxnSpPr>
          <p:cNvPr id="127" name="Connecteur droit avec flèche 126">
            <a:extLst>
              <a:ext uri="{FF2B5EF4-FFF2-40B4-BE49-F238E27FC236}">
                <a16:creationId xmlns:a16="http://schemas.microsoft.com/office/drawing/2014/main" id="{F07492D9-67D3-8EE2-DE45-C64E06031BE6}"/>
              </a:ext>
            </a:extLst>
          </p:cNvPr>
          <p:cNvCxnSpPr>
            <a:cxnSpLocks/>
          </p:cNvCxnSpPr>
          <p:nvPr/>
        </p:nvCxnSpPr>
        <p:spPr>
          <a:xfrm flipV="1">
            <a:off x="5087888" y="1384647"/>
            <a:ext cx="0" cy="4754625"/>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Content Placeholder 1">
                <a:extLst>
                  <a:ext uri="{FF2B5EF4-FFF2-40B4-BE49-F238E27FC236}">
                    <a16:creationId xmlns:a16="http://schemas.microsoft.com/office/drawing/2014/main" id="{FBAEBC30-77B4-F062-C4DE-67B7A59464F2}"/>
                  </a:ext>
                </a:extLst>
              </p:cNvPr>
              <p:cNvSpPr txBox="1">
                <a:spLocks/>
              </p:cNvSpPr>
              <p:nvPr/>
            </p:nvSpPr>
            <p:spPr bwMode="auto">
              <a:xfrm>
                <a:off x="4593759" y="902778"/>
                <a:ext cx="1033139"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Beam energy</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fr-FR" sz="1400" b="1"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dPr>
                        <m:e>
                          <m:r>
                            <a:rPr kumimoji="0" lang="fr-FR" sz="1400" b="1"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𝐆𝐞𝐕</m:t>
                          </m:r>
                        </m:e>
                      </m:d>
                    </m:oMath>
                  </m:oMathPara>
                </a14:m>
                <a:endParaRPr lang="fr-FR" b="1">
                  <a:solidFill>
                    <a:srgbClr val="6E2466"/>
                  </a:solidFill>
                </a:endParaRPr>
              </a:p>
            </p:txBody>
          </p:sp>
        </mc:Choice>
        <mc:Fallback xmlns="">
          <p:sp>
            <p:nvSpPr>
              <p:cNvPr id="135" name="Content Placeholder 1">
                <a:extLst>
                  <a:ext uri="{FF2B5EF4-FFF2-40B4-BE49-F238E27FC236}">
                    <a16:creationId xmlns:a16="http://schemas.microsoft.com/office/drawing/2014/main" id="{FBAEBC30-77B4-F062-C4DE-67B7A59464F2}"/>
                  </a:ext>
                </a:extLst>
              </p:cNvPr>
              <p:cNvSpPr txBox="1">
                <a:spLocks noRot="1" noChangeAspect="1" noMove="1" noResize="1" noEditPoints="1" noAdjustHandles="1" noChangeArrowheads="1" noChangeShapeType="1" noTextEdit="1"/>
              </p:cNvSpPr>
              <p:nvPr/>
            </p:nvSpPr>
            <p:spPr bwMode="auto">
              <a:xfrm>
                <a:off x="4593759" y="902778"/>
                <a:ext cx="1033139" cy="425284"/>
              </a:xfrm>
              <a:prstGeom prst="rect">
                <a:avLst/>
              </a:prstGeom>
              <a:blipFill>
                <a:blip r:embed="rId17"/>
                <a:stretch>
                  <a:fillRect l="-8876" t="-14286" r="-8876" b="-2857"/>
                </a:stretch>
              </a:blipFill>
            </p:spPr>
            <p:txBody>
              <a:bodyPr/>
              <a:lstStyle/>
              <a:p>
                <a:r>
                  <a:rPr lang="en-GB">
                    <a:noFill/>
                  </a:rPr>
                  <a:t> </a:t>
                </a:r>
              </a:p>
            </p:txBody>
          </p:sp>
        </mc:Fallback>
      </mc:AlternateContent>
      <p:sp>
        <p:nvSpPr>
          <p:cNvPr id="139" name="ZoneTexte 138">
            <a:extLst>
              <a:ext uri="{FF2B5EF4-FFF2-40B4-BE49-F238E27FC236}">
                <a16:creationId xmlns:a16="http://schemas.microsoft.com/office/drawing/2014/main" id="{85E99C8D-E340-A078-D4E8-5162D0649390}"/>
              </a:ext>
            </a:extLst>
          </p:cNvPr>
          <p:cNvSpPr txBox="1"/>
          <p:nvPr/>
        </p:nvSpPr>
        <p:spPr bwMode="auto">
          <a:xfrm>
            <a:off x="5116977" y="5328129"/>
            <a:ext cx="557833" cy="338554"/>
          </a:xfrm>
          <a:prstGeom prst="rect">
            <a:avLst/>
          </a:prstGeom>
          <a:noFill/>
        </p:spPr>
        <p:txBody>
          <a:bodyPr wrap="square">
            <a:spAutoFit/>
          </a:bodyPr>
          <a:lstStyle/>
          <a:p>
            <a:r>
              <a:rPr kumimoji="0" lang="fr-FR" sz="16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450</a:t>
            </a:r>
            <a:endParaRPr lang="en-GB" sz="2000">
              <a:solidFill>
                <a:srgbClr val="2F2F2F"/>
              </a:solidFill>
            </a:endParaRPr>
          </a:p>
        </p:txBody>
      </p:sp>
      <p:sp>
        <p:nvSpPr>
          <p:cNvPr id="140" name="ZoneTexte 139">
            <a:extLst>
              <a:ext uri="{FF2B5EF4-FFF2-40B4-BE49-F238E27FC236}">
                <a16:creationId xmlns:a16="http://schemas.microsoft.com/office/drawing/2014/main" id="{86C844D1-EAD3-0275-E294-D11CC51E3642}"/>
              </a:ext>
            </a:extLst>
          </p:cNvPr>
          <p:cNvSpPr txBox="1"/>
          <p:nvPr/>
        </p:nvSpPr>
        <p:spPr bwMode="auto">
          <a:xfrm>
            <a:off x="5116977" y="1924630"/>
            <a:ext cx="631999" cy="338554"/>
          </a:xfrm>
          <a:prstGeom prst="rect">
            <a:avLst/>
          </a:prstGeom>
          <a:noFill/>
        </p:spPr>
        <p:txBody>
          <a:bodyPr wrap="square">
            <a:spAutoFit/>
          </a:bodyPr>
          <a:lstStyle/>
          <a:p>
            <a:r>
              <a:rPr kumimoji="0" lang="fr-FR" sz="16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6800</a:t>
            </a:r>
            <a:endParaRPr lang="en-GB" sz="2000">
              <a:solidFill>
                <a:srgbClr val="2F2F2F"/>
              </a:solidFill>
            </a:endParaRPr>
          </a:p>
        </p:txBody>
      </p:sp>
      <p:sp>
        <p:nvSpPr>
          <p:cNvPr id="150" name="TextBox 28">
            <a:extLst>
              <a:ext uri="{FF2B5EF4-FFF2-40B4-BE49-F238E27FC236}">
                <a16:creationId xmlns:a16="http://schemas.microsoft.com/office/drawing/2014/main" id="{D3C4714D-113D-E3C9-ACF5-25F16F39F94D}"/>
              </a:ext>
            </a:extLst>
          </p:cNvPr>
          <p:cNvSpPr txBox="1"/>
          <p:nvPr/>
        </p:nvSpPr>
        <p:spPr bwMode="auto">
          <a:xfrm rot="1103181">
            <a:off x="2296724" y="3490982"/>
            <a:ext cx="1625049" cy="369332"/>
          </a:xfrm>
          <a:prstGeom prst="rect">
            <a:avLst/>
          </a:prstGeom>
          <a:noFill/>
        </p:spPr>
        <p:txBody>
          <a:bodyPr wrap="square" rtlCol="0">
            <a:spAutoFit/>
          </a:bodyPr>
          <a:lstStyle/>
          <a:p>
            <a:r>
              <a:rPr lang="en-GB" b="1">
                <a:solidFill>
                  <a:srgbClr val="00B0F0"/>
                </a:solidFill>
              </a:rPr>
              <a:t>B1 intensity</a:t>
            </a:r>
          </a:p>
        </p:txBody>
      </p:sp>
      <p:sp>
        <p:nvSpPr>
          <p:cNvPr id="151" name="TextBox 28">
            <a:extLst>
              <a:ext uri="{FF2B5EF4-FFF2-40B4-BE49-F238E27FC236}">
                <a16:creationId xmlns:a16="http://schemas.microsoft.com/office/drawing/2014/main" id="{B256F285-AA7A-FA1D-48D1-CFD0B56F36AB}"/>
              </a:ext>
            </a:extLst>
          </p:cNvPr>
          <p:cNvSpPr txBox="1"/>
          <p:nvPr/>
        </p:nvSpPr>
        <p:spPr bwMode="auto">
          <a:xfrm rot="1103181">
            <a:off x="2296724" y="2947021"/>
            <a:ext cx="1625049" cy="369332"/>
          </a:xfrm>
          <a:prstGeom prst="rect">
            <a:avLst/>
          </a:prstGeom>
          <a:noFill/>
        </p:spPr>
        <p:txBody>
          <a:bodyPr wrap="square" rtlCol="0">
            <a:spAutoFit/>
          </a:bodyPr>
          <a:lstStyle/>
          <a:p>
            <a:pPr algn="ctr"/>
            <a:r>
              <a:rPr lang="en-GB" b="1">
                <a:solidFill>
                  <a:srgbClr val="FF0000"/>
                </a:solidFill>
              </a:rPr>
              <a:t>B2 intensity</a:t>
            </a:r>
          </a:p>
        </p:txBody>
      </p:sp>
      <p:sp>
        <p:nvSpPr>
          <p:cNvPr id="155" name="TextBox 28">
            <a:extLst>
              <a:ext uri="{FF2B5EF4-FFF2-40B4-BE49-F238E27FC236}">
                <a16:creationId xmlns:a16="http://schemas.microsoft.com/office/drawing/2014/main" id="{5FDBBFCF-5847-5CF0-ACD5-06DC94B3E3D4}"/>
              </a:ext>
            </a:extLst>
          </p:cNvPr>
          <p:cNvSpPr txBox="1"/>
          <p:nvPr/>
        </p:nvSpPr>
        <p:spPr bwMode="auto">
          <a:xfrm>
            <a:off x="2358104" y="2082355"/>
            <a:ext cx="1625049" cy="369332"/>
          </a:xfrm>
          <a:prstGeom prst="rect">
            <a:avLst/>
          </a:prstGeom>
          <a:noFill/>
        </p:spPr>
        <p:txBody>
          <a:bodyPr wrap="square" rtlCol="0">
            <a:spAutoFit/>
          </a:bodyPr>
          <a:lstStyle/>
          <a:p>
            <a:pPr algn="ctr"/>
            <a:r>
              <a:rPr lang="en-GB" b="1">
                <a:solidFill>
                  <a:srgbClr val="2F2F2F"/>
                </a:solidFill>
              </a:rPr>
              <a:t>Beam energy</a:t>
            </a:r>
          </a:p>
        </p:txBody>
      </p:sp>
    </p:spTree>
    <p:extLst>
      <p:ext uri="{BB962C8B-B14F-4D97-AF65-F5344CB8AC3E}">
        <p14:creationId xmlns:p14="http://schemas.microsoft.com/office/powerpoint/2010/main" val="200566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Picture 8">
            <a:extLst>
              <a:ext uri="{FF2B5EF4-FFF2-40B4-BE49-F238E27FC236}">
                <a16:creationId xmlns:a16="http://schemas.microsoft.com/office/drawing/2014/main" id="{CF96E342-5E03-ECEE-6579-BADF275B1ED3}"/>
              </a:ext>
            </a:extLst>
          </p:cNvPr>
          <p:cNvPicPr>
            <a:picLocks noChangeAspect="1"/>
          </p:cNvPicPr>
          <p:nvPr/>
        </p:nvPicPr>
        <p:blipFill rotWithShape="1">
          <a:blip r:embed="rId2"/>
          <a:srcRect l="17516" r="74107" b="6075"/>
          <a:stretch/>
        </p:blipFill>
        <p:spPr bwMode="auto">
          <a:xfrm>
            <a:off x="106152" y="1646520"/>
            <a:ext cx="1021296" cy="4157293"/>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Fill lifetime overview</a:t>
            </a:r>
            <a:endParaRPr lang="en-GB"/>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pic>
        <p:nvPicPr>
          <p:cNvPr id="16" name="Picture 2">
            <a:extLst>
              <a:ext uri="{FF2B5EF4-FFF2-40B4-BE49-F238E27FC236}">
                <a16:creationId xmlns:a16="http://schemas.microsoft.com/office/drawing/2014/main" id="{D323F06B-0F37-F11A-750C-FB60992A9369}"/>
              </a:ext>
            </a:extLst>
          </p:cNvPr>
          <p:cNvPicPr>
            <a:picLocks noChangeAspect="1"/>
          </p:cNvPicPr>
          <p:nvPr/>
        </p:nvPicPr>
        <p:blipFill rotWithShape="1">
          <a:blip r:embed="rId3"/>
          <a:srcRect l="21437" r="74527" b="10955"/>
          <a:stretch/>
        </p:blipFill>
        <p:spPr bwMode="auto">
          <a:xfrm flipH="1">
            <a:off x="4523303" y="1645771"/>
            <a:ext cx="564585" cy="3941269"/>
          </a:xfrm>
          <a:prstGeom prst="rect">
            <a:avLst/>
          </a:prstGeom>
        </p:spPr>
      </p:pic>
      <p:pic>
        <p:nvPicPr>
          <p:cNvPr id="23" name="Picture 8">
            <a:extLst>
              <a:ext uri="{FF2B5EF4-FFF2-40B4-BE49-F238E27FC236}">
                <a16:creationId xmlns:a16="http://schemas.microsoft.com/office/drawing/2014/main" id="{28923F67-67E0-8C22-2C0F-8F9667F1E3F4}"/>
              </a:ext>
            </a:extLst>
          </p:cNvPr>
          <p:cNvPicPr>
            <a:picLocks noChangeAspect="1"/>
          </p:cNvPicPr>
          <p:nvPr/>
        </p:nvPicPr>
        <p:blipFill rotWithShape="1">
          <a:blip r:embed="rId2"/>
          <a:srcRect l="25861" r="16926" b="6075"/>
          <a:stretch/>
        </p:blipFill>
        <p:spPr bwMode="auto">
          <a:xfrm>
            <a:off x="1127448" y="1636641"/>
            <a:ext cx="3578494" cy="4242982"/>
          </a:xfrm>
          <a:prstGeom prst="rect">
            <a:avLst/>
          </a:prstGeom>
        </p:spPr>
      </p:pic>
      <p:pic>
        <p:nvPicPr>
          <p:cNvPr id="24" name="Picture 8">
            <a:extLst>
              <a:ext uri="{FF2B5EF4-FFF2-40B4-BE49-F238E27FC236}">
                <a16:creationId xmlns:a16="http://schemas.microsoft.com/office/drawing/2014/main" id="{CA873384-35EC-376F-03C8-51B19F978EB0}"/>
              </a:ext>
            </a:extLst>
          </p:cNvPr>
          <p:cNvPicPr>
            <a:picLocks noChangeAspect="1"/>
          </p:cNvPicPr>
          <p:nvPr/>
        </p:nvPicPr>
        <p:blipFill rotWithShape="1">
          <a:blip r:embed="rId2"/>
          <a:srcRect l="15352" t="89044" r="81194" b="6075"/>
          <a:stretch/>
        </p:blipFill>
        <p:spPr bwMode="auto">
          <a:xfrm>
            <a:off x="3575720" y="5714652"/>
            <a:ext cx="1512168" cy="138301"/>
          </a:xfrm>
          <a:prstGeom prst="rect">
            <a:avLst/>
          </a:prstGeom>
        </p:spPr>
      </p:pic>
      <p:cxnSp>
        <p:nvCxnSpPr>
          <p:cNvPr id="28" name="Connecteur droit avec flèche 27">
            <a:extLst>
              <a:ext uri="{FF2B5EF4-FFF2-40B4-BE49-F238E27FC236}">
                <a16:creationId xmlns:a16="http://schemas.microsoft.com/office/drawing/2014/main" id="{3E284691-BCC8-BC55-9BBA-7A608E4514FF}"/>
              </a:ext>
            </a:extLst>
          </p:cNvPr>
          <p:cNvCxnSpPr>
            <a:cxnSpLocks/>
            <a:endCxn id="41" idx="1"/>
          </p:cNvCxnSpPr>
          <p:nvPr/>
        </p:nvCxnSpPr>
        <p:spPr>
          <a:xfrm>
            <a:off x="106152" y="6156465"/>
            <a:ext cx="5239408" cy="3251"/>
          </a:xfrm>
          <a:prstGeom prst="straightConnector1">
            <a:avLst/>
          </a:prstGeom>
          <a:ln w="28575">
            <a:solidFill>
              <a:srgbClr val="6E2466"/>
            </a:solidFill>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21B2DD99-5CD4-6215-CBDE-F94055EB1CFB}"/>
              </a:ext>
            </a:extLst>
          </p:cNvPr>
          <p:cNvSpPr txBox="1">
            <a:spLocks/>
          </p:cNvSpPr>
          <p:nvPr/>
        </p:nvSpPr>
        <p:spPr bwMode="auto">
          <a:xfrm>
            <a:off x="5345560" y="6010112"/>
            <a:ext cx="726029" cy="299208"/>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6E2466"/>
                </a:solidFill>
              </a:rPr>
              <a:t>Time</a:t>
            </a:r>
          </a:p>
        </p:txBody>
      </p:sp>
      <p:cxnSp>
        <p:nvCxnSpPr>
          <p:cNvPr id="49" name="Connecteur droit 48">
            <a:extLst>
              <a:ext uri="{FF2B5EF4-FFF2-40B4-BE49-F238E27FC236}">
                <a16:creationId xmlns:a16="http://schemas.microsoft.com/office/drawing/2014/main" id="{D74272D1-7BDA-68F3-3A72-48398E7265A1}"/>
              </a:ext>
            </a:extLst>
          </p:cNvPr>
          <p:cNvCxnSpPr>
            <a:cxnSpLocks/>
          </p:cNvCxnSpPr>
          <p:nvPr/>
        </p:nvCxnSpPr>
        <p:spPr>
          <a:xfrm>
            <a:off x="686129" y="1914620"/>
            <a:ext cx="0" cy="4241845"/>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49A1BC7-B22A-E530-C2BA-D13003C2DA01}"/>
              </a:ext>
            </a:extLst>
          </p:cNvPr>
          <p:cNvCxnSpPr>
            <a:cxnSpLocks/>
          </p:cNvCxnSpPr>
          <p:nvPr/>
        </p:nvCxnSpPr>
        <p:spPr>
          <a:xfrm>
            <a:off x="983433" y="1914620"/>
            <a:ext cx="0" cy="4241845"/>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4546AD6-EF13-0030-9CBB-46078D304D53}"/>
              </a:ext>
            </a:extLst>
          </p:cNvPr>
          <p:cNvCxnSpPr>
            <a:cxnSpLocks/>
          </p:cNvCxnSpPr>
          <p:nvPr/>
        </p:nvCxnSpPr>
        <p:spPr>
          <a:xfrm>
            <a:off x="4521215" y="1931697"/>
            <a:ext cx="0" cy="4224768"/>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sp>
        <p:nvSpPr>
          <p:cNvPr id="54" name="Accolade ouvrante 53">
            <a:extLst>
              <a:ext uri="{FF2B5EF4-FFF2-40B4-BE49-F238E27FC236}">
                <a16:creationId xmlns:a16="http://schemas.microsoft.com/office/drawing/2014/main" id="{164118C4-B1EB-6EEE-E062-2504BB93604B}"/>
              </a:ext>
            </a:extLst>
          </p:cNvPr>
          <p:cNvSpPr/>
          <p:nvPr/>
        </p:nvSpPr>
        <p:spPr>
          <a:xfrm rot="16200000" flipH="1">
            <a:off x="253552" y="1499120"/>
            <a:ext cx="285178" cy="579976"/>
          </a:xfrm>
          <a:prstGeom prst="leftBrace">
            <a:avLst/>
          </a:prstGeom>
          <a:ln w="28575">
            <a:solidFill>
              <a:srgbClr val="6E24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ccolade ouvrante 55">
            <a:extLst>
              <a:ext uri="{FF2B5EF4-FFF2-40B4-BE49-F238E27FC236}">
                <a16:creationId xmlns:a16="http://schemas.microsoft.com/office/drawing/2014/main" id="{6FB74470-5B8F-F22D-0963-4530B6E57836}"/>
              </a:ext>
            </a:extLst>
          </p:cNvPr>
          <p:cNvSpPr/>
          <p:nvPr/>
        </p:nvSpPr>
        <p:spPr>
          <a:xfrm rot="16200000" flipH="1">
            <a:off x="692192" y="1640456"/>
            <a:ext cx="285178" cy="297304"/>
          </a:xfrm>
          <a:prstGeom prst="leftBrace">
            <a:avLst/>
          </a:prstGeom>
          <a:ln w="28575">
            <a:solidFill>
              <a:srgbClr val="6E24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ccolade ouvrante 57">
            <a:extLst>
              <a:ext uri="{FF2B5EF4-FFF2-40B4-BE49-F238E27FC236}">
                <a16:creationId xmlns:a16="http://schemas.microsoft.com/office/drawing/2014/main" id="{126349C4-632D-1914-CDC6-75E3A4E673A6}"/>
              </a:ext>
            </a:extLst>
          </p:cNvPr>
          <p:cNvSpPr/>
          <p:nvPr/>
        </p:nvSpPr>
        <p:spPr>
          <a:xfrm rot="16200000" flipH="1">
            <a:off x="4661963" y="1505770"/>
            <a:ext cx="285180" cy="566673"/>
          </a:xfrm>
          <a:prstGeom prst="leftBrace">
            <a:avLst/>
          </a:prstGeom>
          <a:ln w="28575">
            <a:solidFill>
              <a:srgbClr val="6E24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ccolade ouvrante 66">
            <a:extLst>
              <a:ext uri="{FF2B5EF4-FFF2-40B4-BE49-F238E27FC236}">
                <a16:creationId xmlns:a16="http://schemas.microsoft.com/office/drawing/2014/main" id="{A0C8B495-00E6-4EF6-31BC-3A56E07E8A04}"/>
              </a:ext>
            </a:extLst>
          </p:cNvPr>
          <p:cNvSpPr/>
          <p:nvPr/>
        </p:nvSpPr>
        <p:spPr>
          <a:xfrm rot="16200000" flipH="1">
            <a:off x="2609735" y="20613"/>
            <a:ext cx="285179" cy="3537781"/>
          </a:xfrm>
          <a:prstGeom prst="leftBrace">
            <a:avLst/>
          </a:prstGeom>
          <a:ln w="28575">
            <a:solidFill>
              <a:srgbClr val="6E24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6" name="Connecteur droit 75">
            <a:extLst>
              <a:ext uri="{FF2B5EF4-FFF2-40B4-BE49-F238E27FC236}">
                <a16:creationId xmlns:a16="http://schemas.microsoft.com/office/drawing/2014/main" id="{4FEF457D-37CE-2EA7-337F-990010AE07EB}"/>
              </a:ext>
            </a:extLst>
          </p:cNvPr>
          <p:cNvCxnSpPr>
            <a:cxnSpLocks/>
          </p:cNvCxnSpPr>
          <p:nvPr/>
        </p:nvCxnSpPr>
        <p:spPr>
          <a:xfrm>
            <a:off x="106152" y="1914620"/>
            <a:ext cx="0" cy="4241845"/>
          </a:xfrm>
          <a:prstGeom prst="line">
            <a:avLst/>
          </a:prstGeom>
          <a:ln w="28575">
            <a:solidFill>
              <a:srgbClr val="6E2466"/>
            </a:solidFill>
            <a:prstDash val="sysDash"/>
          </a:ln>
        </p:spPr>
        <p:style>
          <a:lnRef idx="1">
            <a:schemeClr val="accent1"/>
          </a:lnRef>
          <a:fillRef idx="0">
            <a:schemeClr val="accent1"/>
          </a:fillRef>
          <a:effectRef idx="0">
            <a:schemeClr val="accent1"/>
          </a:effectRef>
          <a:fontRef idx="minor">
            <a:schemeClr val="tx1"/>
          </a:fontRef>
        </p:style>
      </p:cxnSp>
      <p:sp>
        <p:nvSpPr>
          <p:cNvPr id="77" name="Content Placeholder 1">
            <a:extLst>
              <a:ext uri="{FF2B5EF4-FFF2-40B4-BE49-F238E27FC236}">
                <a16:creationId xmlns:a16="http://schemas.microsoft.com/office/drawing/2014/main" id="{CD597064-7B14-C98C-0ED5-0AF4C0C97731}"/>
              </a:ext>
            </a:extLst>
          </p:cNvPr>
          <p:cNvSpPr txBox="1">
            <a:spLocks/>
          </p:cNvSpPr>
          <p:nvPr/>
        </p:nvSpPr>
        <p:spPr bwMode="auto">
          <a:xfrm>
            <a:off x="240897" y="1288562"/>
            <a:ext cx="310488"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sz="2400" b="1">
                <a:solidFill>
                  <a:srgbClr val="6E2466"/>
                </a:solidFill>
              </a:rPr>
              <a:t>A</a:t>
            </a:r>
          </a:p>
        </p:txBody>
      </p:sp>
      <p:sp>
        <p:nvSpPr>
          <p:cNvPr id="78" name="Content Placeholder 1">
            <a:extLst>
              <a:ext uri="{FF2B5EF4-FFF2-40B4-BE49-F238E27FC236}">
                <a16:creationId xmlns:a16="http://schemas.microsoft.com/office/drawing/2014/main" id="{651CD0BA-DBF5-0347-43F8-F9DF5F099977}"/>
              </a:ext>
            </a:extLst>
          </p:cNvPr>
          <p:cNvSpPr txBox="1">
            <a:spLocks/>
          </p:cNvSpPr>
          <p:nvPr/>
        </p:nvSpPr>
        <p:spPr bwMode="auto">
          <a:xfrm>
            <a:off x="697976" y="1288562"/>
            <a:ext cx="310488"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sz="2400" b="1">
                <a:solidFill>
                  <a:srgbClr val="6E2466"/>
                </a:solidFill>
              </a:rPr>
              <a:t>B</a:t>
            </a:r>
          </a:p>
        </p:txBody>
      </p:sp>
      <p:sp>
        <p:nvSpPr>
          <p:cNvPr id="79" name="Content Placeholder 1">
            <a:extLst>
              <a:ext uri="{FF2B5EF4-FFF2-40B4-BE49-F238E27FC236}">
                <a16:creationId xmlns:a16="http://schemas.microsoft.com/office/drawing/2014/main" id="{84B7E99F-6DDE-47BA-2B1E-2ADDE5CEFFEA}"/>
              </a:ext>
            </a:extLst>
          </p:cNvPr>
          <p:cNvSpPr txBox="1">
            <a:spLocks/>
          </p:cNvSpPr>
          <p:nvPr/>
        </p:nvSpPr>
        <p:spPr bwMode="auto">
          <a:xfrm>
            <a:off x="2597080" y="1288562"/>
            <a:ext cx="310488"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sz="2400" b="1">
                <a:solidFill>
                  <a:srgbClr val="6E2466"/>
                </a:solidFill>
              </a:rPr>
              <a:t>C</a:t>
            </a:r>
          </a:p>
        </p:txBody>
      </p:sp>
      <p:sp>
        <p:nvSpPr>
          <p:cNvPr id="80" name="Content Placeholder 1">
            <a:extLst>
              <a:ext uri="{FF2B5EF4-FFF2-40B4-BE49-F238E27FC236}">
                <a16:creationId xmlns:a16="http://schemas.microsoft.com/office/drawing/2014/main" id="{DEC6EB6C-3CFE-084E-4F93-736EBB0F9D13}"/>
              </a:ext>
            </a:extLst>
          </p:cNvPr>
          <p:cNvSpPr txBox="1">
            <a:spLocks/>
          </p:cNvSpPr>
          <p:nvPr/>
        </p:nvSpPr>
        <p:spPr bwMode="auto">
          <a:xfrm>
            <a:off x="4649309" y="1288562"/>
            <a:ext cx="310488"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sz="2400" b="1">
                <a:solidFill>
                  <a:srgbClr val="6E2466"/>
                </a:solidFill>
              </a:rPr>
              <a:t>D</a:t>
            </a:r>
          </a:p>
        </p:txBody>
      </p:sp>
      <p:cxnSp>
        <p:nvCxnSpPr>
          <p:cNvPr id="127" name="Connecteur droit avec flèche 126">
            <a:extLst>
              <a:ext uri="{FF2B5EF4-FFF2-40B4-BE49-F238E27FC236}">
                <a16:creationId xmlns:a16="http://schemas.microsoft.com/office/drawing/2014/main" id="{F07492D9-67D3-8EE2-DE45-C64E06031BE6}"/>
              </a:ext>
            </a:extLst>
          </p:cNvPr>
          <p:cNvCxnSpPr>
            <a:cxnSpLocks/>
          </p:cNvCxnSpPr>
          <p:nvPr/>
        </p:nvCxnSpPr>
        <p:spPr>
          <a:xfrm flipV="1">
            <a:off x="5087888" y="1384647"/>
            <a:ext cx="0" cy="4754625"/>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Content Placeholder 1">
                <a:extLst>
                  <a:ext uri="{FF2B5EF4-FFF2-40B4-BE49-F238E27FC236}">
                    <a16:creationId xmlns:a16="http://schemas.microsoft.com/office/drawing/2014/main" id="{FBAEBC30-77B4-F062-C4DE-67B7A59464F2}"/>
                  </a:ext>
                </a:extLst>
              </p:cNvPr>
              <p:cNvSpPr txBox="1">
                <a:spLocks/>
              </p:cNvSpPr>
              <p:nvPr/>
            </p:nvSpPr>
            <p:spPr bwMode="auto">
              <a:xfrm>
                <a:off x="4593759" y="902778"/>
                <a:ext cx="1033139" cy="425284"/>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Beam energy</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fr-FR" sz="1400" b="1"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dPr>
                        <m:e>
                          <m:r>
                            <a:rPr kumimoji="0" lang="fr-FR" sz="1400" b="1"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𝐆𝐞𝐕</m:t>
                          </m:r>
                        </m:e>
                      </m:d>
                    </m:oMath>
                  </m:oMathPara>
                </a14:m>
                <a:endParaRPr lang="fr-FR" b="1">
                  <a:solidFill>
                    <a:srgbClr val="6E2466"/>
                  </a:solidFill>
                </a:endParaRPr>
              </a:p>
            </p:txBody>
          </p:sp>
        </mc:Choice>
        <mc:Fallback xmlns="">
          <p:sp>
            <p:nvSpPr>
              <p:cNvPr id="135" name="Content Placeholder 1">
                <a:extLst>
                  <a:ext uri="{FF2B5EF4-FFF2-40B4-BE49-F238E27FC236}">
                    <a16:creationId xmlns:a16="http://schemas.microsoft.com/office/drawing/2014/main" id="{FBAEBC30-77B4-F062-C4DE-67B7A59464F2}"/>
                  </a:ext>
                </a:extLst>
              </p:cNvPr>
              <p:cNvSpPr txBox="1">
                <a:spLocks noRot="1" noChangeAspect="1" noMove="1" noResize="1" noEditPoints="1" noAdjustHandles="1" noChangeArrowheads="1" noChangeShapeType="1" noTextEdit="1"/>
              </p:cNvSpPr>
              <p:nvPr/>
            </p:nvSpPr>
            <p:spPr bwMode="auto">
              <a:xfrm>
                <a:off x="4593759" y="902778"/>
                <a:ext cx="1033139" cy="425284"/>
              </a:xfrm>
              <a:prstGeom prst="rect">
                <a:avLst/>
              </a:prstGeom>
              <a:blipFill>
                <a:blip r:embed="rId4"/>
                <a:stretch>
                  <a:fillRect l="-8876" t="-14286" r="-8876" b="-2857"/>
                </a:stretch>
              </a:blipFill>
            </p:spPr>
            <p:txBody>
              <a:bodyPr/>
              <a:lstStyle/>
              <a:p>
                <a:r>
                  <a:rPr lang="en-GB">
                    <a:noFill/>
                  </a:rPr>
                  <a:t> </a:t>
                </a:r>
              </a:p>
            </p:txBody>
          </p:sp>
        </mc:Fallback>
      </mc:AlternateContent>
      <p:sp>
        <p:nvSpPr>
          <p:cNvPr id="139" name="ZoneTexte 138">
            <a:extLst>
              <a:ext uri="{FF2B5EF4-FFF2-40B4-BE49-F238E27FC236}">
                <a16:creationId xmlns:a16="http://schemas.microsoft.com/office/drawing/2014/main" id="{85E99C8D-E340-A078-D4E8-5162D0649390}"/>
              </a:ext>
            </a:extLst>
          </p:cNvPr>
          <p:cNvSpPr txBox="1"/>
          <p:nvPr/>
        </p:nvSpPr>
        <p:spPr bwMode="auto">
          <a:xfrm>
            <a:off x="5116977" y="5328129"/>
            <a:ext cx="557833" cy="338554"/>
          </a:xfrm>
          <a:prstGeom prst="rect">
            <a:avLst/>
          </a:prstGeom>
          <a:noFill/>
        </p:spPr>
        <p:txBody>
          <a:bodyPr wrap="square">
            <a:spAutoFit/>
          </a:bodyPr>
          <a:lstStyle/>
          <a:p>
            <a:r>
              <a:rPr kumimoji="0" lang="fr-FR" sz="16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450</a:t>
            </a:r>
            <a:endParaRPr lang="en-GB" sz="2000">
              <a:solidFill>
                <a:srgbClr val="2F2F2F"/>
              </a:solidFill>
            </a:endParaRPr>
          </a:p>
        </p:txBody>
      </p:sp>
      <p:sp>
        <p:nvSpPr>
          <p:cNvPr id="140" name="ZoneTexte 139">
            <a:extLst>
              <a:ext uri="{FF2B5EF4-FFF2-40B4-BE49-F238E27FC236}">
                <a16:creationId xmlns:a16="http://schemas.microsoft.com/office/drawing/2014/main" id="{86C844D1-EAD3-0275-E294-D11CC51E3642}"/>
              </a:ext>
            </a:extLst>
          </p:cNvPr>
          <p:cNvSpPr txBox="1"/>
          <p:nvPr/>
        </p:nvSpPr>
        <p:spPr bwMode="auto">
          <a:xfrm>
            <a:off x="5116977" y="1924630"/>
            <a:ext cx="631999" cy="338554"/>
          </a:xfrm>
          <a:prstGeom prst="rect">
            <a:avLst/>
          </a:prstGeom>
          <a:noFill/>
        </p:spPr>
        <p:txBody>
          <a:bodyPr wrap="square">
            <a:spAutoFit/>
          </a:bodyPr>
          <a:lstStyle/>
          <a:p>
            <a:r>
              <a:rPr kumimoji="0" lang="fr-FR" sz="1600" b="1" i="0"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cs typeface="Arial"/>
              </a:rPr>
              <a:t>6800</a:t>
            </a:r>
            <a:endParaRPr lang="en-GB" sz="2000">
              <a:solidFill>
                <a:srgbClr val="2F2F2F"/>
              </a:solidFill>
            </a:endParaRPr>
          </a:p>
        </p:txBody>
      </p:sp>
      <p:sp>
        <p:nvSpPr>
          <p:cNvPr id="4" name="TextBox 28">
            <a:extLst>
              <a:ext uri="{FF2B5EF4-FFF2-40B4-BE49-F238E27FC236}">
                <a16:creationId xmlns:a16="http://schemas.microsoft.com/office/drawing/2014/main" id="{4D28B36D-0ED1-3A0B-260F-40B3FEF5FCD9}"/>
              </a:ext>
            </a:extLst>
          </p:cNvPr>
          <p:cNvSpPr txBox="1"/>
          <p:nvPr/>
        </p:nvSpPr>
        <p:spPr bwMode="auto">
          <a:xfrm rot="1103181">
            <a:off x="2296724" y="3490982"/>
            <a:ext cx="1625049" cy="369332"/>
          </a:xfrm>
          <a:prstGeom prst="rect">
            <a:avLst/>
          </a:prstGeom>
          <a:noFill/>
        </p:spPr>
        <p:txBody>
          <a:bodyPr wrap="square" rtlCol="0">
            <a:spAutoFit/>
          </a:bodyPr>
          <a:lstStyle/>
          <a:p>
            <a:r>
              <a:rPr lang="en-GB" b="1">
                <a:solidFill>
                  <a:srgbClr val="00B0F0"/>
                </a:solidFill>
              </a:rPr>
              <a:t>B1 intensity</a:t>
            </a:r>
          </a:p>
        </p:txBody>
      </p:sp>
      <p:sp>
        <p:nvSpPr>
          <p:cNvPr id="5" name="TextBox 28">
            <a:extLst>
              <a:ext uri="{FF2B5EF4-FFF2-40B4-BE49-F238E27FC236}">
                <a16:creationId xmlns:a16="http://schemas.microsoft.com/office/drawing/2014/main" id="{AABB7CBD-C4B8-4FD5-FD0F-DB2213AF4439}"/>
              </a:ext>
            </a:extLst>
          </p:cNvPr>
          <p:cNvSpPr txBox="1"/>
          <p:nvPr/>
        </p:nvSpPr>
        <p:spPr bwMode="auto">
          <a:xfrm rot="1103181">
            <a:off x="2296724" y="2947021"/>
            <a:ext cx="1625049" cy="369332"/>
          </a:xfrm>
          <a:prstGeom prst="rect">
            <a:avLst/>
          </a:prstGeom>
          <a:noFill/>
        </p:spPr>
        <p:txBody>
          <a:bodyPr wrap="square" rtlCol="0">
            <a:spAutoFit/>
          </a:bodyPr>
          <a:lstStyle/>
          <a:p>
            <a:pPr algn="ctr"/>
            <a:r>
              <a:rPr lang="en-GB" b="1">
                <a:solidFill>
                  <a:srgbClr val="FF0000"/>
                </a:solidFill>
              </a:rPr>
              <a:t>B2 intensity</a:t>
            </a:r>
          </a:p>
        </p:txBody>
      </p:sp>
      <p:sp>
        <p:nvSpPr>
          <p:cNvPr id="6" name="TextBox 28">
            <a:extLst>
              <a:ext uri="{FF2B5EF4-FFF2-40B4-BE49-F238E27FC236}">
                <a16:creationId xmlns:a16="http://schemas.microsoft.com/office/drawing/2014/main" id="{68E10F93-621D-4556-290B-DE7404B65DC3}"/>
              </a:ext>
            </a:extLst>
          </p:cNvPr>
          <p:cNvSpPr txBox="1"/>
          <p:nvPr/>
        </p:nvSpPr>
        <p:spPr bwMode="auto">
          <a:xfrm>
            <a:off x="2358104" y="2082355"/>
            <a:ext cx="1625049" cy="369332"/>
          </a:xfrm>
          <a:prstGeom prst="rect">
            <a:avLst/>
          </a:prstGeom>
          <a:noFill/>
        </p:spPr>
        <p:txBody>
          <a:bodyPr wrap="square" rtlCol="0">
            <a:spAutoFit/>
          </a:bodyPr>
          <a:lstStyle/>
          <a:p>
            <a:pPr algn="ctr"/>
            <a:r>
              <a:rPr lang="en-GB" b="1">
                <a:solidFill>
                  <a:srgbClr val="2F2F2F"/>
                </a:solidFill>
              </a:rPr>
              <a:t>Beam energy</a:t>
            </a:r>
          </a:p>
        </p:txBody>
      </p:sp>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9F712A08-213E-6184-89FA-294EB6602D29}"/>
                  </a:ext>
                </a:extLst>
              </p:cNvPr>
              <p:cNvGraphicFramePr>
                <a:graphicFrameLocks noGrp="1"/>
              </p:cNvGraphicFramePr>
              <p:nvPr>
                <p:extLst>
                  <p:ext uri="{D42A27DB-BD31-4B8C-83A1-F6EECF244321}">
                    <p14:modId xmlns:p14="http://schemas.microsoft.com/office/powerpoint/2010/main" val="954881452"/>
                  </p:ext>
                </p:extLst>
              </p:nvPr>
            </p:nvGraphicFramePr>
            <p:xfrm>
              <a:off x="7053065" y="1494706"/>
              <a:ext cx="4645000" cy="1038171"/>
            </p:xfrm>
            <a:graphic>
              <a:graphicData uri="http://schemas.openxmlformats.org/drawingml/2006/table">
                <a:tbl>
                  <a:tblPr firstRow="1" bandRow="1">
                    <a:tableStyleId>{88D326A9-A81B-9881-C969-13F38E75D658}</a:tableStyleId>
                  </a:tblPr>
                  <a:tblGrid>
                    <a:gridCol w="853254">
                      <a:extLst>
                        <a:ext uri="{9D8B030D-6E8A-4147-A177-3AD203B41FA5}">
                          <a16:colId xmlns:a16="http://schemas.microsoft.com/office/drawing/2014/main" val="514998371"/>
                        </a:ext>
                      </a:extLst>
                    </a:gridCol>
                    <a:gridCol w="1469246">
                      <a:extLst>
                        <a:ext uri="{9D8B030D-6E8A-4147-A177-3AD203B41FA5}">
                          <a16:colId xmlns:a16="http://schemas.microsoft.com/office/drawing/2014/main" val="2807043061"/>
                        </a:ext>
                      </a:extLst>
                    </a:gridCol>
                    <a:gridCol w="1411074">
                      <a:extLst>
                        <a:ext uri="{9D8B030D-6E8A-4147-A177-3AD203B41FA5}">
                          <a16:colId xmlns:a16="http://schemas.microsoft.com/office/drawing/2014/main" val="3310774954"/>
                        </a:ext>
                      </a:extLst>
                    </a:gridCol>
                    <a:gridCol w="911426">
                      <a:extLst>
                        <a:ext uri="{9D8B030D-6E8A-4147-A177-3AD203B41FA5}">
                          <a16:colId xmlns:a16="http://schemas.microsoft.com/office/drawing/2014/main" val="2396348335"/>
                        </a:ext>
                      </a:extLst>
                    </a:gridCol>
                  </a:tblGrid>
                  <a:tr h="421967">
                    <a:tc>
                      <a:txBody>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bg1"/>
                                        </a:solidFill>
                                        <a:latin typeface="Cambria Math" panose="02040503050406030204" pitchFamily="18" charset="0"/>
                                      </a:rPr>
                                    </m:ctrlPr>
                                  </m:sSubPr>
                                  <m:e>
                                    <m:r>
                                      <a:rPr lang="fr-FR" sz="1600" b="1" i="1" smtClean="0">
                                        <a:solidFill>
                                          <a:schemeClr val="bg1"/>
                                        </a:solidFill>
                                        <a:latin typeface="Cambria Math" panose="02040503050406030204" pitchFamily="18" charset="0"/>
                                      </a:rPr>
                                      <m:t>𝑵</m:t>
                                    </m:r>
                                  </m:e>
                                  <m:sub>
                                    <m:r>
                                      <a:rPr lang="fr-FR" sz="1600" b="1" i="1" smtClean="0">
                                        <a:solidFill>
                                          <a:schemeClr val="bg1"/>
                                        </a:solidFill>
                                        <a:latin typeface="Cambria Math" panose="02040503050406030204" pitchFamily="18" charset="0"/>
                                      </a:rPr>
                                      <m:t>𝒃𝒖𝒏𝒄𝒉</m:t>
                                    </m:r>
                                  </m:sub>
                                </m:sSub>
                              </m:oMath>
                            </m:oMathPara>
                          </a14:m>
                          <a:endParaRPr lang="fr-FR" sz="1600" i="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sz="1600" b="1" i="1" smtClean="0">
                                        <a:solidFill>
                                          <a:schemeClr val="bg1"/>
                                        </a:solidFill>
                                        <a:latin typeface="Cambria Math" panose="02040503050406030204" pitchFamily="18" charset="0"/>
                                      </a:rPr>
                                    </m:ctrlPr>
                                  </m:accPr>
                                  <m:e>
                                    <m:r>
                                      <a:rPr lang="fr-FR" sz="1600" b="1" i="1" smtClean="0">
                                        <a:solidFill>
                                          <a:schemeClr val="bg1"/>
                                        </a:solidFill>
                                        <a:latin typeface="Cambria Math" panose="02040503050406030204" pitchFamily="18" charset="0"/>
                                      </a:rPr>
                                      <m:t>𝒑𝒑𝒃</m:t>
                                    </m:r>
                                  </m:e>
                                </m:acc>
                              </m:oMath>
                            </m:oMathPara>
                          </a14:m>
                          <a:endParaRPr lang="fr-FR" sz="16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ea typeface="Cambria Math" panose="02040503050406030204" pitchFamily="18" charset="0"/>
                                      </a:rPr>
                                    </m:ctrlPr>
                                  </m:dPr>
                                  <m:e>
                                    <m:sSup>
                                      <m:sSupPr>
                                        <m:ctrlPr>
                                          <a:rPr lang="fr-FR" sz="1600" b="1" i="1">
                                            <a:solidFill>
                                              <a:schemeClr val="bg1"/>
                                            </a:solidFill>
                                            <a:latin typeface="Cambria Math" panose="02040503050406030204" pitchFamily="18" charset="0"/>
                                            <a:ea typeface="Cambria Math" panose="02040503050406030204" pitchFamily="18" charset="0"/>
                                          </a:rPr>
                                        </m:ctrlPr>
                                      </m:sSupPr>
                                      <m:e>
                                        <m:r>
                                          <a:rPr lang="fr-FR" sz="1600" b="1" i="1">
                                            <a:solidFill>
                                              <a:schemeClr val="bg1"/>
                                            </a:solidFill>
                                            <a:latin typeface="Cambria Math" panose="02040503050406030204" pitchFamily="18" charset="0"/>
                                            <a:ea typeface="Cambria Math" panose="02040503050406030204" pitchFamily="18" charset="0"/>
                                          </a:rPr>
                                          <m:t>𝟏𝟎</m:t>
                                        </m:r>
                                      </m:e>
                                      <m:sup>
                                        <m:r>
                                          <a:rPr lang="fr-FR" sz="1600" b="1" i="1">
                                            <a:solidFill>
                                              <a:schemeClr val="bg1"/>
                                            </a:solidFill>
                                            <a:latin typeface="Cambria Math" panose="02040503050406030204" pitchFamily="18" charset="0"/>
                                            <a:ea typeface="Cambria Math" panose="02040503050406030204" pitchFamily="18" charset="0"/>
                                          </a:rPr>
                                          <m:t>𝟏𝟏</m:t>
                                        </m:r>
                                      </m:sup>
                                    </m:sSup>
                                    <m:sSup>
                                      <m:sSupPr>
                                        <m:ctrlPr>
                                          <a:rPr lang="fr-FR" sz="1600" b="1" i="1" smtClean="0">
                                            <a:solidFill>
                                              <a:schemeClr val="bg1"/>
                                            </a:solidFill>
                                            <a:latin typeface="Cambria Math" panose="02040503050406030204" pitchFamily="18" charset="0"/>
                                            <a:ea typeface="Cambria Math" panose="02040503050406030204" pitchFamily="18" charset="0"/>
                                          </a:rPr>
                                        </m:ctrlPr>
                                      </m:sSupPr>
                                      <m:e>
                                        <m:r>
                                          <a:rPr lang="fr-FR" sz="1600" b="1" i="1" smtClean="0">
                                            <a:solidFill>
                                              <a:schemeClr val="bg1"/>
                                            </a:solidFill>
                                            <a:latin typeface="Cambria Math" panose="02040503050406030204" pitchFamily="18" charset="0"/>
                                            <a:ea typeface="Cambria Math" panose="02040503050406030204" pitchFamily="18" charset="0"/>
                                          </a:rPr>
                                          <m:t>𝒑</m:t>
                                        </m:r>
                                      </m:e>
                                      <m:sup>
                                        <m:r>
                                          <a:rPr lang="fr-FR" sz="1600" b="1" i="1" smtClean="0">
                                            <a:solidFill>
                                              <a:schemeClr val="bg1"/>
                                            </a:solidFill>
                                            <a:latin typeface="Cambria Math" panose="02040503050406030204" pitchFamily="18" charset="0"/>
                                            <a:ea typeface="Cambria Math" panose="02040503050406030204" pitchFamily="18" charset="0"/>
                                          </a:rPr>
                                          <m:t>+</m:t>
                                        </m:r>
                                      </m:sup>
                                    </m:sSup>
                                  </m:e>
                                </m:d>
                              </m:oMath>
                            </m:oMathPara>
                          </a14:m>
                          <a:endParaRPr lang="fr-FR" sz="1600" i="0">
                            <a:solidFill>
                              <a:schemeClr val="bg1"/>
                            </a:solidFill>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bg1"/>
                                        </a:solidFill>
                                        <a:latin typeface="Cambria Math" panose="02040503050406030204" pitchFamily="18" charset="0"/>
                                      </a:rPr>
                                    </m:ctrlPr>
                                  </m:sSubPr>
                                  <m:e>
                                    <m:r>
                                      <a:rPr lang="fr-FR" sz="1600" b="1" i="1" smtClean="0">
                                        <a:solidFill>
                                          <a:schemeClr val="bg1"/>
                                        </a:solidFill>
                                        <a:latin typeface="Cambria Math" panose="02040503050406030204" pitchFamily="18" charset="0"/>
                                      </a:rPr>
                                      <m:t>𝑰</m:t>
                                    </m:r>
                                  </m:e>
                                  <m:sub>
                                    <m:r>
                                      <a:rPr lang="fr-FR" sz="1600" b="1" i="1" smtClean="0">
                                        <a:solidFill>
                                          <a:schemeClr val="bg1"/>
                                        </a:solidFill>
                                        <a:latin typeface="Cambria Math" panose="02040503050406030204" pitchFamily="18" charset="0"/>
                                      </a:rPr>
                                      <m:t>𝒃𝒆𝒂𝒎</m:t>
                                    </m:r>
                                  </m:sub>
                                </m:sSub>
                              </m:oMath>
                            </m:oMathPara>
                          </a14:m>
                          <a:endParaRPr lang="fr-FR" sz="16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ea typeface="Cambria Math" panose="02040503050406030204" pitchFamily="18" charset="0"/>
                                      </a:rPr>
                                    </m:ctrlPr>
                                  </m:dPr>
                                  <m:e>
                                    <m:sSup>
                                      <m:sSupPr>
                                        <m:ctrlPr>
                                          <a:rPr lang="fr-FR" sz="1600" b="1" i="1">
                                            <a:solidFill>
                                              <a:schemeClr val="bg1"/>
                                            </a:solidFill>
                                            <a:latin typeface="Cambria Math" panose="02040503050406030204" pitchFamily="18" charset="0"/>
                                            <a:ea typeface="Cambria Math" panose="02040503050406030204" pitchFamily="18" charset="0"/>
                                          </a:rPr>
                                        </m:ctrlPr>
                                      </m:sSupPr>
                                      <m:e>
                                        <m:r>
                                          <a:rPr lang="fr-FR" sz="1600" b="1" i="1">
                                            <a:solidFill>
                                              <a:schemeClr val="bg1"/>
                                            </a:solidFill>
                                            <a:latin typeface="Cambria Math" panose="02040503050406030204" pitchFamily="18" charset="0"/>
                                            <a:ea typeface="Cambria Math" panose="02040503050406030204" pitchFamily="18" charset="0"/>
                                          </a:rPr>
                                          <m:t>𝟏𝟎</m:t>
                                        </m:r>
                                      </m:e>
                                      <m:sup>
                                        <m:r>
                                          <a:rPr lang="fr-FR" sz="1600" b="1" i="1">
                                            <a:solidFill>
                                              <a:schemeClr val="bg1"/>
                                            </a:solidFill>
                                            <a:latin typeface="Cambria Math" panose="02040503050406030204" pitchFamily="18" charset="0"/>
                                            <a:ea typeface="Cambria Math" panose="02040503050406030204" pitchFamily="18" charset="0"/>
                                          </a:rPr>
                                          <m:t>𝟏</m:t>
                                        </m:r>
                                        <m:r>
                                          <a:rPr lang="fr-FR" sz="1600" b="1" i="1" smtClean="0">
                                            <a:solidFill>
                                              <a:schemeClr val="bg1"/>
                                            </a:solidFill>
                                            <a:latin typeface="Cambria Math" panose="02040503050406030204" pitchFamily="18" charset="0"/>
                                            <a:ea typeface="Cambria Math" panose="02040503050406030204" pitchFamily="18" charset="0"/>
                                          </a:rPr>
                                          <m:t>𝟒</m:t>
                                        </m:r>
                                      </m:sup>
                                    </m:sSup>
                                    <m:sSup>
                                      <m:sSupPr>
                                        <m:ctrlPr>
                                          <a:rPr lang="fr-FR" sz="1600" b="1" i="1" smtClean="0">
                                            <a:solidFill>
                                              <a:schemeClr val="bg1"/>
                                            </a:solidFill>
                                            <a:latin typeface="Cambria Math" panose="02040503050406030204" pitchFamily="18" charset="0"/>
                                            <a:ea typeface="Cambria Math" panose="02040503050406030204" pitchFamily="18" charset="0"/>
                                          </a:rPr>
                                        </m:ctrlPr>
                                      </m:sSupPr>
                                      <m:e>
                                        <m:r>
                                          <a:rPr lang="fr-FR" sz="1600" b="1" i="1" smtClean="0">
                                            <a:solidFill>
                                              <a:schemeClr val="bg1"/>
                                            </a:solidFill>
                                            <a:latin typeface="Cambria Math" panose="02040503050406030204" pitchFamily="18" charset="0"/>
                                            <a:ea typeface="Cambria Math" panose="02040503050406030204" pitchFamily="18" charset="0"/>
                                          </a:rPr>
                                          <m:t>𝒑</m:t>
                                        </m:r>
                                      </m:e>
                                      <m:sup>
                                        <m:r>
                                          <a:rPr lang="fr-FR" sz="1600" b="1" i="1" smtClean="0">
                                            <a:solidFill>
                                              <a:schemeClr val="bg1"/>
                                            </a:solidFill>
                                            <a:latin typeface="Cambria Math" panose="02040503050406030204" pitchFamily="18" charset="0"/>
                                            <a:ea typeface="Cambria Math" panose="02040503050406030204" pitchFamily="18" charset="0"/>
                                          </a:rPr>
                                          <m:t>+</m:t>
                                        </m:r>
                                      </m:sup>
                                    </m:sSup>
                                  </m:e>
                                </m:d>
                              </m:oMath>
                            </m:oMathPara>
                          </a14:m>
                          <a:endParaRPr lang="fr-FR" sz="1600" i="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bg1"/>
                                        </a:solidFill>
                                        <a:latin typeface="Cambria Math" panose="02040503050406030204" pitchFamily="18" charset="0"/>
                                      </a:rPr>
                                    </m:ctrlPr>
                                  </m:sSubPr>
                                  <m:e>
                                    <m:r>
                                      <a:rPr lang="fr-FR" sz="1600" b="1" i="1" smtClean="0">
                                        <a:solidFill>
                                          <a:schemeClr val="bg1"/>
                                        </a:solidFill>
                                        <a:latin typeface="Cambria Math" panose="02040503050406030204" pitchFamily="18" charset="0"/>
                                      </a:rPr>
                                      <m:t>𝑰</m:t>
                                    </m:r>
                                  </m:e>
                                  <m:sub>
                                    <m:r>
                                      <a:rPr lang="fr-FR" sz="1600" b="1" i="1" smtClean="0">
                                        <a:solidFill>
                                          <a:schemeClr val="bg1"/>
                                        </a:solidFill>
                                        <a:latin typeface="Cambria Math" panose="02040503050406030204" pitchFamily="18" charset="0"/>
                                      </a:rPr>
                                      <m:t>𝒃𝒆𝒂𝒎</m:t>
                                    </m:r>
                                  </m:sub>
                                </m:sSub>
                              </m:oMath>
                            </m:oMathPara>
                          </a14:m>
                          <a:endParaRPr lang="fr-FR" sz="16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ea typeface="Cambria Math" panose="02040503050406030204" pitchFamily="18" charset="0"/>
                                      </a:rPr>
                                    </m:ctrlPr>
                                  </m:dPr>
                                  <m:e>
                                    <m:r>
                                      <a:rPr lang="fr-FR" sz="1600" b="1" i="0" smtClean="0">
                                        <a:solidFill>
                                          <a:schemeClr val="bg1"/>
                                        </a:solidFill>
                                        <a:latin typeface="Cambria Math" panose="02040503050406030204" pitchFamily="18" charset="0"/>
                                        <a:ea typeface="Cambria Math" panose="02040503050406030204" pitchFamily="18" charset="0"/>
                                      </a:rPr>
                                      <m:t>𝐀</m:t>
                                    </m:r>
                                  </m:e>
                                </m:d>
                              </m:oMath>
                            </m:oMathPara>
                          </a14:m>
                          <a:endParaRPr lang="fr-FR" sz="1600" i="0">
                            <a:solidFill>
                              <a:schemeClr val="bg1"/>
                            </a:solidFill>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3529210940"/>
                      </a:ext>
                    </a:extLst>
                  </a:tr>
                  <a:tr h="421967">
                    <a:tc>
                      <a:txBody>
                        <a:bodyPr/>
                        <a:lstStyle/>
                        <a:p>
                          <a:pPr algn="ctr"/>
                          <a:r>
                            <a:rPr lang="fr-FR">
                              <a:solidFill>
                                <a:srgbClr val="2F2F2F"/>
                              </a:solidFill>
                              <a:latin typeface="Cambria Math" panose="02040503050406030204" pitchFamily="18" charset="0"/>
                              <a:ea typeface="Cambria Math" panose="02040503050406030204" pitchFamily="18" charset="0"/>
                            </a:rPr>
                            <a:t>2000</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1.5</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3</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0.5</a:t>
                          </a:r>
                        </a:p>
                      </a:txBody>
                      <a:tcPr anchor="ctr"/>
                    </a:tc>
                    <a:extLst>
                      <a:ext uri="{0D108BD9-81ED-4DB2-BD59-A6C34878D82A}">
                        <a16:rowId xmlns:a16="http://schemas.microsoft.com/office/drawing/2014/main" val="1831712309"/>
                      </a:ext>
                    </a:extLst>
                  </a:tr>
                </a:tbl>
              </a:graphicData>
            </a:graphic>
          </p:graphicFrame>
        </mc:Choice>
        <mc:Fallback xmlns="">
          <p:graphicFrame>
            <p:nvGraphicFramePr>
              <p:cNvPr id="7" name="Table 3">
                <a:extLst>
                  <a:ext uri="{FF2B5EF4-FFF2-40B4-BE49-F238E27FC236}">
                    <a16:creationId xmlns:a16="http://schemas.microsoft.com/office/drawing/2014/main" id="{9F712A08-213E-6184-89FA-294EB6602D29}"/>
                  </a:ext>
                </a:extLst>
              </p:cNvPr>
              <p:cNvGraphicFramePr>
                <a:graphicFrameLocks noGrp="1"/>
              </p:cNvGraphicFramePr>
              <p:nvPr>
                <p:extLst>
                  <p:ext uri="{D42A27DB-BD31-4B8C-83A1-F6EECF244321}">
                    <p14:modId xmlns:p14="http://schemas.microsoft.com/office/powerpoint/2010/main" val="954881452"/>
                  </p:ext>
                </p:extLst>
              </p:nvPr>
            </p:nvGraphicFramePr>
            <p:xfrm>
              <a:off x="7053065" y="1494706"/>
              <a:ext cx="4645000" cy="1038171"/>
            </p:xfrm>
            <a:graphic>
              <a:graphicData uri="http://schemas.openxmlformats.org/drawingml/2006/table">
                <a:tbl>
                  <a:tblPr firstRow="1" bandRow="1">
                    <a:tableStyleId>{88D326A9-A81B-9881-C969-13F38E75D658}</a:tableStyleId>
                  </a:tblPr>
                  <a:tblGrid>
                    <a:gridCol w="853254">
                      <a:extLst>
                        <a:ext uri="{9D8B030D-6E8A-4147-A177-3AD203B41FA5}">
                          <a16:colId xmlns:a16="http://schemas.microsoft.com/office/drawing/2014/main" val="514998371"/>
                        </a:ext>
                      </a:extLst>
                    </a:gridCol>
                    <a:gridCol w="1469246">
                      <a:extLst>
                        <a:ext uri="{9D8B030D-6E8A-4147-A177-3AD203B41FA5}">
                          <a16:colId xmlns:a16="http://schemas.microsoft.com/office/drawing/2014/main" val="2807043061"/>
                        </a:ext>
                      </a:extLst>
                    </a:gridCol>
                    <a:gridCol w="1411074">
                      <a:extLst>
                        <a:ext uri="{9D8B030D-6E8A-4147-A177-3AD203B41FA5}">
                          <a16:colId xmlns:a16="http://schemas.microsoft.com/office/drawing/2014/main" val="3310774954"/>
                        </a:ext>
                      </a:extLst>
                    </a:gridCol>
                    <a:gridCol w="911426">
                      <a:extLst>
                        <a:ext uri="{9D8B030D-6E8A-4147-A177-3AD203B41FA5}">
                          <a16:colId xmlns:a16="http://schemas.microsoft.com/office/drawing/2014/main" val="2396348335"/>
                        </a:ext>
                      </a:extLst>
                    </a:gridCol>
                  </a:tblGrid>
                  <a:tr h="616204">
                    <a:tc>
                      <a:txBody>
                        <a:bodyPr/>
                        <a:lstStyle/>
                        <a:p>
                          <a:endParaRPr lang="en-US"/>
                        </a:p>
                      </a:txBody>
                      <a:tcPr anchor="ctr">
                        <a:blipFill>
                          <a:blip r:embed="rId5"/>
                          <a:stretch>
                            <a:fillRect t="-1980" r="-447143" b="-79208"/>
                          </a:stretch>
                        </a:blipFill>
                      </a:tcPr>
                    </a:tc>
                    <a:tc>
                      <a:txBody>
                        <a:bodyPr/>
                        <a:lstStyle/>
                        <a:p>
                          <a:endParaRPr lang="en-US"/>
                        </a:p>
                      </a:txBody>
                      <a:tcPr anchor="ctr">
                        <a:blipFill>
                          <a:blip r:embed="rId5"/>
                          <a:stretch>
                            <a:fillRect l="-57851" t="-1980" r="-158678" b="-79208"/>
                          </a:stretch>
                        </a:blipFill>
                      </a:tcPr>
                    </a:tc>
                    <a:tc>
                      <a:txBody>
                        <a:bodyPr/>
                        <a:lstStyle/>
                        <a:p>
                          <a:endParaRPr lang="en-US"/>
                        </a:p>
                      </a:txBody>
                      <a:tcPr anchor="ctr">
                        <a:blipFill>
                          <a:blip r:embed="rId5"/>
                          <a:stretch>
                            <a:fillRect l="-165368" t="-1980" r="-66234" b="-79208"/>
                          </a:stretch>
                        </a:blipFill>
                      </a:tcPr>
                    </a:tc>
                    <a:tc>
                      <a:txBody>
                        <a:bodyPr/>
                        <a:lstStyle/>
                        <a:p>
                          <a:endParaRPr lang="en-US"/>
                        </a:p>
                      </a:txBody>
                      <a:tcPr anchor="ctr">
                        <a:blipFill>
                          <a:blip r:embed="rId5"/>
                          <a:stretch>
                            <a:fillRect l="-408667" t="-1980" r="-2000" b="-79208"/>
                          </a:stretch>
                        </a:blipFill>
                      </a:tcPr>
                    </a:tc>
                    <a:extLst>
                      <a:ext uri="{0D108BD9-81ED-4DB2-BD59-A6C34878D82A}">
                        <a16:rowId xmlns:a16="http://schemas.microsoft.com/office/drawing/2014/main" val="3529210940"/>
                      </a:ext>
                    </a:extLst>
                  </a:tr>
                  <a:tr h="421967">
                    <a:tc>
                      <a:txBody>
                        <a:bodyPr/>
                        <a:lstStyle/>
                        <a:p>
                          <a:pPr algn="ctr"/>
                          <a:r>
                            <a:rPr lang="fr-FR">
                              <a:solidFill>
                                <a:srgbClr val="2F2F2F"/>
                              </a:solidFill>
                              <a:latin typeface="Cambria Math" panose="02040503050406030204" pitchFamily="18" charset="0"/>
                              <a:ea typeface="Cambria Math" panose="02040503050406030204" pitchFamily="18" charset="0"/>
                            </a:rPr>
                            <a:t>2000</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1.5</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3</a:t>
                          </a:r>
                        </a:p>
                      </a:txBody>
                      <a:tcPr anchor="ctr"/>
                    </a:tc>
                    <a:tc>
                      <a:txBody>
                        <a:bodyPr/>
                        <a:lstStyle/>
                        <a:p>
                          <a:pPr algn="ctr"/>
                          <a:r>
                            <a:rPr lang="fr-FR">
                              <a:solidFill>
                                <a:srgbClr val="2F2F2F"/>
                              </a:solidFill>
                              <a:latin typeface="Cambria Math" panose="02040503050406030204" pitchFamily="18" charset="0"/>
                              <a:ea typeface="Cambria Math" panose="02040503050406030204" pitchFamily="18" charset="0"/>
                            </a:rPr>
                            <a:t>0.5</a:t>
                          </a:r>
                        </a:p>
                      </a:txBody>
                      <a:tcPr anchor="ctr"/>
                    </a:tc>
                    <a:extLst>
                      <a:ext uri="{0D108BD9-81ED-4DB2-BD59-A6C34878D82A}">
                        <a16:rowId xmlns:a16="http://schemas.microsoft.com/office/drawing/2014/main" val="1831712309"/>
                      </a:ext>
                    </a:extLst>
                  </a:tr>
                </a:tbl>
              </a:graphicData>
            </a:graphic>
          </p:graphicFrame>
        </mc:Fallback>
      </mc:AlternateContent>
      <p:sp>
        <p:nvSpPr>
          <p:cNvPr id="8" name="TextBox 13">
            <a:extLst>
              <a:ext uri="{FF2B5EF4-FFF2-40B4-BE49-F238E27FC236}">
                <a16:creationId xmlns:a16="http://schemas.microsoft.com/office/drawing/2014/main" id="{65F465EE-119F-A29B-2557-E27D6CF1FAFA}"/>
              </a:ext>
            </a:extLst>
          </p:cNvPr>
          <p:cNvSpPr txBox="1"/>
          <p:nvPr/>
        </p:nvSpPr>
        <p:spPr bwMode="auto">
          <a:xfrm>
            <a:off x="7053065" y="1128581"/>
            <a:ext cx="4613859" cy="338554"/>
          </a:xfrm>
          <a:prstGeom prst="rect">
            <a:avLst/>
          </a:prstGeom>
          <a:noFill/>
        </p:spPr>
        <p:txBody>
          <a:bodyPr wrap="square" rtlCol="0">
            <a:spAutoFit/>
          </a:bodyPr>
          <a:lstStyle/>
          <a:p>
            <a:pPr algn="ctr"/>
            <a:r>
              <a:rPr lang="fr-FR" sz="1600" b="1" i="1" u="sng">
                <a:solidFill>
                  <a:srgbClr val="2F2F2F"/>
                </a:solidFill>
              </a:rPr>
              <a:t>Orders of magnitude of typical beam parameters</a:t>
            </a:r>
          </a:p>
        </p:txBody>
      </p:sp>
      <p:sp>
        <p:nvSpPr>
          <p:cNvPr id="9" name="Content Placeholder 1">
            <a:extLst>
              <a:ext uri="{FF2B5EF4-FFF2-40B4-BE49-F238E27FC236}">
                <a16:creationId xmlns:a16="http://schemas.microsoft.com/office/drawing/2014/main" id="{56B5D7FC-428A-6FFB-B389-02D73713DC40}"/>
              </a:ext>
            </a:extLst>
          </p:cNvPr>
          <p:cNvSpPr txBox="1">
            <a:spLocks/>
          </p:cNvSpPr>
          <p:nvPr/>
        </p:nvSpPr>
        <p:spPr bwMode="auto">
          <a:xfrm>
            <a:off x="6134863" y="3427725"/>
            <a:ext cx="5996143" cy="2604257"/>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b="1">
                <a:solidFill>
                  <a:srgbClr val="E15E32"/>
                </a:solidFill>
              </a:rPr>
              <a:t>Phases</a:t>
            </a:r>
            <a:endParaRPr lang="fr-FR" b="1" dirty="0">
              <a:solidFill>
                <a:srgbClr val="E15E32"/>
              </a:solidFill>
            </a:endParaRPr>
          </a:p>
          <a:p>
            <a:pPr lvl="1">
              <a:defRPr/>
            </a:pPr>
            <a:r>
              <a:rPr lang="fr-FR" b="1">
                <a:solidFill>
                  <a:srgbClr val="6E2466"/>
                </a:solidFill>
              </a:rPr>
              <a:t>Injection (A): </a:t>
            </a:r>
            <a:r>
              <a:rPr lang="fr-FR">
                <a:solidFill>
                  <a:srgbClr val="2F2F2F"/>
                </a:solidFill>
              </a:rPr>
              <a:t>batch injections at 450GeV</a:t>
            </a:r>
            <a:endParaRPr lang="fr-FR" dirty="0">
              <a:solidFill>
                <a:srgbClr val="6E2466"/>
              </a:solidFill>
            </a:endParaRPr>
          </a:p>
          <a:p>
            <a:pPr lvl="1">
              <a:defRPr/>
            </a:pPr>
            <a:r>
              <a:rPr lang="fr-FR" b="1">
                <a:solidFill>
                  <a:srgbClr val="6E2466"/>
                </a:solidFill>
              </a:rPr>
              <a:t>Energy ramp-up (B): </a:t>
            </a:r>
            <a:r>
              <a:rPr lang="fr-FR">
                <a:solidFill>
                  <a:srgbClr val="2F2F2F"/>
                </a:solidFill>
              </a:rPr>
              <a:t>beam accelerated until 6800GeV</a:t>
            </a:r>
          </a:p>
          <a:p>
            <a:pPr lvl="1">
              <a:defRPr/>
            </a:pPr>
            <a:r>
              <a:rPr lang="fr-FR" b="1">
                <a:solidFill>
                  <a:srgbClr val="6E2466"/>
                </a:solidFill>
              </a:rPr>
              <a:t>Stable beam (C): </a:t>
            </a:r>
            <a:r>
              <a:rPr lang="fr-FR">
                <a:solidFill>
                  <a:srgbClr val="2F2F2F"/>
                </a:solidFill>
              </a:rPr>
              <a:t>bunch collisions for the experiments</a:t>
            </a:r>
          </a:p>
          <a:p>
            <a:pPr lvl="1">
              <a:defRPr/>
            </a:pPr>
            <a:r>
              <a:rPr lang="fr-FR" b="1">
                <a:solidFill>
                  <a:srgbClr val="6E2466"/>
                </a:solidFill>
              </a:rPr>
              <a:t>Ramp-down (D): </a:t>
            </a:r>
            <a:r>
              <a:rPr lang="fr-FR">
                <a:solidFill>
                  <a:srgbClr val="2F2F2F"/>
                </a:solidFill>
              </a:rPr>
              <a:t>beam dumped and RF ramp-down</a:t>
            </a:r>
          </a:p>
          <a:p>
            <a:pPr lvl="1">
              <a:defRPr/>
            </a:pPr>
            <a:endParaRPr lang="fr-FR">
              <a:solidFill>
                <a:srgbClr val="2F2F2F"/>
              </a:solidFill>
            </a:endParaRPr>
          </a:p>
          <a:p>
            <a:pPr lvl="1">
              <a:defRPr/>
            </a:pPr>
            <a:endParaRPr lang="fr-FR">
              <a:solidFill>
                <a:srgbClr val="2F2F2F"/>
              </a:solidFill>
            </a:endParaRPr>
          </a:p>
          <a:p>
            <a:pPr lvl="1">
              <a:defRPr/>
            </a:pPr>
            <a:endParaRPr lang="fr-FR" dirty="0">
              <a:solidFill>
                <a:srgbClr val="2F2F2F"/>
              </a:solidFill>
            </a:endParaRPr>
          </a:p>
        </p:txBody>
      </p:sp>
      <p:sp>
        <p:nvSpPr>
          <p:cNvPr id="14" name="TextBox 13">
            <a:extLst>
              <a:ext uri="{FF2B5EF4-FFF2-40B4-BE49-F238E27FC236}">
                <a16:creationId xmlns:a16="http://schemas.microsoft.com/office/drawing/2014/main" id="{2D4EF6CC-1FA5-9D14-D959-4B40B1F92683}"/>
              </a:ext>
            </a:extLst>
          </p:cNvPr>
          <p:cNvSpPr txBox="1"/>
          <p:nvPr/>
        </p:nvSpPr>
        <p:spPr bwMode="auto">
          <a:xfrm>
            <a:off x="7053065" y="2572199"/>
            <a:ext cx="4613859" cy="338554"/>
          </a:xfrm>
          <a:prstGeom prst="rect">
            <a:avLst/>
          </a:prstGeom>
          <a:noFill/>
        </p:spPr>
        <p:txBody>
          <a:bodyPr wrap="square" rtlCol="0">
            <a:spAutoFit/>
          </a:bodyPr>
          <a:lstStyle/>
          <a:p>
            <a:pPr algn="ctr"/>
            <a:r>
              <a:rPr lang="fr-FR" sz="1600">
                <a:solidFill>
                  <a:srgbClr val="2F2F2F"/>
                </a:solidFill>
              </a:rPr>
              <a:t>ppb: proton per bunch</a:t>
            </a:r>
          </a:p>
        </p:txBody>
      </p:sp>
    </p:spTree>
    <p:extLst>
      <p:ext uri="{BB962C8B-B14F-4D97-AF65-F5344CB8AC3E}">
        <p14:creationId xmlns:p14="http://schemas.microsoft.com/office/powerpoint/2010/main" val="9211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a:xfrm>
            <a:off x="407988" y="2896129"/>
            <a:ext cx="11376025" cy="1065742"/>
          </a:xfrm>
        </p:spPr>
        <p:txBody>
          <a:bodyPr anchor="ctr"/>
          <a:lstStyle/>
          <a:p>
            <a:pPr marL="1028700" indent="-1028700" algn="ctr">
              <a:buFont typeface="+mj-lt"/>
              <a:buAutoNum type="romanUcPeriod" startAt="3"/>
            </a:pPr>
            <a:r>
              <a:rPr kumimoji="0" lang="en-US" sz="5000" b="1" i="0" u="none" strike="noStrike" kern="0" cap="none" spc="0" normalizeH="0" baseline="0" noProof="0">
                <a:ln>
                  <a:noFill/>
                </a:ln>
                <a:solidFill>
                  <a:srgbClr val="0033A0"/>
                </a:solidFill>
                <a:effectLst/>
                <a:uLnTx/>
                <a:uFillTx/>
                <a:latin typeface="Source Sans Pro"/>
                <a:cs typeface="Arial"/>
              </a:rPr>
              <a:t>Electron cloud of a hybrid physics fill</a:t>
            </a:r>
            <a:endParaRPr lang="fr-FR" sz="4800" dirty="0"/>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2758" y="6397995"/>
            <a:ext cx="681254" cy="365125"/>
          </a:xfrm>
        </p:spPr>
        <p:txBody>
          <a:bodyPr/>
          <a:lstStyle/>
          <a:p>
            <a:pPr>
              <a:defRPr/>
            </a:pPr>
            <a:fld id="{36B5EA5A-BC32-A742-B11B-8E7414D5B535}" type="slidenum">
              <a:rPr lang="en-US" sz="1400" smtClean="0"/>
              <a:t>12</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170652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8">
            <a:extLst>
              <a:ext uri="{FF2B5EF4-FFF2-40B4-BE49-F238E27FC236}">
                <a16:creationId xmlns:a16="http://schemas.microsoft.com/office/drawing/2014/main" id="{36296C17-6766-5396-DE6B-05CDBB2EDE30}"/>
              </a:ext>
            </a:extLst>
          </p:cNvPr>
          <p:cNvPicPr>
            <a:picLocks noChangeAspect="1"/>
          </p:cNvPicPr>
          <p:nvPr/>
        </p:nvPicPr>
        <p:blipFill rotWithShape="1">
          <a:blip r:embed="rId3"/>
          <a:srcRect l="8038" t="638" r="7264" b="4070"/>
          <a:stretch/>
        </p:blipFill>
        <p:spPr>
          <a:xfrm>
            <a:off x="1055439" y="1465249"/>
            <a:ext cx="5400601" cy="4304192"/>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cloud </a:t>
            </a:r>
            <a:r>
              <a:rPr lang="fr-FR" dirty="0" err="1"/>
              <a:t>response</a:t>
            </a:r>
            <a:r>
              <a:rPr lang="fr-FR" dirty="0"/>
              <a:t> of </a:t>
            </a:r>
            <a:r>
              <a:rPr lang="fr-FR" dirty="0" err="1"/>
              <a:t>copper</a:t>
            </a:r>
            <a:r>
              <a:rPr lang="fr-FR" dirty="0"/>
              <a:t> </a:t>
            </a:r>
            <a:r>
              <a:rPr lang="fr-FR" dirty="0" err="1"/>
              <a:t>during</a:t>
            </a:r>
            <a:r>
              <a:rPr lang="fr-FR" dirty="0"/>
              <a:t> injection</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4" name="Rectangle: Rounded Corners 8">
            <a:extLst>
              <a:ext uri="{FF2B5EF4-FFF2-40B4-BE49-F238E27FC236}">
                <a16:creationId xmlns:a16="http://schemas.microsoft.com/office/drawing/2014/main" id="{AC5E7E54-CF60-FF4A-DFE7-EDCEDDA5D56F}"/>
              </a:ext>
            </a:extLst>
          </p:cNvPr>
          <p:cNvSpPr/>
          <p:nvPr/>
        </p:nvSpPr>
        <p:spPr bwMode="auto">
          <a:xfrm>
            <a:off x="7188561" y="3429000"/>
            <a:ext cx="4723298" cy="129747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3B03829-59E1-1CE4-0FA1-B2FE207054E0}"/>
              </a:ext>
            </a:extLst>
          </p:cNvPr>
          <p:cNvSpPr txBox="1"/>
          <p:nvPr/>
        </p:nvSpPr>
        <p:spPr bwMode="auto">
          <a:xfrm>
            <a:off x="7403344" y="3579672"/>
            <a:ext cx="4293734" cy="1015663"/>
          </a:xfrm>
          <a:prstGeom prst="rect">
            <a:avLst/>
          </a:prstGeom>
          <a:noFill/>
        </p:spPr>
        <p:txBody>
          <a:bodyPr wrap="square" anchor="b">
            <a:spAutoFit/>
          </a:bodyPr>
          <a:lstStyle/>
          <a:p>
            <a:pPr marL="0" lvl="1" algn="just">
              <a:defRPr/>
            </a:pPr>
            <a:r>
              <a:rPr lang="fr-FR" sz="2000" b="1">
                <a:solidFill>
                  <a:srgbClr val="FF0000"/>
                </a:solidFill>
                <a:latin typeface="+mj-lt"/>
                <a:ea typeface="Cambria" panose="02040503050406030204" pitchFamily="18" charset="0"/>
              </a:rPr>
              <a:t>Electron cloud’s linear behaviour after a certain number of bunches injected</a:t>
            </a:r>
          </a:p>
        </p:txBody>
      </p:sp>
      <p:sp>
        <p:nvSpPr>
          <p:cNvPr id="19" name="TextBox 18">
            <a:extLst>
              <a:ext uri="{FF2B5EF4-FFF2-40B4-BE49-F238E27FC236}">
                <a16:creationId xmlns:a16="http://schemas.microsoft.com/office/drawing/2014/main" id="{2BE60167-9B27-4728-DD32-22DE8FF5A533}"/>
              </a:ext>
            </a:extLst>
          </p:cNvPr>
          <p:cNvSpPr txBox="1"/>
          <p:nvPr/>
        </p:nvSpPr>
        <p:spPr bwMode="auto">
          <a:xfrm>
            <a:off x="25352" y="937220"/>
            <a:ext cx="1778036" cy="523220"/>
          </a:xfrm>
          <a:prstGeom prst="rect">
            <a:avLst/>
          </a:prstGeom>
          <a:solidFill>
            <a:schemeClr val="bg1"/>
          </a:solidFill>
        </p:spPr>
        <p:txBody>
          <a:bodyPr wrap="square" rtlCol="0">
            <a:spAutoFit/>
          </a:bodyPr>
          <a:lstStyle/>
          <a:p>
            <a:r>
              <a:rPr lang="fr-FR" sz="1400" b="1">
                <a:solidFill>
                  <a:srgbClr val="2F2F2F"/>
                </a:solidFill>
                <a:latin typeface="Cambria Math" panose="02040503050406030204" pitchFamily="18" charset="0"/>
                <a:ea typeface="Cambria Math" panose="02040503050406030204" pitchFamily="18" charset="0"/>
              </a:rPr>
              <a:t>Electron flux  </a:t>
            </a:r>
          </a:p>
          <a:p>
            <a:r>
              <a:rPr lang="fr-FR" sz="1400" b="1">
                <a:solidFill>
                  <a:srgbClr val="2F2F2F"/>
                </a:solidFill>
                <a:latin typeface="Cambria Math" panose="02040503050406030204" pitchFamily="18" charset="0"/>
                <a:ea typeface="Cambria Math" panose="02040503050406030204" pitchFamily="18" charset="0"/>
              </a:rPr>
              <a:t>[A.cm</a:t>
            </a:r>
            <a:r>
              <a:rPr lang="fr-FR" sz="1400" b="1" baseline="30000">
                <a:solidFill>
                  <a:srgbClr val="2F2F2F"/>
                </a:solidFill>
                <a:latin typeface="Cambria Math" panose="02040503050406030204" pitchFamily="18" charset="0"/>
                <a:ea typeface="Cambria Math" panose="02040503050406030204" pitchFamily="18" charset="0"/>
              </a:rPr>
              <a:t>-2</a:t>
            </a:r>
            <a:r>
              <a:rPr lang="fr-FR" sz="1400" b="1">
                <a:solidFill>
                  <a:srgbClr val="2F2F2F"/>
                </a:solidFill>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8" name="Content Placeholder 1"/>
              <p:cNvSpPr>
                <a:spLocks noGrp="1"/>
              </p:cNvSpPr>
              <p:nvPr>
                <p:ph idx="1"/>
              </p:nvPr>
            </p:nvSpPr>
            <p:spPr bwMode="auto">
              <a:xfrm>
                <a:off x="6842338" y="2482753"/>
                <a:ext cx="5069521" cy="402122"/>
              </a:xfrm>
            </p:spPr>
            <p:txBody>
              <a:bodyPr numCol="1" spcCol="108000" anchor="t"/>
              <a:lstStyle/>
              <a:p>
                <a:pPr marL="0" lvl="1" indent="0" algn="just">
                  <a:buNone/>
                  <a:defRPr/>
                </a:pPr>
                <a14:m>
                  <m:oMathPara xmlns:m="http://schemas.openxmlformats.org/officeDocument/2006/math">
                    <m:oMathParaPr>
                      <m:jc m:val="centerGroup"/>
                    </m:oMathParaPr>
                    <m:oMath xmlns:m="http://schemas.openxmlformats.org/officeDocument/2006/math">
                      <m:sSub>
                        <m:sSubPr>
                          <m:ctrlPr>
                            <a:rPr lang="en-GB" i="1" smtClean="0">
                              <a:solidFill>
                                <a:srgbClr val="2F2F2F"/>
                              </a:solidFill>
                              <a:latin typeface="Cambria Math" panose="02040503050406030204" pitchFamily="18" charset="0"/>
                            </a:rPr>
                          </m:ctrlPr>
                        </m:sSubPr>
                        <m:e>
                          <m:r>
                            <a:rPr lang="en-GB" b="0" i="1" smtClean="0">
                              <a:solidFill>
                                <a:srgbClr val="2F2F2F"/>
                              </a:solidFill>
                              <a:latin typeface="Cambria Math" panose="02040503050406030204" pitchFamily="18" charset="0"/>
                            </a:rPr>
                            <m:t>𝐼</m:t>
                          </m:r>
                        </m:e>
                        <m:sub>
                          <m:r>
                            <a:rPr lang="fr-FR" b="0" i="1" smtClean="0">
                              <a:solidFill>
                                <a:srgbClr val="2F2F2F"/>
                              </a:solidFill>
                              <a:latin typeface="Cambria Math" panose="02040503050406030204" pitchFamily="18" charset="0"/>
                            </a:rPr>
                            <m:t>h𝑦𝑏𝑟𝑖𝑑</m:t>
                          </m:r>
                        </m:sub>
                      </m:sSub>
                      <m:d>
                        <m:dPr>
                          <m:begChr m:val="["/>
                          <m:endChr m:val="]"/>
                          <m:ctrlPr>
                            <a:rPr lang="en-GB" sz="180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n</m:t>
                          </m:r>
                          <m:r>
                            <m:rPr>
                              <m:sty m:val="p"/>
                            </m:rPr>
                            <a:rPr lang="en-GB" sz="1800" b="0" i="0" smtClean="0">
                              <a:solidFill>
                                <a:srgbClr val="2F2F2F"/>
                              </a:solidFill>
                              <a:latin typeface="Cambria Math" panose="02040503050406030204" pitchFamily="18" charset="0"/>
                            </a:rPr>
                            <m:t>A</m:t>
                          </m:r>
                          <m:r>
                            <a:rPr lang="fr-FR" sz="1800" b="0" i="0" smtClean="0">
                              <a:solidFill>
                                <a:srgbClr val="2F2F2F"/>
                              </a:solidFill>
                              <a:latin typeface="Cambria Math" panose="02040503050406030204" pitchFamily="18" charset="0"/>
                            </a:rPr>
                            <m:t>.</m:t>
                          </m:r>
                          <m:sSup>
                            <m:sSupPr>
                              <m:ctrlPr>
                                <a:rPr lang="fr-FR" sz="1800" b="0" i="1" smtClean="0">
                                  <a:solidFill>
                                    <a:srgbClr val="2F2F2F"/>
                                  </a:solidFill>
                                  <a:latin typeface="Cambria Math" panose="02040503050406030204" pitchFamily="18" charset="0"/>
                                </a:rPr>
                              </m:ctrlPr>
                            </m:sSupPr>
                            <m:e>
                              <m:r>
                                <m:rPr>
                                  <m:sty m:val="p"/>
                                </m:rPr>
                                <a:rPr lang="fr-FR" sz="1800" b="0" i="0" smtClean="0">
                                  <a:solidFill>
                                    <a:srgbClr val="2F2F2F"/>
                                  </a:solidFill>
                                  <a:latin typeface="Cambria Math" panose="02040503050406030204" pitchFamily="18" charset="0"/>
                                </a:rPr>
                                <m:t>cm</m:t>
                              </m:r>
                            </m:e>
                            <m:sup>
                              <m:r>
                                <a:rPr lang="fr-FR" sz="1800" b="0" i="0" smtClean="0">
                                  <a:solidFill>
                                    <a:srgbClr val="2F2F2F"/>
                                  </a:solidFill>
                                  <a:latin typeface="Cambria Math" panose="02040503050406030204" pitchFamily="18" charset="0"/>
                                </a:rPr>
                                <m:t>−2</m:t>
                              </m:r>
                            </m:sup>
                          </m:sSup>
                        </m:e>
                      </m:d>
                      <m:r>
                        <a:rPr lang="en-GB" sz="1800" b="0" i="1" smtClean="0">
                          <a:solidFill>
                            <a:srgbClr val="2F2F2F"/>
                          </a:solidFill>
                          <a:latin typeface="Cambria Math" panose="02040503050406030204" pitchFamily="18" charset="0"/>
                          <a:ea typeface="Cambria Math" panose="02040503050406030204" pitchFamily="18" charset="0"/>
                        </a:rPr>
                        <m:t>≈</m:t>
                      </m:r>
                      <m:r>
                        <a:rPr lang="fr-FR" sz="1800" b="0" i="1" smtClean="0">
                          <a:solidFill>
                            <a:srgbClr val="2F2F2F"/>
                          </a:solidFill>
                          <a:latin typeface="Cambria Math" panose="02040503050406030204" pitchFamily="18" charset="0"/>
                          <a:ea typeface="Cambria Math" panose="02040503050406030204" pitchFamily="18" charset="0"/>
                        </a:rPr>
                        <m:t>0.1</m:t>
                      </m:r>
                      <m:r>
                        <a:rPr lang="en-GB" sz="1800" b="0" i="1" smtClean="0">
                          <a:solidFill>
                            <a:srgbClr val="2F2F2F"/>
                          </a:solidFill>
                          <a:latin typeface="Cambria Math" panose="02040503050406030204" pitchFamily="18" charset="0"/>
                          <a:ea typeface="Cambria Math" panose="02040503050406030204" pitchFamily="18" charset="0"/>
                        </a:rPr>
                        <m:t>×</m:t>
                      </m:r>
                      <m:sSub>
                        <m:sSubPr>
                          <m:ctrlPr>
                            <a:rPr lang="en-GB" i="1" smtClean="0">
                              <a:solidFill>
                                <a:srgbClr val="2F2F2F"/>
                              </a:solidFill>
                              <a:latin typeface="Cambria Math" panose="02040503050406030204" pitchFamily="18" charset="0"/>
                              <a:ea typeface="Cambria Math" panose="02040503050406030204" pitchFamily="18" charset="0"/>
                            </a:rPr>
                          </m:ctrlPr>
                        </m:sSubPr>
                        <m:e>
                          <m:r>
                            <a:rPr lang="fr-FR" b="0" i="1" smtClean="0">
                              <a:solidFill>
                                <a:srgbClr val="2F2F2F"/>
                              </a:solidFill>
                              <a:latin typeface="Cambria Math" panose="02040503050406030204" pitchFamily="18" charset="0"/>
                              <a:ea typeface="Cambria Math" panose="02040503050406030204" pitchFamily="18" charset="0"/>
                            </a:rPr>
                            <m:t>(</m:t>
                          </m:r>
                          <m:r>
                            <a:rPr lang="en-GB" b="0" i="1" smtClean="0">
                              <a:solidFill>
                                <a:srgbClr val="2F2F2F"/>
                              </a:solidFill>
                              <a:latin typeface="Cambria Math" panose="02040503050406030204" pitchFamily="18" charset="0"/>
                              <a:ea typeface="Cambria Math" panose="02040503050406030204" pitchFamily="18" charset="0"/>
                            </a:rPr>
                            <m:t>𝑁</m:t>
                          </m:r>
                        </m:e>
                        <m:sub>
                          <m:r>
                            <a:rPr lang="fr-FR" b="0" i="1" smtClean="0">
                              <a:solidFill>
                                <a:srgbClr val="2F2F2F"/>
                              </a:solidFill>
                              <a:latin typeface="Cambria Math" panose="02040503050406030204" pitchFamily="18" charset="0"/>
                              <a:ea typeface="Cambria Math" panose="02040503050406030204" pitchFamily="18" charset="0"/>
                            </a:rPr>
                            <m:t>𝑏𝑢𝑛𝑐h</m:t>
                          </m:r>
                        </m:sub>
                      </m:sSub>
                      <m:r>
                        <a:rPr lang="fr-FR" b="0" i="1" smtClean="0">
                          <a:solidFill>
                            <a:srgbClr val="2F2F2F"/>
                          </a:solidFill>
                          <a:latin typeface="Cambria Math" panose="02040503050406030204" pitchFamily="18" charset="0"/>
                          <a:ea typeface="Cambria Math" panose="02040503050406030204" pitchFamily="18" charset="0"/>
                        </a:rPr>
                        <m:t>−400)</m:t>
                      </m:r>
                    </m:oMath>
                  </m:oMathPara>
                </a14:m>
                <a:endParaRPr lang="en-GB" dirty="0">
                  <a:solidFill>
                    <a:srgbClr val="2F2F2F"/>
                  </a:solidFill>
                </a:endParaRPr>
              </a:p>
            </p:txBody>
          </p:sp>
        </mc:Choice>
        <mc:Fallback xmlns="">
          <p:sp>
            <p:nvSpPr>
              <p:cNvPr id="8" name="Content Placeholder 1"/>
              <p:cNvSpPr>
                <a:spLocks noGrp="1" noRot="1" noChangeAspect="1" noMove="1" noResize="1" noEditPoints="1" noAdjustHandles="1" noChangeArrowheads="1" noChangeShapeType="1" noTextEdit="1"/>
              </p:cNvSpPr>
              <p:nvPr>
                <p:ph idx="1"/>
              </p:nvPr>
            </p:nvSpPr>
            <p:spPr bwMode="auto">
              <a:xfrm>
                <a:off x="6842338" y="2482753"/>
                <a:ext cx="5069521" cy="402122"/>
              </a:xfrm>
              <a:blipFill>
                <a:blip r:embed="rId4"/>
                <a:stretch>
                  <a:fillRect/>
                </a:stretch>
              </a:blipFill>
            </p:spPr>
            <p:txBody>
              <a:bodyPr/>
              <a:lstStyle/>
              <a:p>
                <a:r>
                  <a:rPr lang="en-GB">
                    <a:noFill/>
                  </a:rPr>
                  <a:t> </a:t>
                </a:r>
              </a:p>
            </p:txBody>
          </p:sp>
        </mc:Fallback>
      </mc:AlternateContent>
      <p:sp>
        <p:nvSpPr>
          <p:cNvPr id="40" name="TextBox 17">
            <a:extLst>
              <a:ext uri="{FF2B5EF4-FFF2-40B4-BE49-F238E27FC236}">
                <a16:creationId xmlns:a16="http://schemas.microsoft.com/office/drawing/2014/main" id="{34C8E722-ED26-E96C-2698-21C8FD5A8414}"/>
              </a:ext>
            </a:extLst>
          </p:cNvPr>
          <p:cNvSpPr txBox="1"/>
          <p:nvPr/>
        </p:nvSpPr>
        <p:spPr bwMode="auto">
          <a:xfrm>
            <a:off x="6192064" y="1138951"/>
            <a:ext cx="1261109" cy="307777"/>
          </a:xfrm>
          <a:prstGeom prst="rect">
            <a:avLst/>
          </a:prstGeom>
          <a:noFill/>
          <a:ln>
            <a:noFill/>
          </a:ln>
        </p:spPr>
        <p:txBody>
          <a:bodyPr wrap="square" rtlCol="0">
            <a:spAutoFit/>
          </a:bodyPr>
          <a:lstStyle/>
          <a:p>
            <a:r>
              <a:rPr lang="fr-FR" sz="1400" b="1">
                <a:solidFill>
                  <a:srgbClr val="0070C0"/>
                </a:solidFill>
                <a:latin typeface="Cambria Math" panose="02040503050406030204" pitchFamily="18" charset="0"/>
                <a:ea typeface="Cambria Math" panose="02040503050406030204" pitchFamily="18" charset="0"/>
              </a:rPr>
              <a:t>Hybrid trains</a:t>
            </a:r>
            <a:endParaRPr lang="fr-FR" sz="1400" b="1" dirty="0">
              <a:solidFill>
                <a:srgbClr val="0070C0"/>
              </a:solidFill>
              <a:latin typeface="Cambria Math" panose="02040503050406030204" pitchFamily="18" charset="0"/>
              <a:ea typeface="Cambria Math" panose="02040503050406030204" pitchFamily="18" charset="0"/>
            </a:endParaRPr>
          </a:p>
        </p:txBody>
      </p:sp>
      <p:sp>
        <p:nvSpPr>
          <p:cNvPr id="63" name="TextBox 17">
            <a:extLst>
              <a:ext uri="{FF2B5EF4-FFF2-40B4-BE49-F238E27FC236}">
                <a16:creationId xmlns:a16="http://schemas.microsoft.com/office/drawing/2014/main" id="{40098D96-68AC-733B-BB5D-1DFB0514B555}"/>
              </a:ext>
            </a:extLst>
          </p:cNvPr>
          <p:cNvSpPr txBox="1"/>
          <p:nvPr/>
        </p:nvSpPr>
        <p:spPr bwMode="auto">
          <a:xfrm>
            <a:off x="5739542" y="1144350"/>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11</a:t>
            </a:r>
          </a:p>
        </p:txBody>
      </p:sp>
      <p:sp>
        <p:nvSpPr>
          <p:cNvPr id="64" name="TextBox 17">
            <a:extLst>
              <a:ext uri="{FF2B5EF4-FFF2-40B4-BE49-F238E27FC236}">
                <a16:creationId xmlns:a16="http://schemas.microsoft.com/office/drawing/2014/main" id="{EC5E641D-AE74-51D9-BE23-139FAE6CE869}"/>
              </a:ext>
            </a:extLst>
          </p:cNvPr>
          <p:cNvSpPr txBox="1"/>
          <p:nvPr/>
        </p:nvSpPr>
        <p:spPr bwMode="auto">
          <a:xfrm>
            <a:off x="4429569" y="1144350"/>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8</a:t>
            </a:r>
          </a:p>
        </p:txBody>
      </p:sp>
      <p:sp>
        <p:nvSpPr>
          <p:cNvPr id="65" name="TextBox 17">
            <a:extLst>
              <a:ext uri="{FF2B5EF4-FFF2-40B4-BE49-F238E27FC236}">
                <a16:creationId xmlns:a16="http://schemas.microsoft.com/office/drawing/2014/main" id="{18861242-FB8D-5F71-CC5E-E18791B1DD49}"/>
              </a:ext>
            </a:extLst>
          </p:cNvPr>
          <p:cNvSpPr txBox="1"/>
          <p:nvPr/>
        </p:nvSpPr>
        <p:spPr bwMode="auto">
          <a:xfrm>
            <a:off x="3548095" y="1148211"/>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6</a:t>
            </a:r>
          </a:p>
        </p:txBody>
      </p:sp>
      <p:sp>
        <p:nvSpPr>
          <p:cNvPr id="66" name="TextBox 17">
            <a:extLst>
              <a:ext uri="{FF2B5EF4-FFF2-40B4-BE49-F238E27FC236}">
                <a16:creationId xmlns:a16="http://schemas.microsoft.com/office/drawing/2014/main" id="{A3817776-7EF9-D6E5-BEAA-28048E699003}"/>
              </a:ext>
            </a:extLst>
          </p:cNvPr>
          <p:cNvSpPr txBox="1"/>
          <p:nvPr/>
        </p:nvSpPr>
        <p:spPr bwMode="auto">
          <a:xfrm>
            <a:off x="3106494" y="1144350"/>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5</a:t>
            </a:r>
          </a:p>
        </p:txBody>
      </p:sp>
      <p:sp>
        <p:nvSpPr>
          <p:cNvPr id="67" name="TextBox 17">
            <a:extLst>
              <a:ext uri="{FF2B5EF4-FFF2-40B4-BE49-F238E27FC236}">
                <a16:creationId xmlns:a16="http://schemas.microsoft.com/office/drawing/2014/main" id="{3DB4040F-8AF0-5336-89E4-98F7F5650C1F}"/>
              </a:ext>
            </a:extLst>
          </p:cNvPr>
          <p:cNvSpPr txBox="1"/>
          <p:nvPr/>
        </p:nvSpPr>
        <p:spPr bwMode="auto">
          <a:xfrm>
            <a:off x="2667583" y="1152663"/>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4</a:t>
            </a:r>
          </a:p>
        </p:txBody>
      </p:sp>
      <p:sp>
        <p:nvSpPr>
          <p:cNvPr id="68" name="TextBox 17">
            <a:extLst>
              <a:ext uri="{FF2B5EF4-FFF2-40B4-BE49-F238E27FC236}">
                <a16:creationId xmlns:a16="http://schemas.microsoft.com/office/drawing/2014/main" id="{8BF4963F-D3F8-DA48-990F-1FBB586B1629}"/>
              </a:ext>
            </a:extLst>
          </p:cNvPr>
          <p:cNvSpPr txBox="1"/>
          <p:nvPr/>
        </p:nvSpPr>
        <p:spPr bwMode="auto">
          <a:xfrm>
            <a:off x="2212543" y="1151851"/>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3</a:t>
            </a:r>
          </a:p>
        </p:txBody>
      </p:sp>
      <p:sp>
        <p:nvSpPr>
          <p:cNvPr id="69" name="TextBox 17">
            <a:extLst>
              <a:ext uri="{FF2B5EF4-FFF2-40B4-BE49-F238E27FC236}">
                <a16:creationId xmlns:a16="http://schemas.microsoft.com/office/drawing/2014/main" id="{0E98801C-8E78-6327-C62D-6C133405C232}"/>
              </a:ext>
            </a:extLst>
          </p:cNvPr>
          <p:cNvSpPr txBox="1"/>
          <p:nvPr/>
        </p:nvSpPr>
        <p:spPr bwMode="auto">
          <a:xfrm>
            <a:off x="1803388" y="1146500"/>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2</a:t>
            </a:r>
          </a:p>
        </p:txBody>
      </p:sp>
      <p:cxnSp>
        <p:nvCxnSpPr>
          <p:cNvPr id="55" name="Straight Connector 54">
            <a:extLst>
              <a:ext uri="{FF2B5EF4-FFF2-40B4-BE49-F238E27FC236}">
                <a16:creationId xmlns:a16="http://schemas.microsoft.com/office/drawing/2014/main" id="{47788699-27B9-E726-76BA-4F1BAE1B3E2D}"/>
              </a:ext>
            </a:extLst>
          </p:cNvPr>
          <p:cNvCxnSpPr>
            <a:cxnSpLocks/>
          </p:cNvCxnSpPr>
          <p:nvPr/>
        </p:nvCxnSpPr>
        <p:spPr>
          <a:xfrm flipV="1">
            <a:off x="2158831" y="1534585"/>
            <a:ext cx="4163103" cy="4149107"/>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6" name="TextBox 17">
            <a:extLst>
              <a:ext uri="{FF2B5EF4-FFF2-40B4-BE49-F238E27FC236}">
                <a16:creationId xmlns:a16="http://schemas.microsoft.com/office/drawing/2014/main" id="{A654F058-7636-0EE4-CEC1-8E562EB8AF22}"/>
              </a:ext>
            </a:extLst>
          </p:cNvPr>
          <p:cNvSpPr txBox="1"/>
          <p:nvPr/>
        </p:nvSpPr>
        <p:spPr bwMode="auto">
          <a:xfrm>
            <a:off x="723757" y="5735724"/>
            <a:ext cx="778998"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0</a:t>
            </a:r>
          </a:p>
        </p:txBody>
      </p:sp>
      <p:sp>
        <p:nvSpPr>
          <p:cNvPr id="10" name="TextBox 17">
            <a:extLst>
              <a:ext uri="{FF2B5EF4-FFF2-40B4-BE49-F238E27FC236}">
                <a16:creationId xmlns:a16="http://schemas.microsoft.com/office/drawing/2014/main" id="{B650990E-AE1D-9A44-9E68-EDF0A7FCB1D7}"/>
              </a:ext>
            </a:extLst>
          </p:cNvPr>
          <p:cNvSpPr txBox="1"/>
          <p:nvPr/>
        </p:nvSpPr>
        <p:spPr bwMode="auto">
          <a:xfrm>
            <a:off x="1782591" y="5735724"/>
            <a:ext cx="778998"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400</a:t>
            </a:r>
          </a:p>
        </p:txBody>
      </p:sp>
      <p:sp>
        <p:nvSpPr>
          <p:cNvPr id="16" name="TextBox 17">
            <a:extLst>
              <a:ext uri="{FF2B5EF4-FFF2-40B4-BE49-F238E27FC236}">
                <a16:creationId xmlns:a16="http://schemas.microsoft.com/office/drawing/2014/main" id="{801C4D7A-605C-956E-850F-6462361088ED}"/>
              </a:ext>
            </a:extLst>
          </p:cNvPr>
          <p:cNvSpPr txBox="1"/>
          <p:nvPr/>
        </p:nvSpPr>
        <p:spPr bwMode="auto">
          <a:xfrm>
            <a:off x="2840791" y="5735724"/>
            <a:ext cx="778998"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800</a:t>
            </a:r>
          </a:p>
        </p:txBody>
      </p:sp>
      <p:sp>
        <p:nvSpPr>
          <p:cNvPr id="21" name="TextBox 17">
            <a:extLst>
              <a:ext uri="{FF2B5EF4-FFF2-40B4-BE49-F238E27FC236}">
                <a16:creationId xmlns:a16="http://schemas.microsoft.com/office/drawing/2014/main" id="{E70374AC-D70B-62FE-8373-5C037A638C0C}"/>
              </a:ext>
            </a:extLst>
          </p:cNvPr>
          <p:cNvSpPr txBox="1"/>
          <p:nvPr/>
        </p:nvSpPr>
        <p:spPr bwMode="auto">
          <a:xfrm>
            <a:off x="3796417" y="5735724"/>
            <a:ext cx="1016640"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1200</a:t>
            </a:r>
          </a:p>
        </p:txBody>
      </p:sp>
      <p:sp>
        <p:nvSpPr>
          <p:cNvPr id="26" name="TextBox 17">
            <a:extLst>
              <a:ext uri="{FF2B5EF4-FFF2-40B4-BE49-F238E27FC236}">
                <a16:creationId xmlns:a16="http://schemas.microsoft.com/office/drawing/2014/main" id="{7511B05E-7864-77F0-41B5-89B717501460}"/>
              </a:ext>
            </a:extLst>
          </p:cNvPr>
          <p:cNvSpPr txBox="1"/>
          <p:nvPr/>
        </p:nvSpPr>
        <p:spPr bwMode="auto">
          <a:xfrm>
            <a:off x="4894984" y="5735724"/>
            <a:ext cx="1004154"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1600</a:t>
            </a:r>
          </a:p>
        </p:txBody>
      </p:sp>
      <p:sp>
        <p:nvSpPr>
          <p:cNvPr id="28" name="TextBox 17">
            <a:extLst>
              <a:ext uri="{FF2B5EF4-FFF2-40B4-BE49-F238E27FC236}">
                <a16:creationId xmlns:a16="http://schemas.microsoft.com/office/drawing/2014/main" id="{9000BEF3-42CD-36D7-2930-D1E102F792E5}"/>
              </a:ext>
            </a:extLst>
          </p:cNvPr>
          <p:cNvSpPr txBox="1"/>
          <p:nvPr/>
        </p:nvSpPr>
        <p:spPr bwMode="auto">
          <a:xfrm>
            <a:off x="6125608" y="5735724"/>
            <a:ext cx="625396" cy="307777"/>
          </a:xfrm>
          <a:prstGeom prst="rect">
            <a:avLst/>
          </a:prstGeom>
          <a:solidFill>
            <a:schemeClr val="bg1"/>
          </a:solid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2000</a:t>
            </a:r>
          </a:p>
        </p:txBody>
      </p:sp>
      <p:sp>
        <p:nvSpPr>
          <p:cNvPr id="25" name="TextBox 24">
            <a:extLst>
              <a:ext uri="{FF2B5EF4-FFF2-40B4-BE49-F238E27FC236}">
                <a16:creationId xmlns:a16="http://schemas.microsoft.com/office/drawing/2014/main" id="{723E2D06-F295-8960-4DDF-91C1BB2E3251}"/>
              </a:ext>
            </a:extLst>
          </p:cNvPr>
          <p:cNvSpPr txBox="1"/>
          <p:nvPr/>
        </p:nvSpPr>
        <p:spPr bwMode="auto">
          <a:xfrm>
            <a:off x="4802145" y="5971795"/>
            <a:ext cx="1874794" cy="307777"/>
          </a:xfrm>
          <a:prstGeom prst="rect">
            <a:avLst/>
          </a:prstGeom>
          <a:noFill/>
        </p:spPr>
        <p:txBody>
          <a:bodyPr wrap="square" rtlCol="0">
            <a:spAutoFit/>
          </a:bodyPr>
          <a:lstStyle/>
          <a:p>
            <a:pPr algn="r"/>
            <a:r>
              <a:rPr lang="fr-FR" sz="1400" b="1" dirty="0" err="1">
                <a:solidFill>
                  <a:srgbClr val="2F2F2F"/>
                </a:solidFill>
                <a:latin typeface="Cambria Math" panose="02040503050406030204" pitchFamily="18" charset="0"/>
                <a:ea typeface="Cambria Math" panose="02040503050406030204" pitchFamily="18" charset="0"/>
              </a:rPr>
              <a:t>Number</a:t>
            </a:r>
            <a:r>
              <a:rPr lang="fr-FR" sz="1400" b="1" dirty="0">
                <a:solidFill>
                  <a:srgbClr val="2F2F2F"/>
                </a:solidFill>
                <a:latin typeface="Cambria Math" panose="02040503050406030204" pitchFamily="18" charset="0"/>
                <a:ea typeface="Cambria Math" panose="02040503050406030204" pitchFamily="18" charset="0"/>
              </a:rPr>
              <a:t> of </a:t>
            </a:r>
            <a:r>
              <a:rPr lang="fr-FR" sz="1400" b="1" dirty="0" err="1">
                <a:solidFill>
                  <a:srgbClr val="2F2F2F"/>
                </a:solidFill>
                <a:latin typeface="Cambria Math" panose="02040503050406030204" pitchFamily="18" charset="0"/>
                <a:ea typeface="Cambria Math" panose="02040503050406030204" pitchFamily="18" charset="0"/>
              </a:rPr>
              <a:t>bunches</a:t>
            </a:r>
            <a:endParaRPr lang="fr-FR" sz="1400" b="1" dirty="0">
              <a:solidFill>
                <a:srgbClr val="2F2F2F"/>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026D7027-9B84-EDA2-4E2E-D182AE8363D1}"/>
                  </a:ext>
                </a:extLst>
              </p:cNvPr>
              <p:cNvSpPr txBox="1"/>
              <p:nvPr/>
            </p:nvSpPr>
            <p:spPr bwMode="auto">
              <a:xfrm>
                <a:off x="27540" y="1437839"/>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𝟏𝟔</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76" name="TextBox 75">
                <a:extLst>
                  <a:ext uri="{FF2B5EF4-FFF2-40B4-BE49-F238E27FC236}">
                    <a16:creationId xmlns:a16="http://schemas.microsoft.com/office/drawing/2014/main" id="{026D7027-9B84-EDA2-4E2E-D182AE8363D1}"/>
                  </a:ext>
                </a:extLst>
              </p:cNvPr>
              <p:cNvSpPr txBox="1">
                <a:spLocks noRot="1" noChangeAspect="1" noMove="1" noResize="1" noEditPoints="1" noAdjustHandles="1" noChangeArrowheads="1" noChangeShapeType="1" noTextEdit="1"/>
              </p:cNvSpPr>
              <p:nvPr/>
            </p:nvSpPr>
            <p:spPr bwMode="auto">
              <a:xfrm>
                <a:off x="27540" y="1437839"/>
                <a:ext cx="813129" cy="311560"/>
              </a:xfrm>
              <a:prstGeom prst="rect">
                <a:avLst/>
              </a:prstGeom>
              <a:blipFill>
                <a:blip r:embed="rId5"/>
                <a:stretch>
                  <a:fillRect r="-157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C1CDC0F-1B05-0B76-4823-5BDA6426639F}"/>
                  </a:ext>
                </a:extLst>
              </p:cNvPr>
              <p:cNvSpPr txBox="1"/>
              <p:nvPr/>
            </p:nvSpPr>
            <p:spPr bwMode="auto">
              <a:xfrm>
                <a:off x="27540" y="2444813"/>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𝟏𝟐</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77" name="TextBox 76">
                <a:extLst>
                  <a:ext uri="{FF2B5EF4-FFF2-40B4-BE49-F238E27FC236}">
                    <a16:creationId xmlns:a16="http://schemas.microsoft.com/office/drawing/2014/main" id="{FC1CDC0F-1B05-0B76-4823-5BDA6426639F}"/>
                  </a:ext>
                </a:extLst>
              </p:cNvPr>
              <p:cNvSpPr txBox="1">
                <a:spLocks noRot="1" noChangeAspect="1" noMove="1" noResize="1" noEditPoints="1" noAdjustHandles="1" noChangeArrowheads="1" noChangeShapeType="1" noTextEdit="1"/>
              </p:cNvSpPr>
              <p:nvPr/>
            </p:nvSpPr>
            <p:spPr bwMode="auto">
              <a:xfrm>
                <a:off x="27540" y="2444813"/>
                <a:ext cx="813129" cy="311560"/>
              </a:xfrm>
              <a:prstGeom prst="rect">
                <a:avLst/>
              </a:prstGeom>
              <a:blipFill>
                <a:blip r:embed="rId6"/>
                <a:stretch>
                  <a:fillRect r="-157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E7F749E-2433-8074-F085-DF9D2BD0472C}"/>
                  </a:ext>
                </a:extLst>
              </p:cNvPr>
              <p:cNvSpPr txBox="1"/>
              <p:nvPr/>
            </p:nvSpPr>
            <p:spPr bwMode="auto">
              <a:xfrm>
                <a:off x="27540" y="1930529"/>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𝟏𝟒</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78" name="TextBox 77">
                <a:extLst>
                  <a:ext uri="{FF2B5EF4-FFF2-40B4-BE49-F238E27FC236}">
                    <a16:creationId xmlns:a16="http://schemas.microsoft.com/office/drawing/2014/main" id="{0E7F749E-2433-8074-F085-DF9D2BD0472C}"/>
                  </a:ext>
                </a:extLst>
              </p:cNvPr>
              <p:cNvSpPr txBox="1">
                <a:spLocks noRot="1" noChangeAspect="1" noMove="1" noResize="1" noEditPoints="1" noAdjustHandles="1" noChangeArrowheads="1" noChangeShapeType="1" noTextEdit="1"/>
              </p:cNvSpPr>
              <p:nvPr/>
            </p:nvSpPr>
            <p:spPr bwMode="auto">
              <a:xfrm>
                <a:off x="27540" y="1930529"/>
                <a:ext cx="813129" cy="311560"/>
              </a:xfrm>
              <a:prstGeom prst="rect">
                <a:avLst/>
              </a:prstGeom>
              <a:blipFill>
                <a:blip r:embed="rId7"/>
                <a:stretch>
                  <a:fillRect r="-157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7B245DF-CB59-BC8B-6E15-DBF8E8899CD2}"/>
                  </a:ext>
                </a:extLst>
              </p:cNvPr>
              <p:cNvSpPr txBox="1"/>
              <p:nvPr/>
            </p:nvSpPr>
            <p:spPr bwMode="auto">
              <a:xfrm>
                <a:off x="27540" y="2954640"/>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79" name="TextBox 78">
                <a:extLst>
                  <a:ext uri="{FF2B5EF4-FFF2-40B4-BE49-F238E27FC236}">
                    <a16:creationId xmlns:a16="http://schemas.microsoft.com/office/drawing/2014/main" id="{17B245DF-CB59-BC8B-6E15-DBF8E8899CD2}"/>
                  </a:ext>
                </a:extLst>
              </p:cNvPr>
              <p:cNvSpPr txBox="1">
                <a:spLocks noRot="1" noChangeAspect="1" noMove="1" noResize="1" noEditPoints="1" noAdjustHandles="1" noChangeArrowheads="1" noChangeShapeType="1" noTextEdit="1"/>
              </p:cNvSpPr>
              <p:nvPr/>
            </p:nvSpPr>
            <p:spPr bwMode="auto">
              <a:xfrm>
                <a:off x="27540" y="2954640"/>
                <a:ext cx="813129" cy="311560"/>
              </a:xfrm>
              <a:prstGeom prst="rect">
                <a:avLst/>
              </a:prstGeom>
              <a:blipFill>
                <a:blip r:embed="rId8"/>
                <a:stretch>
                  <a:fillRect r="-157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E7DB044-0749-BAC4-6D54-C1E520DC6F82}"/>
                  </a:ext>
                </a:extLst>
              </p:cNvPr>
              <p:cNvSpPr txBox="1"/>
              <p:nvPr/>
            </p:nvSpPr>
            <p:spPr bwMode="auto">
              <a:xfrm>
                <a:off x="27540" y="3487926"/>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𝟖</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80" name="TextBox 79">
                <a:extLst>
                  <a:ext uri="{FF2B5EF4-FFF2-40B4-BE49-F238E27FC236}">
                    <a16:creationId xmlns:a16="http://schemas.microsoft.com/office/drawing/2014/main" id="{3E7DB044-0749-BAC4-6D54-C1E520DC6F82}"/>
                  </a:ext>
                </a:extLst>
              </p:cNvPr>
              <p:cNvSpPr txBox="1">
                <a:spLocks noRot="1" noChangeAspect="1" noMove="1" noResize="1" noEditPoints="1" noAdjustHandles="1" noChangeArrowheads="1" noChangeShapeType="1" noTextEdit="1"/>
              </p:cNvSpPr>
              <p:nvPr/>
            </p:nvSpPr>
            <p:spPr bwMode="auto">
              <a:xfrm>
                <a:off x="27540" y="3487926"/>
                <a:ext cx="813129" cy="311560"/>
              </a:xfrm>
              <a:prstGeom prst="rect">
                <a:avLst/>
              </a:prstGeom>
              <a:blipFill>
                <a:blip r:embed="rId9"/>
                <a:stretch>
                  <a:fillRect r="-30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B99267C7-DF0B-5259-A583-783019284111}"/>
                  </a:ext>
                </a:extLst>
              </p:cNvPr>
              <p:cNvSpPr txBox="1"/>
              <p:nvPr/>
            </p:nvSpPr>
            <p:spPr bwMode="auto">
              <a:xfrm>
                <a:off x="27540" y="4000043"/>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𝟔</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81" name="TextBox 80">
                <a:extLst>
                  <a:ext uri="{FF2B5EF4-FFF2-40B4-BE49-F238E27FC236}">
                    <a16:creationId xmlns:a16="http://schemas.microsoft.com/office/drawing/2014/main" id="{B99267C7-DF0B-5259-A583-783019284111}"/>
                  </a:ext>
                </a:extLst>
              </p:cNvPr>
              <p:cNvSpPr txBox="1">
                <a:spLocks noRot="1" noChangeAspect="1" noMove="1" noResize="1" noEditPoints="1" noAdjustHandles="1" noChangeArrowheads="1" noChangeShapeType="1" noTextEdit="1"/>
              </p:cNvSpPr>
              <p:nvPr/>
            </p:nvSpPr>
            <p:spPr bwMode="auto">
              <a:xfrm>
                <a:off x="27540" y="4000043"/>
                <a:ext cx="813129" cy="311560"/>
              </a:xfrm>
              <a:prstGeom prst="rect">
                <a:avLst/>
              </a:prstGeom>
              <a:blipFill>
                <a:blip r:embed="rId10"/>
                <a:stretch>
                  <a:fillRect r="-30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06A5E76-BEC0-817F-69A4-A648EE63E776}"/>
                  </a:ext>
                </a:extLst>
              </p:cNvPr>
              <p:cNvSpPr txBox="1"/>
              <p:nvPr/>
            </p:nvSpPr>
            <p:spPr bwMode="auto">
              <a:xfrm>
                <a:off x="27540" y="4512160"/>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𝟒</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82" name="TextBox 81">
                <a:extLst>
                  <a:ext uri="{FF2B5EF4-FFF2-40B4-BE49-F238E27FC236}">
                    <a16:creationId xmlns:a16="http://schemas.microsoft.com/office/drawing/2014/main" id="{706A5E76-BEC0-817F-69A4-A648EE63E776}"/>
                  </a:ext>
                </a:extLst>
              </p:cNvPr>
              <p:cNvSpPr txBox="1">
                <a:spLocks noRot="1" noChangeAspect="1" noMove="1" noResize="1" noEditPoints="1" noAdjustHandles="1" noChangeArrowheads="1" noChangeShapeType="1" noTextEdit="1"/>
              </p:cNvSpPr>
              <p:nvPr/>
            </p:nvSpPr>
            <p:spPr bwMode="auto">
              <a:xfrm>
                <a:off x="27540" y="4512160"/>
                <a:ext cx="813129" cy="311560"/>
              </a:xfrm>
              <a:prstGeom prst="rect">
                <a:avLst/>
              </a:prstGeom>
              <a:blipFill>
                <a:blip r:embed="rId11"/>
                <a:stretch>
                  <a:fillRect r="-30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AA83AB0-777F-D1D3-7962-BC08CC1A559B}"/>
                  </a:ext>
                </a:extLst>
              </p:cNvPr>
              <p:cNvSpPr txBox="1"/>
              <p:nvPr/>
            </p:nvSpPr>
            <p:spPr bwMode="auto">
              <a:xfrm>
                <a:off x="27540" y="5016714"/>
                <a:ext cx="813129" cy="311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𝟐</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83" name="TextBox 82">
                <a:extLst>
                  <a:ext uri="{FF2B5EF4-FFF2-40B4-BE49-F238E27FC236}">
                    <a16:creationId xmlns:a16="http://schemas.microsoft.com/office/drawing/2014/main" id="{DAA83AB0-777F-D1D3-7962-BC08CC1A559B}"/>
                  </a:ext>
                </a:extLst>
              </p:cNvPr>
              <p:cNvSpPr txBox="1">
                <a:spLocks noRot="1" noChangeAspect="1" noMove="1" noResize="1" noEditPoints="1" noAdjustHandles="1" noChangeArrowheads="1" noChangeShapeType="1" noTextEdit="1"/>
              </p:cNvSpPr>
              <p:nvPr/>
            </p:nvSpPr>
            <p:spPr bwMode="auto">
              <a:xfrm>
                <a:off x="27540" y="5016714"/>
                <a:ext cx="813129" cy="311560"/>
              </a:xfrm>
              <a:prstGeom prst="rect">
                <a:avLst/>
              </a:prstGeom>
              <a:blipFill>
                <a:blip r:embed="rId12"/>
                <a:stretch>
                  <a:fillRect r="-30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B324B5A3-1145-AC24-B1A9-7F3FC6FDFC09}"/>
                  </a:ext>
                </a:extLst>
              </p:cNvPr>
              <p:cNvSpPr txBox="1"/>
              <p:nvPr/>
            </p:nvSpPr>
            <p:spPr bwMode="auto">
              <a:xfrm>
                <a:off x="27540" y="5486277"/>
                <a:ext cx="813129"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oMath>
                  </m:oMathPara>
                </a14:m>
                <a:endParaRPr lang="fr-FR" sz="1400" b="1"/>
              </a:p>
            </p:txBody>
          </p:sp>
        </mc:Choice>
        <mc:Fallback xmlns="">
          <p:sp>
            <p:nvSpPr>
              <p:cNvPr id="84" name="TextBox 83">
                <a:extLst>
                  <a:ext uri="{FF2B5EF4-FFF2-40B4-BE49-F238E27FC236}">
                    <a16:creationId xmlns:a16="http://schemas.microsoft.com/office/drawing/2014/main" id="{B324B5A3-1145-AC24-B1A9-7F3FC6FDFC09}"/>
                  </a:ext>
                </a:extLst>
              </p:cNvPr>
              <p:cNvSpPr txBox="1">
                <a:spLocks noRot="1" noChangeAspect="1" noMove="1" noResize="1" noEditPoints="1" noAdjustHandles="1" noChangeArrowheads="1" noChangeShapeType="1" noTextEdit="1"/>
              </p:cNvSpPr>
              <p:nvPr/>
            </p:nvSpPr>
            <p:spPr bwMode="auto">
              <a:xfrm>
                <a:off x="27540" y="5486277"/>
                <a:ext cx="813129" cy="307777"/>
              </a:xfrm>
              <a:prstGeom prst="rect">
                <a:avLst/>
              </a:prstGeom>
              <a:blipFill>
                <a:blip r:embed="rId13"/>
                <a:stretch>
                  <a:fillRect/>
                </a:stretch>
              </a:blipFill>
            </p:spPr>
            <p:txBody>
              <a:bodyPr/>
              <a:lstStyle/>
              <a:p>
                <a:r>
                  <a:rPr lang="fr-FR">
                    <a:noFill/>
                  </a:rPr>
                  <a:t> </a:t>
                </a:r>
              </a:p>
            </p:txBody>
          </p:sp>
        </mc:Fallback>
      </mc:AlternateContent>
      <p:pic>
        <p:nvPicPr>
          <p:cNvPr id="14" name="Picture 13">
            <a:extLst>
              <a:ext uri="{FF2B5EF4-FFF2-40B4-BE49-F238E27FC236}">
                <a16:creationId xmlns:a16="http://schemas.microsoft.com/office/drawing/2014/main" id="{44A77752-4262-AEEF-FFD1-0CD5AB398E1F}"/>
              </a:ext>
            </a:extLst>
          </p:cNvPr>
          <p:cNvPicPr>
            <a:picLocks noChangeAspect="1"/>
          </p:cNvPicPr>
          <p:nvPr/>
        </p:nvPicPr>
        <p:blipFill rotWithShape="1">
          <a:blip r:embed="rId3"/>
          <a:srcRect l="16032" t="20298" r="73738" b="68310"/>
          <a:stretch/>
        </p:blipFill>
        <p:spPr bwMode="auto">
          <a:xfrm>
            <a:off x="3169847" y="2762832"/>
            <a:ext cx="652352" cy="514559"/>
          </a:xfrm>
          <a:prstGeom prst="rect">
            <a:avLst/>
          </a:prstGeom>
        </p:spPr>
      </p:pic>
      <p:pic>
        <p:nvPicPr>
          <p:cNvPr id="17" name="Picture 16">
            <a:extLst>
              <a:ext uri="{FF2B5EF4-FFF2-40B4-BE49-F238E27FC236}">
                <a16:creationId xmlns:a16="http://schemas.microsoft.com/office/drawing/2014/main" id="{C4F96AAA-9286-E325-12E1-7EDA2AD6D35F}"/>
              </a:ext>
            </a:extLst>
          </p:cNvPr>
          <p:cNvPicPr>
            <a:picLocks noChangeAspect="1"/>
          </p:cNvPicPr>
          <p:nvPr/>
        </p:nvPicPr>
        <p:blipFill rotWithShape="1">
          <a:blip r:embed="rId3"/>
          <a:srcRect l="16032" t="20298" r="73738" b="68310"/>
          <a:stretch/>
        </p:blipFill>
        <p:spPr bwMode="auto">
          <a:xfrm>
            <a:off x="3700702" y="1941156"/>
            <a:ext cx="652352" cy="514559"/>
          </a:xfrm>
          <a:prstGeom prst="rect">
            <a:avLst/>
          </a:prstGeom>
        </p:spPr>
      </p:pic>
      <p:pic>
        <p:nvPicPr>
          <p:cNvPr id="24" name="Picture 23">
            <a:extLst>
              <a:ext uri="{FF2B5EF4-FFF2-40B4-BE49-F238E27FC236}">
                <a16:creationId xmlns:a16="http://schemas.microsoft.com/office/drawing/2014/main" id="{4145D30E-E729-06C6-F960-A91501C6A8B8}"/>
              </a:ext>
            </a:extLst>
          </p:cNvPr>
          <p:cNvPicPr>
            <a:picLocks noChangeAspect="1"/>
          </p:cNvPicPr>
          <p:nvPr/>
        </p:nvPicPr>
        <p:blipFill rotWithShape="1">
          <a:blip r:embed="rId3"/>
          <a:srcRect l="16032" t="20298" r="73738" b="68310"/>
          <a:stretch/>
        </p:blipFill>
        <p:spPr bwMode="auto">
          <a:xfrm>
            <a:off x="2633497" y="3176910"/>
            <a:ext cx="652352" cy="514559"/>
          </a:xfrm>
          <a:prstGeom prst="rect">
            <a:avLst/>
          </a:prstGeom>
        </p:spPr>
      </p:pic>
      <p:pic>
        <p:nvPicPr>
          <p:cNvPr id="27" name="Picture 26">
            <a:extLst>
              <a:ext uri="{FF2B5EF4-FFF2-40B4-BE49-F238E27FC236}">
                <a16:creationId xmlns:a16="http://schemas.microsoft.com/office/drawing/2014/main" id="{E09072C7-D9A2-EE06-8D72-C96B9221D7CC}"/>
              </a:ext>
            </a:extLst>
          </p:cNvPr>
          <p:cNvPicPr>
            <a:picLocks noChangeAspect="1"/>
          </p:cNvPicPr>
          <p:nvPr/>
        </p:nvPicPr>
        <p:blipFill rotWithShape="1">
          <a:blip r:embed="rId3"/>
          <a:srcRect l="16032" t="20298" r="73738" b="68310"/>
          <a:stretch/>
        </p:blipFill>
        <p:spPr bwMode="auto">
          <a:xfrm>
            <a:off x="2098121" y="3586422"/>
            <a:ext cx="652352" cy="514559"/>
          </a:xfrm>
          <a:prstGeom prst="rect">
            <a:avLst/>
          </a:prstGeom>
        </p:spPr>
      </p:pic>
      <p:pic>
        <p:nvPicPr>
          <p:cNvPr id="30" name="Picture 29">
            <a:extLst>
              <a:ext uri="{FF2B5EF4-FFF2-40B4-BE49-F238E27FC236}">
                <a16:creationId xmlns:a16="http://schemas.microsoft.com/office/drawing/2014/main" id="{A9A9F223-898A-0B18-AD12-E8B23FFA93B8}"/>
              </a:ext>
            </a:extLst>
          </p:cNvPr>
          <p:cNvPicPr>
            <a:picLocks noChangeAspect="1"/>
          </p:cNvPicPr>
          <p:nvPr/>
        </p:nvPicPr>
        <p:blipFill rotWithShape="1">
          <a:blip r:embed="rId3"/>
          <a:srcRect l="16032" t="20298" r="73738" b="68310"/>
          <a:stretch/>
        </p:blipFill>
        <p:spPr bwMode="auto">
          <a:xfrm>
            <a:off x="2100836" y="4420001"/>
            <a:ext cx="652352" cy="514559"/>
          </a:xfrm>
          <a:prstGeom prst="rect">
            <a:avLst/>
          </a:prstGeom>
        </p:spPr>
      </p:pic>
      <p:pic>
        <p:nvPicPr>
          <p:cNvPr id="32" name="Picture 31">
            <a:extLst>
              <a:ext uri="{FF2B5EF4-FFF2-40B4-BE49-F238E27FC236}">
                <a16:creationId xmlns:a16="http://schemas.microsoft.com/office/drawing/2014/main" id="{1359385D-5071-D4B5-C89A-261EF7F8A3DF}"/>
              </a:ext>
            </a:extLst>
          </p:cNvPr>
          <p:cNvPicPr>
            <a:picLocks noChangeAspect="1"/>
          </p:cNvPicPr>
          <p:nvPr/>
        </p:nvPicPr>
        <p:blipFill rotWithShape="1">
          <a:blip r:embed="rId3"/>
          <a:srcRect l="16032" t="20298" r="73738" b="68310"/>
          <a:stretch/>
        </p:blipFill>
        <p:spPr bwMode="auto">
          <a:xfrm>
            <a:off x="1565460" y="4834963"/>
            <a:ext cx="652352" cy="514559"/>
          </a:xfrm>
          <a:prstGeom prst="rect">
            <a:avLst/>
          </a:prstGeom>
        </p:spPr>
      </p:pic>
      <p:cxnSp>
        <p:nvCxnSpPr>
          <p:cNvPr id="48" name="Straight Connector 47">
            <a:extLst>
              <a:ext uri="{FF2B5EF4-FFF2-40B4-BE49-F238E27FC236}">
                <a16:creationId xmlns:a16="http://schemas.microsoft.com/office/drawing/2014/main" id="{87A5EF30-5D7F-2589-47B2-C5D7E313D754}"/>
              </a:ext>
            </a:extLst>
          </p:cNvPr>
          <p:cNvCxnSpPr>
            <a:cxnSpLocks/>
          </p:cNvCxnSpPr>
          <p:nvPr/>
        </p:nvCxnSpPr>
        <p:spPr>
          <a:xfrm>
            <a:off x="5947553" y="1509229"/>
            <a:ext cx="0" cy="502853"/>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7A16D5-743C-A4D7-B798-4B258CE80BF4}"/>
              </a:ext>
            </a:extLst>
          </p:cNvPr>
          <p:cNvCxnSpPr>
            <a:cxnSpLocks/>
          </p:cNvCxnSpPr>
          <p:nvPr/>
        </p:nvCxnSpPr>
        <p:spPr>
          <a:xfrm>
            <a:off x="4636169" y="1534585"/>
            <a:ext cx="0" cy="155761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BABBEF-C0A6-B4B9-897B-23BB604FEE67}"/>
              </a:ext>
            </a:extLst>
          </p:cNvPr>
          <p:cNvCxnSpPr>
            <a:cxnSpLocks/>
          </p:cNvCxnSpPr>
          <p:nvPr/>
        </p:nvCxnSpPr>
        <p:spPr>
          <a:xfrm>
            <a:off x="3751855" y="1534585"/>
            <a:ext cx="0" cy="2421713"/>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449544D-E71C-DB3C-9BE3-14A6C2B8A2EA}"/>
              </a:ext>
            </a:extLst>
          </p:cNvPr>
          <p:cNvCxnSpPr>
            <a:cxnSpLocks/>
          </p:cNvCxnSpPr>
          <p:nvPr/>
        </p:nvCxnSpPr>
        <p:spPr>
          <a:xfrm>
            <a:off x="3314403" y="1534585"/>
            <a:ext cx="0" cy="2493721"/>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3FD63D-ECEA-7104-955E-EEDDC9267EA6}"/>
              </a:ext>
            </a:extLst>
          </p:cNvPr>
          <p:cNvCxnSpPr>
            <a:cxnSpLocks/>
          </p:cNvCxnSpPr>
          <p:nvPr/>
        </p:nvCxnSpPr>
        <p:spPr>
          <a:xfrm>
            <a:off x="2881685" y="1534585"/>
            <a:ext cx="0" cy="3852355"/>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C71D72-AB11-3579-4C7E-D7C09165A2C9}"/>
              </a:ext>
            </a:extLst>
          </p:cNvPr>
          <p:cNvCxnSpPr>
            <a:cxnSpLocks/>
          </p:cNvCxnSpPr>
          <p:nvPr/>
        </p:nvCxnSpPr>
        <p:spPr>
          <a:xfrm>
            <a:off x="2441882" y="1534585"/>
            <a:ext cx="0" cy="4149107"/>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2347C7F-D666-7BF9-69BC-E786F0F9B85A}"/>
              </a:ext>
            </a:extLst>
          </p:cNvPr>
          <p:cNvCxnSpPr>
            <a:cxnSpLocks/>
          </p:cNvCxnSpPr>
          <p:nvPr/>
        </p:nvCxnSpPr>
        <p:spPr>
          <a:xfrm>
            <a:off x="2002743" y="1509229"/>
            <a:ext cx="0" cy="4174463"/>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670AC2C7-4077-B6D6-823A-B3F198A25B97}"/>
              </a:ext>
            </a:extLst>
          </p:cNvPr>
          <p:cNvSpPr txBox="1"/>
          <p:nvPr/>
        </p:nvSpPr>
        <p:spPr bwMode="auto">
          <a:xfrm>
            <a:off x="1371664" y="1146500"/>
            <a:ext cx="416022" cy="307777"/>
          </a:xfrm>
          <a:prstGeom prst="rect">
            <a:avLst/>
          </a:prstGeom>
          <a:noFill/>
          <a:ln>
            <a:noFill/>
          </a:ln>
        </p:spPr>
        <p:txBody>
          <a:bodyPr wrap="square" rtlCol="0">
            <a:spAutoFit/>
          </a:bodyPr>
          <a:lstStyle/>
          <a:p>
            <a:pPr algn="ctr"/>
            <a:r>
              <a:rPr lang="fr-FR" sz="1400" b="1">
                <a:solidFill>
                  <a:srgbClr val="0070C0"/>
                </a:solidFill>
                <a:latin typeface="Cambria Math" panose="02040503050406030204" pitchFamily="18" charset="0"/>
                <a:ea typeface="Cambria Math" panose="02040503050406030204" pitchFamily="18" charset="0"/>
              </a:rPr>
              <a:t>1</a:t>
            </a:r>
          </a:p>
        </p:txBody>
      </p:sp>
      <p:cxnSp>
        <p:nvCxnSpPr>
          <p:cNvPr id="15" name="Straight Connector 61">
            <a:extLst>
              <a:ext uri="{FF2B5EF4-FFF2-40B4-BE49-F238E27FC236}">
                <a16:creationId xmlns:a16="http://schemas.microsoft.com/office/drawing/2014/main" id="{1E628293-5C86-6B4B-CE4D-B038BFC0520E}"/>
              </a:ext>
            </a:extLst>
          </p:cNvPr>
          <p:cNvCxnSpPr>
            <a:cxnSpLocks/>
          </p:cNvCxnSpPr>
          <p:nvPr/>
        </p:nvCxnSpPr>
        <p:spPr>
          <a:xfrm>
            <a:off x="1571019" y="1509229"/>
            <a:ext cx="0" cy="4174463"/>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1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1" name="Image 70">
            <a:extLst>
              <a:ext uri="{FF2B5EF4-FFF2-40B4-BE49-F238E27FC236}">
                <a16:creationId xmlns:a16="http://schemas.microsoft.com/office/drawing/2014/main" id="{B0841276-E76A-CBD2-241F-5721E1F5FAE7}"/>
              </a:ext>
            </a:extLst>
          </p:cNvPr>
          <p:cNvPicPr>
            <a:picLocks noChangeAspect="1"/>
          </p:cNvPicPr>
          <p:nvPr/>
        </p:nvPicPr>
        <p:blipFill rotWithShape="1">
          <a:blip r:embed="rId3"/>
          <a:srcRect l="11054" r="11239"/>
          <a:stretch/>
        </p:blipFill>
        <p:spPr>
          <a:xfrm>
            <a:off x="2538881" y="1190835"/>
            <a:ext cx="7241519" cy="3919533"/>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Photoelectrons during energy ramp-up</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27" name="TextBox 26">
            <a:extLst>
              <a:ext uri="{FF2B5EF4-FFF2-40B4-BE49-F238E27FC236}">
                <a16:creationId xmlns:a16="http://schemas.microsoft.com/office/drawing/2014/main" id="{A7B74FF6-D142-6E30-4486-0F42F23C91AC}"/>
              </a:ext>
            </a:extLst>
          </p:cNvPr>
          <p:cNvSpPr txBox="1"/>
          <p:nvPr/>
        </p:nvSpPr>
        <p:spPr bwMode="auto">
          <a:xfrm rot="17702629">
            <a:off x="6684420" y="2895471"/>
            <a:ext cx="1390882" cy="461665"/>
          </a:xfrm>
          <a:prstGeom prst="rect">
            <a:avLst/>
          </a:prstGeom>
          <a:noFill/>
        </p:spPr>
        <p:txBody>
          <a:bodyPr wrap="square" rtlCol="0">
            <a:spAutoFit/>
          </a:bodyPr>
          <a:lstStyle/>
          <a:p>
            <a:r>
              <a:rPr lang="fr-FR" sz="2400" b="1">
                <a:solidFill>
                  <a:schemeClr val="bg1">
                    <a:lumMod val="50000"/>
                  </a:schemeClr>
                </a:solidFill>
              </a:rPr>
              <a:t>a-C B1</a:t>
            </a:r>
          </a:p>
        </p:txBody>
      </p:sp>
      <p:sp>
        <p:nvSpPr>
          <p:cNvPr id="28" name="TextBox 27">
            <a:extLst>
              <a:ext uri="{FF2B5EF4-FFF2-40B4-BE49-F238E27FC236}">
                <a16:creationId xmlns:a16="http://schemas.microsoft.com/office/drawing/2014/main" id="{A6EEA832-EF7F-7661-0A34-FDA2CAAC40CE}"/>
              </a:ext>
            </a:extLst>
          </p:cNvPr>
          <p:cNvSpPr txBox="1"/>
          <p:nvPr/>
        </p:nvSpPr>
        <p:spPr bwMode="auto">
          <a:xfrm rot="17530190">
            <a:off x="5195159" y="2048284"/>
            <a:ext cx="2102262" cy="461665"/>
          </a:xfrm>
          <a:prstGeom prst="rect">
            <a:avLst/>
          </a:prstGeom>
          <a:noFill/>
        </p:spPr>
        <p:txBody>
          <a:bodyPr wrap="square" rtlCol="0">
            <a:spAutoFit/>
          </a:bodyPr>
          <a:lstStyle/>
          <a:p>
            <a:r>
              <a:rPr lang="fr-FR" sz="2400" b="1">
                <a:solidFill>
                  <a:srgbClr val="E15E32"/>
                </a:solidFill>
              </a:rPr>
              <a:t>Cu B1</a:t>
            </a:r>
          </a:p>
        </p:txBody>
      </p:sp>
      <p:sp>
        <p:nvSpPr>
          <p:cNvPr id="32" name="Rectangle: Rounded Corners 8">
            <a:extLst>
              <a:ext uri="{FF2B5EF4-FFF2-40B4-BE49-F238E27FC236}">
                <a16:creationId xmlns:a16="http://schemas.microsoft.com/office/drawing/2014/main" id="{7B66B445-31A3-7450-A84D-3C805C276EE7}"/>
              </a:ext>
            </a:extLst>
          </p:cNvPr>
          <p:cNvSpPr/>
          <p:nvPr/>
        </p:nvSpPr>
        <p:spPr bwMode="auto">
          <a:xfrm>
            <a:off x="407987" y="5523306"/>
            <a:ext cx="11376025" cy="71674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17">
            <a:extLst>
              <a:ext uri="{FF2B5EF4-FFF2-40B4-BE49-F238E27FC236}">
                <a16:creationId xmlns:a16="http://schemas.microsoft.com/office/drawing/2014/main" id="{A144B2E0-ACA9-1E45-6407-BF191133E5FD}"/>
              </a:ext>
            </a:extLst>
          </p:cNvPr>
          <p:cNvSpPr txBox="1"/>
          <p:nvPr/>
        </p:nvSpPr>
        <p:spPr bwMode="auto">
          <a:xfrm rot="16200000">
            <a:off x="-579378" y="2965825"/>
            <a:ext cx="1974730" cy="308795"/>
          </a:xfrm>
          <a:prstGeom prst="rect">
            <a:avLst/>
          </a:prstGeom>
          <a:solidFill>
            <a:schemeClr val="bg1"/>
          </a:solidFill>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Electron flux [A.cm</a:t>
            </a:r>
            <a:r>
              <a:rPr lang="fr-FR" sz="1400" b="1" baseline="30000">
                <a:solidFill>
                  <a:srgbClr val="2F2F2F"/>
                </a:solidFill>
                <a:latin typeface="Cambria Math" panose="02040503050406030204" pitchFamily="18" charset="0"/>
                <a:ea typeface="Cambria Math" panose="02040503050406030204" pitchFamily="18" charset="0"/>
              </a:rPr>
              <a:t>-2</a:t>
            </a:r>
            <a:r>
              <a:rPr lang="fr-FR" sz="1400" b="1">
                <a:solidFill>
                  <a:srgbClr val="2F2F2F"/>
                </a:solidFill>
                <a:latin typeface="Cambria Math" panose="02040503050406030204" pitchFamily="18" charset="0"/>
                <a:ea typeface="Cambria Math" panose="02040503050406030204" pitchFamily="18" charset="0"/>
              </a:rPr>
              <a:t>]</a:t>
            </a:r>
          </a:p>
        </p:txBody>
      </p:sp>
      <p:sp>
        <p:nvSpPr>
          <p:cNvPr id="15" name="TextBox 17">
            <a:extLst>
              <a:ext uri="{FF2B5EF4-FFF2-40B4-BE49-F238E27FC236}">
                <a16:creationId xmlns:a16="http://schemas.microsoft.com/office/drawing/2014/main" id="{5EB3E054-3502-32D8-F871-AD621E740F50}"/>
              </a:ext>
            </a:extLst>
          </p:cNvPr>
          <p:cNvSpPr txBox="1"/>
          <p:nvPr/>
        </p:nvSpPr>
        <p:spPr bwMode="auto">
          <a:xfrm>
            <a:off x="722050" y="832724"/>
            <a:ext cx="1598066" cy="307777"/>
          </a:xfrm>
          <a:prstGeom prst="rect">
            <a:avLst/>
          </a:prstGeom>
          <a:noFill/>
          <a:ln>
            <a:noFill/>
          </a:ln>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a-C                  Cu</a:t>
            </a:r>
            <a:endParaRPr lang="fr-FR" sz="1400" b="1" dirty="0">
              <a:solidFill>
                <a:srgbClr val="2F2F2F"/>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ZoneTexte 40">
                <a:extLst>
                  <a:ext uri="{FF2B5EF4-FFF2-40B4-BE49-F238E27FC236}">
                    <a16:creationId xmlns:a16="http://schemas.microsoft.com/office/drawing/2014/main" id="{E2430239-9EC6-C2AB-C5C8-AB608B08725B}"/>
                  </a:ext>
                </a:extLst>
              </p:cNvPr>
              <p:cNvSpPr txBox="1"/>
              <p:nvPr/>
            </p:nvSpPr>
            <p:spPr bwMode="auto">
              <a:xfrm>
                <a:off x="407988" y="5557836"/>
                <a:ext cx="11376025" cy="677108"/>
              </a:xfrm>
              <a:prstGeom prst="rect">
                <a:avLst/>
              </a:prstGeom>
              <a:noFill/>
            </p:spPr>
            <p:txBody>
              <a:bodyPr wrap="square">
                <a:spAutoFit/>
              </a:bodyPr>
              <a:lstStyle/>
              <a:p>
                <a:pPr marL="0" lvl="1" algn="ctr">
                  <a:defRPr/>
                </a:pPr>
                <a:r>
                  <a:rPr lang="en-GB" sz="1900" b="1" dirty="0">
                    <a:solidFill>
                      <a:srgbClr val="FF0000"/>
                    </a:solidFill>
                  </a:rPr>
                  <a:t>Photoelectrons detected by electron pickup at </a:t>
                </a:r>
                <a14:m>
                  <m:oMath xmlns:m="http://schemas.openxmlformats.org/officeDocument/2006/math">
                    <m:r>
                      <a:rPr lang="en-GB" sz="1800" b="1" i="1" smtClean="0">
                        <a:solidFill>
                          <a:srgbClr val="FF0000"/>
                        </a:solidFill>
                        <a:latin typeface="Cambria Math" panose="02040503050406030204" pitchFamily="18" charset="0"/>
                        <a:ea typeface="Cambria Math" panose="02040503050406030204" pitchFamily="18" charset="0"/>
                      </a:rPr>
                      <m:t>~</m:t>
                    </m:r>
                    <m:r>
                      <a:rPr lang="en-GB" sz="1800" b="1" i="1" smtClean="0">
                        <a:solidFill>
                          <a:srgbClr val="FF0000"/>
                        </a:solidFill>
                        <a:latin typeface="Cambria Math" panose="02040503050406030204" pitchFamily="18" charset="0"/>
                        <a:ea typeface="Cambria Math" panose="02040503050406030204" pitchFamily="18" charset="0"/>
                      </a:rPr>
                      <m:t>𝟐𝟓𝟎𝟎</m:t>
                    </m:r>
                    <m:r>
                      <a:rPr lang="en-GB" sz="1800" b="1" i="0" smtClean="0">
                        <a:solidFill>
                          <a:srgbClr val="FF0000"/>
                        </a:solidFill>
                        <a:latin typeface="Cambria Math" panose="02040503050406030204" pitchFamily="18" charset="0"/>
                        <a:ea typeface="Cambria Math" panose="02040503050406030204" pitchFamily="18" charset="0"/>
                      </a:rPr>
                      <m:t>𝐆𝐞𝐕</m:t>
                    </m:r>
                  </m:oMath>
                </a14:m>
                <a:r>
                  <a:rPr lang="en-GB" sz="1900" b="1" dirty="0">
                    <a:solidFill>
                      <a:srgbClr val="FF0000"/>
                    </a:solidFill>
                  </a:rPr>
                  <a:t> which corresponds to a synchrotron radiation critical energy of 2 eV, matching the work function of copper or carbon (~ 4-5 eV) </a:t>
                </a:r>
              </a:p>
            </p:txBody>
          </p:sp>
        </mc:Choice>
        <mc:Fallback xmlns="">
          <p:sp>
            <p:nvSpPr>
              <p:cNvPr id="4" name="ZoneTexte 40">
                <a:extLst>
                  <a:ext uri="{FF2B5EF4-FFF2-40B4-BE49-F238E27FC236}">
                    <a16:creationId xmlns:a16="http://schemas.microsoft.com/office/drawing/2014/main" id="{E2430239-9EC6-C2AB-C5C8-AB608B08725B}"/>
                  </a:ext>
                </a:extLst>
              </p:cNvPr>
              <p:cNvSpPr txBox="1">
                <a:spLocks noRot="1" noChangeAspect="1" noMove="1" noResize="1" noEditPoints="1" noAdjustHandles="1" noChangeArrowheads="1" noChangeShapeType="1" noTextEdit="1"/>
              </p:cNvSpPr>
              <p:nvPr/>
            </p:nvSpPr>
            <p:spPr bwMode="auto">
              <a:xfrm>
                <a:off x="407988" y="5557836"/>
                <a:ext cx="11376025" cy="677108"/>
              </a:xfrm>
              <a:prstGeom prst="rect">
                <a:avLst/>
              </a:prstGeom>
              <a:blipFill>
                <a:blip r:embed="rId4"/>
                <a:stretch>
                  <a:fillRect t="-4505" r="-54" b="-15315"/>
                </a:stretch>
              </a:blipFill>
            </p:spPr>
            <p:txBody>
              <a:bodyPr/>
              <a:lstStyle/>
              <a:p>
                <a:r>
                  <a:rPr lang="en-GB">
                    <a:noFill/>
                  </a:rPr>
                  <a:t> </a:t>
                </a:r>
              </a:p>
            </p:txBody>
          </p:sp>
        </mc:Fallback>
      </mc:AlternateContent>
      <p:sp>
        <p:nvSpPr>
          <p:cNvPr id="23" name="TextBox 28">
            <a:extLst>
              <a:ext uri="{FF2B5EF4-FFF2-40B4-BE49-F238E27FC236}">
                <a16:creationId xmlns:a16="http://schemas.microsoft.com/office/drawing/2014/main" id="{A3207655-9B01-CAE3-7BBC-D86A5E020656}"/>
              </a:ext>
            </a:extLst>
          </p:cNvPr>
          <p:cNvSpPr txBox="1"/>
          <p:nvPr/>
        </p:nvSpPr>
        <p:spPr bwMode="auto">
          <a:xfrm>
            <a:off x="3190980" y="4448472"/>
            <a:ext cx="1625049" cy="369332"/>
          </a:xfrm>
          <a:prstGeom prst="rect">
            <a:avLst/>
          </a:prstGeom>
          <a:noFill/>
        </p:spPr>
        <p:txBody>
          <a:bodyPr wrap="square" rtlCol="0">
            <a:spAutoFit/>
          </a:bodyPr>
          <a:lstStyle/>
          <a:p>
            <a:pPr algn="ctr"/>
            <a:r>
              <a:rPr lang="fr-FR" b="1" dirty="0">
                <a:solidFill>
                  <a:srgbClr val="2F2F2F"/>
                </a:solidFill>
              </a:rPr>
              <a:t>Energy</a:t>
            </a:r>
          </a:p>
        </p:txBody>
      </p:sp>
      <p:cxnSp>
        <p:nvCxnSpPr>
          <p:cNvPr id="24" name="Straight Connector 5">
            <a:extLst>
              <a:ext uri="{FF2B5EF4-FFF2-40B4-BE49-F238E27FC236}">
                <a16:creationId xmlns:a16="http://schemas.microsoft.com/office/drawing/2014/main" id="{46A4A4FF-C546-BDE1-8DC5-2845F66D9220}"/>
              </a:ext>
            </a:extLst>
          </p:cNvPr>
          <p:cNvCxnSpPr>
            <a:cxnSpLocks/>
          </p:cNvCxnSpPr>
          <p:nvPr/>
        </p:nvCxnSpPr>
        <p:spPr bwMode="auto">
          <a:xfrm>
            <a:off x="5672470" y="3800453"/>
            <a:ext cx="4098741" cy="0"/>
          </a:xfrm>
          <a:prstGeom prst="line">
            <a:avLst/>
          </a:prstGeom>
          <a:ln w="38100">
            <a:solidFill>
              <a:srgbClr val="6E2466"/>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72458C-099E-773B-054A-5696E1663E50}"/>
              </a:ext>
            </a:extLst>
          </p:cNvPr>
          <p:cNvCxnSpPr/>
          <p:nvPr/>
        </p:nvCxnSpPr>
        <p:spPr>
          <a:xfrm>
            <a:off x="1339409" y="1282138"/>
            <a:ext cx="0" cy="3742035"/>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45B613CC-473E-9E50-2C32-184B39187E3F}"/>
              </a:ext>
            </a:extLst>
          </p:cNvPr>
          <p:cNvCxnSpPr>
            <a:cxnSpLocks/>
          </p:cNvCxnSpPr>
          <p:nvPr/>
        </p:nvCxnSpPr>
        <p:spPr bwMode="auto">
          <a:xfrm flipH="1">
            <a:off x="1303693" y="2026034"/>
            <a:ext cx="72009"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1F343917-E92A-AC55-5CFA-9FB2B5E91625}"/>
              </a:ext>
            </a:extLst>
          </p:cNvPr>
          <p:cNvCxnSpPr>
            <a:cxnSpLocks/>
          </p:cNvCxnSpPr>
          <p:nvPr/>
        </p:nvCxnSpPr>
        <p:spPr bwMode="auto">
          <a:xfrm flipH="1">
            <a:off x="1303693" y="1286060"/>
            <a:ext cx="72009"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6D213B08-05FF-B71B-5894-995162EE8154}"/>
              </a:ext>
            </a:extLst>
          </p:cNvPr>
          <p:cNvCxnSpPr>
            <a:cxnSpLocks/>
          </p:cNvCxnSpPr>
          <p:nvPr/>
        </p:nvCxnSpPr>
        <p:spPr bwMode="auto">
          <a:xfrm flipH="1">
            <a:off x="1303693" y="2767574"/>
            <a:ext cx="72009"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5C3790F1-7AED-5B2A-4EB1-C2E990E5722B}"/>
              </a:ext>
            </a:extLst>
          </p:cNvPr>
          <p:cNvCxnSpPr>
            <a:cxnSpLocks/>
          </p:cNvCxnSpPr>
          <p:nvPr/>
        </p:nvCxnSpPr>
        <p:spPr bwMode="auto">
          <a:xfrm flipH="1">
            <a:off x="1303693" y="3502581"/>
            <a:ext cx="72009"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cxnSp>
        <p:nvCxnSpPr>
          <p:cNvPr id="56" name="Straight Connector 55">
            <a:extLst>
              <a:ext uri="{FF2B5EF4-FFF2-40B4-BE49-F238E27FC236}">
                <a16:creationId xmlns:a16="http://schemas.microsoft.com/office/drawing/2014/main" id="{80FD8993-99B5-BAAD-4C79-5280400CEB9D}"/>
              </a:ext>
            </a:extLst>
          </p:cNvPr>
          <p:cNvCxnSpPr>
            <a:cxnSpLocks/>
          </p:cNvCxnSpPr>
          <p:nvPr/>
        </p:nvCxnSpPr>
        <p:spPr bwMode="auto">
          <a:xfrm flipH="1">
            <a:off x="1303693" y="4243990"/>
            <a:ext cx="72009" cy="0"/>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22" name="TextBox 28">
            <a:extLst>
              <a:ext uri="{FF2B5EF4-FFF2-40B4-BE49-F238E27FC236}">
                <a16:creationId xmlns:a16="http://schemas.microsoft.com/office/drawing/2014/main" id="{951CB3F0-7923-60AF-D813-BD5B1EED3E30}"/>
              </a:ext>
            </a:extLst>
          </p:cNvPr>
          <p:cNvSpPr txBox="1"/>
          <p:nvPr/>
        </p:nvSpPr>
        <p:spPr bwMode="auto">
          <a:xfrm>
            <a:off x="3918656" y="1596856"/>
            <a:ext cx="1625049" cy="369332"/>
          </a:xfrm>
          <a:prstGeom prst="rect">
            <a:avLst/>
          </a:prstGeom>
          <a:noFill/>
        </p:spPr>
        <p:txBody>
          <a:bodyPr wrap="square" rtlCol="0">
            <a:spAutoFit/>
          </a:bodyPr>
          <a:lstStyle/>
          <a:p>
            <a:r>
              <a:rPr lang="en-GB" b="1">
                <a:solidFill>
                  <a:srgbClr val="00B0F0"/>
                </a:solidFill>
              </a:rPr>
              <a:t>B1 intensity</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647B13-E2B7-9A96-2847-B0E620C1BAAF}"/>
                  </a:ext>
                </a:extLst>
              </p:cNvPr>
              <p:cNvSpPr txBox="1"/>
              <p:nvPr/>
            </p:nvSpPr>
            <p:spPr bwMode="auto">
              <a:xfrm>
                <a:off x="2452571"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oMath>
                  </m:oMathPara>
                </a14:m>
                <a:endParaRPr lang="fr-FR" sz="1400" b="1"/>
              </a:p>
            </p:txBody>
          </p:sp>
        </mc:Choice>
        <mc:Fallback xmlns="">
          <p:sp>
            <p:nvSpPr>
              <p:cNvPr id="14" name="TextBox 13">
                <a:extLst>
                  <a:ext uri="{FF2B5EF4-FFF2-40B4-BE49-F238E27FC236}">
                    <a16:creationId xmlns:a16="http://schemas.microsoft.com/office/drawing/2014/main" id="{B0647B13-E2B7-9A96-2847-B0E620C1BAAF}"/>
                  </a:ext>
                </a:extLst>
              </p:cNvPr>
              <p:cNvSpPr txBox="1">
                <a:spLocks noRot="1" noChangeAspect="1" noMove="1" noResize="1" noEditPoints="1" noAdjustHandles="1" noChangeArrowheads="1" noChangeShapeType="1" noTextEdit="1"/>
              </p:cNvSpPr>
              <p:nvPr/>
            </p:nvSpPr>
            <p:spPr bwMode="auto">
              <a:xfrm>
                <a:off x="2452571" y="5168288"/>
                <a:ext cx="358827" cy="30777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CD76C7-B94C-3A0E-372C-7FB0C5B32ED6}"/>
                  </a:ext>
                </a:extLst>
              </p:cNvPr>
              <p:cNvSpPr txBox="1"/>
              <p:nvPr/>
            </p:nvSpPr>
            <p:spPr bwMode="auto">
              <a:xfrm>
                <a:off x="3431704"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rPr>
                        <m:t>𝟕</m:t>
                      </m:r>
                    </m:oMath>
                  </m:oMathPara>
                </a14:m>
                <a:endParaRPr lang="fr-FR" sz="1400" b="1">
                  <a:solidFill>
                    <a:srgbClr val="2F2F2F"/>
                  </a:solidFill>
                </a:endParaRPr>
              </a:p>
            </p:txBody>
          </p:sp>
        </mc:Choice>
        <mc:Fallback xmlns="">
          <p:sp>
            <p:nvSpPr>
              <p:cNvPr id="16" name="TextBox 15">
                <a:extLst>
                  <a:ext uri="{FF2B5EF4-FFF2-40B4-BE49-F238E27FC236}">
                    <a16:creationId xmlns:a16="http://schemas.microsoft.com/office/drawing/2014/main" id="{A6CD76C7-B94C-3A0E-372C-7FB0C5B32ED6}"/>
                  </a:ext>
                </a:extLst>
              </p:cNvPr>
              <p:cNvSpPr txBox="1">
                <a:spLocks noRot="1" noChangeAspect="1" noMove="1" noResize="1" noEditPoints="1" noAdjustHandles="1" noChangeArrowheads="1" noChangeShapeType="1" noTextEdit="1"/>
              </p:cNvSpPr>
              <p:nvPr/>
            </p:nvSpPr>
            <p:spPr bwMode="auto">
              <a:xfrm>
                <a:off x="3431704" y="5168288"/>
                <a:ext cx="358827" cy="307777"/>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EEBB27-E19D-7900-7CF7-3AA79E2F09E8}"/>
                  </a:ext>
                </a:extLst>
              </p:cNvPr>
              <p:cNvSpPr txBox="1"/>
              <p:nvPr/>
            </p:nvSpPr>
            <p:spPr bwMode="auto">
              <a:xfrm>
                <a:off x="4461797"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𝟏𝟒</m:t>
                      </m:r>
                    </m:oMath>
                  </m:oMathPara>
                </a14:m>
                <a:endParaRPr lang="fr-FR" sz="1400" b="1"/>
              </a:p>
            </p:txBody>
          </p:sp>
        </mc:Choice>
        <mc:Fallback xmlns="">
          <p:sp>
            <p:nvSpPr>
              <p:cNvPr id="17" name="TextBox 16">
                <a:extLst>
                  <a:ext uri="{FF2B5EF4-FFF2-40B4-BE49-F238E27FC236}">
                    <a16:creationId xmlns:a16="http://schemas.microsoft.com/office/drawing/2014/main" id="{0DEEBB27-E19D-7900-7CF7-3AA79E2F09E8}"/>
                  </a:ext>
                </a:extLst>
              </p:cNvPr>
              <p:cNvSpPr txBox="1">
                <a:spLocks noRot="1" noChangeAspect="1" noMove="1" noResize="1" noEditPoints="1" noAdjustHandles="1" noChangeArrowheads="1" noChangeShapeType="1" noTextEdit="1"/>
              </p:cNvSpPr>
              <p:nvPr/>
            </p:nvSpPr>
            <p:spPr bwMode="auto">
              <a:xfrm>
                <a:off x="4461797" y="5168288"/>
                <a:ext cx="358827" cy="307777"/>
              </a:xfrm>
              <a:prstGeom prst="rect">
                <a:avLst/>
              </a:prstGeom>
              <a:blipFill>
                <a:blip r:embed="rId7"/>
                <a:stretch>
                  <a:fillRect l="-1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DA3171-8232-41B6-CA90-45E5389DF370}"/>
                  </a:ext>
                </a:extLst>
              </p:cNvPr>
              <p:cNvSpPr txBox="1"/>
              <p:nvPr/>
            </p:nvSpPr>
            <p:spPr bwMode="auto">
              <a:xfrm>
                <a:off x="5493056"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rPr>
                        <m:t>𝟐𝟖</m:t>
                      </m:r>
                    </m:oMath>
                  </m:oMathPara>
                </a14:m>
                <a:endParaRPr lang="fr-FR" sz="1400" b="1">
                  <a:solidFill>
                    <a:srgbClr val="2F2F2F"/>
                  </a:solidFill>
                </a:endParaRPr>
              </a:p>
            </p:txBody>
          </p:sp>
        </mc:Choice>
        <mc:Fallback xmlns="">
          <p:sp>
            <p:nvSpPr>
              <p:cNvPr id="18" name="TextBox 17">
                <a:extLst>
                  <a:ext uri="{FF2B5EF4-FFF2-40B4-BE49-F238E27FC236}">
                    <a16:creationId xmlns:a16="http://schemas.microsoft.com/office/drawing/2014/main" id="{DFDA3171-8232-41B6-CA90-45E5389DF370}"/>
                  </a:ext>
                </a:extLst>
              </p:cNvPr>
              <p:cNvSpPr txBox="1">
                <a:spLocks noRot="1" noChangeAspect="1" noMove="1" noResize="1" noEditPoints="1" noAdjustHandles="1" noChangeArrowheads="1" noChangeShapeType="1" noTextEdit="1"/>
              </p:cNvSpPr>
              <p:nvPr/>
            </p:nvSpPr>
            <p:spPr bwMode="auto">
              <a:xfrm>
                <a:off x="5493056" y="5168288"/>
                <a:ext cx="358827" cy="307777"/>
              </a:xfrm>
              <a:prstGeom prst="rect">
                <a:avLst/>
              </a:prstGeom>
              <a:blipFill>
                <a:blip r:embed="rId8"/>
                <a:stretch>
                  <a:fillRect l="-1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6C24104-CFC9-5C4B-40FC-6877FEFC46A2}"/>
                  </a:ext>
                </a:extLst>
              </p:cNvPr>
              <p:cNvSpPr txBox="1"/>
              <p:nvPr/>
            </p:nvSpPr>
            <p:spPr bwMode="auto">
              <a:xfrm>
                <a:off x="6503460"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𝟑𝟓</m:t>
                      </m:r>
                    </m:oMath>
                  </m:oMathPara>
                </a14:m>
                <a:endParaRPr lang="fr-FR" sz="1400" b="1"/>
              </a:p>
            </p:txBody>
          </p:sp>
        </mc:Choice>
        <mc:Fallback xmlns="">
          <p:sp>
            <p:nvSpPr>
              <p:cNvPr id="20" name="TextBox 19">
                <a:extLst>
                  <a:ext uri="{FF2B5EF4-FFF2-40B4-BE49-F238E27FC236}">
                    <a16:creationId xmlns:a16="http://schemas.microsoft.com/office/drawing/2014/main" id="{46C24104-CFC9-5C4B-40FC-6877FEFC46A2}"/>
                  </a:ext>
                </a:extLst>
              </p:cNvPr>
              <p:cNvSpPr txBox="1">
                <a:spLocks noRot="1" noChangeAspect="1" noMove="1" noResize="1" noEditPoints="1" noAdjustHandles="1" noChangeArrowheads="1" noChangeShapeType="1" noTextEdit="1"/>
              </p:cNvSpPr>
              <p:nvPr/>
            </p:nvSpPr>
            <p:spPr bwMode="auto">
              <a:xfrm>
                <a:off x="6503460" y="5168288"/>
                <a:ext cx="358827" cy="307777"/>
              </a:xfrm>
              <a:prstGeom prst="rect">
                <a:avLst/>
              </a:prstGeom>
              <a:blipFill>
                <a:blip r:embed="rId9"/>
                <a:stretch>
                  <a:fillRect l="-33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DEC58E-3B68-C050-93B5-F67059B3B8C9}"/>
                  </a:ext>
                </a:extLst>
              </p:cNvPr>
              <p:cNvSpPr txBox="1"/>
              <p:nvPr/>
            </p:nvSpPr>
            <p:spPr bwMode="auto">
              <a:xfrm>
                <a:off x="7506588"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𝟒𝟐</m:t>
                      </m:r>
                    </m:oMath>
                  </m:oMathPara>
                </a14:m>
                <a:endParaRPr lang="fr-FR" sz="1400" b="1"/>
              </a:p>
            </p:txBody>
          </p:sp>
        </mc:Choice>
        <mc:Fallback xmlns="">
          <p:sp>
            <p:nvSpPr>
              <p:cNvPr id="25" name="TextBox 24">
                <a:extLst>
                  <a:ext uri="{FF2B5EF4-FFF2-40B4-BE49-F238E27FC236}">
                    <a16:creationId xmlns:a16="http://schemas.microsoft.com/office/drawing/2014/main" id="{12DEC58E-3B68-C050-93B5-F67059B3B8C9}"/>
                  </a:ext>
                </a:extLst>
              </p:cNvPr>
              <p:cNvSpPr txBox="1">
                <a:spLocks noRot="1" noChangeAspect="1" noMove="1" noResize="1" noEditPoints="1" noAdjustHandles="1" noChangeArrowheads="1" noChangeShapeType="1" noTextEdit="1"/>
              </p:cNvSpPr>
              <p:nvPr/>
            </p:nvSpPr>
            <p:spPr bwMode="auto">
              <a:xfrm>
                <a:off x="7506588" y="5168288"/>
                <a:ext cx="358827" cy="307777"/>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1179A80-655D-F51E-9197-0C840C40B26D}"/>
                  </a:ext>
                </a:extLst>
              </p:cNvPr>
              <p:cNvSpPr txBox="1"/>
              <p:nvPr/>
            </p:nvSpPr>
            <p:spPr bwMode="auto">
              <a:xfrm>
                <a:off x="8523132"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𝟒𝟗</m:t>
                      </m:r>
                    </m:oMath>
                  </m:oMathPara>
                </a14:m>
                <a:endParaRPr lang="fr-FR" sz="1400" b="1"/>
              </a:p>
            </p:txBody>
          </p:sp>
        </mc:Choice>
        <mc:Fallback xmlns="">
          <p:sp>
            <p:nvSpPr>
              <p:cNvPr id="26" name="TextBox 25">
                <a:extLst>
                  <a:ext uri="{FF2B5EF4-FFF2-40B4-BE49-F238E27FC236}">
                    <a16:creationId xmlns:a16="http://schemas.microsoft.com/office/drawing/2014/main" id="{A1179A80-655D-F51E-9197-0C840C40B26D}"/>
                  </a:ext>
                </a:extLst>
              </p:cNvPr>
              <p:cNvSpPr txBox="1">
                <a:spLocks noRot="1" noChangeAspect="1" noMove="1" noResize="1" noEditPoints="1" noAdjustHandles="1" noChangeArrowheads="1" noChangeShapeType="1" noTextEdit="1"/>
              </p:cNvSpPr>
              <p:nvPr/>
            </p:nvSpPr>
            <p:spPr bwMode="auto">
              <a:xfrm>
                <a:off x="8523132" y="5168288"/>
                <a:ext cx="358827" cy="307777"/>
              </a:xfrm>
              <a:prstGeom prst="rect">
                <a:avLst/>
              </a:prstGeom>
              <a:blipFill>
                <a:blip r:embed="rId11"/>
                <a:stretch>
                  <a:fillRect l="-16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D6192D-C42C-521E-84EC-F53B11D9F597}"/>
                  </a:ext>
                </a:extLst>
              </p:cNvPr>
              <p:cNvSpPr txBox="1"/>
              <p:nvPr/>
            </p:nvSpPr>
            <p:spPr bwMode="auto">
              <a:xfrm>
                <a:off x="9539676" y="5168288"/>
                <a:ext cx="35882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𝟓𝟔</m:t>
                      </m:r>
                    </m:oMath>
                  </m:oMathPara>
                </a14:m>
                <a:endParaRPr lang="fr-FR" sz="1400" b="1"/>
              </a:p>
            </p:txBody>
          </p:sp>
        </mc:Choice>
        <mc:Fallback xmlns="">
          <p:sp>
            <p:nvSpPr>
              <p:cNvPr id="29" name="TextBox 28">
                <a:extLst>
                  <a:ext uri="{FF2B5EF4-FFF2-40B4-BE49-F238E27FC236}">
                    <a16:creationId xmlns:a16="http://schemas.microsoft.com/office/drawing/2014/main" id="{EAD6192D-C42C-521E-84EC-F53B11D9F597}"/>
                  </a:ext>
                </a:extLst>
              </p:cNvPr>
              <p:cNvSpPr txBox="1">
                <a:spLocks noRot="1" noChangeAspect="1" noMove="1" noResize="1" noEditPoints="1" noAdjustHandles="1" noChangeArrowheads="1" noChangeShapeType="1" noTextEdit="1"/>
              </p:cNvSpPr>
              <p:nvPr/>
            </p:nvSpPr>
            <p:spPr bwMode="auto">
              <a:xfrm>
                <a:off x="9539676" y="5168288"/>
                <a:ext cx="358827" cy="307777"/>
              </a:xfrm>
              <a:prstGeom prst="rect">
                <a:avLst/>
              </a:prstGeom>
              <a:blipFill>
                <a:blip r:embed="rId12"/>
                <a:stretch>
                  <a:fillRect l="-1695"/>
                </a:stretch>
              </a:blipFill>
            </p:spPr>
            <p:txBody>
              <a:bodyPr/>
              <a:lstStyle/>
              <a:p>
                <a:r>
                  <a:rPr lang="fr-FR">
                    <a:noFill/>
                  </a:rPr>
                  <a:t> </a:t>
                </a:r>
              </a:p>
            </p:txBody>
          </p:sp>
        </mc:Fallback>
      </mc:AlternateContent>
      <p:cxnSp>
        <p:nvCxnSpPr>
          <p:cNvPr id="47" name="Straight Connector 5">
            <a:extLst>
              <a:ext uri="{FF2B5EF4-FFF2-40B4-BE49-F238E27FC236}">
                <a16:creationId xmlns:a16="http://schemas.microsoft.com/office/drawing/2014/main" id="{C91ED664-5447-53CC-D0C4-841DAEF37C2B}"/>
              </a:ext>
            </a:extLst>
          </p:cNvPr>
          <p:cNvCxnSpPr>
            <a:cxnSpLocks/>
          </p:cNvCxnSpPr>
          <p:nvPr/>
        </p:nvCxnSpPr>
        <p:spPr bwMode="auto">
          <a:xfrm>
            <a:off x="5692108" y="3781403"/>
            <a:ext cx="0" cy="1242770"/>
          </a:xfrm>
          <a:prstGeom prst="line">
            <a:avLst/>
          </a:prstGeom>
          <a:ln w="38100">
            <a:solidFill>
              <a:srgbClr val="6E2466"/>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24">
                <a:extLst>
                  <a:ext uri="{FF2B5EF4-FFF2-40B4-BE49-F238E27FC236}">
                    <a16:creationId xmlns:a16="http://schemas.microsoft.com/office/drawing/2014/main" id="{A43EF611-79CF-9A67-9671-88D9273D6EE5}"/>
                  </a:ext>
                </a:extLst>
              </p:cNvPr>
              <p:cNvSpPr txBox="1"/>
              <p:nvPr/>
            </p:nvSpPr>
            <p:spPr bwMode="auto">
              <a:xfrm>
                <a:off x="10344797" y="5115475"/>
                <a:ext cx="78948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1400" b="0" i="0" smtClean="0">
                          <a:solidFill>
                            <a:srgbClr val="2F2F2F"/>
                          </a:solidFill>
                          <a:latin typeface="Cambria Math" panose="02040503050406030204" pitchFamily="18" charset="0"/>
                          <a:ea typeface="Cambria Math" panose="02040503050406030204" pitchFamily="18" charset="0"/>
                        </a:rPr>
                        <m:t>Time</m:t>
                      </m:r>
                      <m:r>
                        <a:rPr lang="fr-FR" sz="1400" b="0" i="0" smtClean="0">
                          <a:solidFill>
                            <a:srgbClr val="2F2F2F"/>
                          </a:solidFill>
                          <a:latin typeface="Cambria Math" panose="02040503050406030204" pitchFamily="18" charset="0"/>
                          <a:ea typeface="Cambria Math" panose="02040503050406030204" pitchFamily="18" charset="0"/>
                        </a:rPr>
                        <m:t> [</m:t>
                      </m:r>
                      <m:r>
                        <m:rPr>
                          <m:sty m:val="p"/>
                        </m:rPr>
                        <a:rPr lang="fr-FR" sz="1400" b="0" i="0" smtClean="0">
                          <a:solidFill>
                            <a:srgbClr val="2F2F2F"/>
                          </a:solidFill>
                          <a:latin typeface="Cambria Math" panose="02040503050406030204" pitchFamily="18" charset="0"/>
                          <a:ea typeface="Cambria Math" panose="02040503050406030204" pitchFamily="18" charset="0"/>
                        </a:rPr>
                        <m:t>min</m:t>
                      </m:r>
                      <m:r>
                        <a:rPr lang="fr-FR" sz="1400" b="0" i="0" smtClean="0">
                          <a:solidFill>
                            <a:srgbClr val="2F2F2F"/>
                          </a:solidFill>
                          <a:latin typeface="Cambria Math" panose="02040503050406030204" pitchFamily="18" charset="0"/>
                          <a:ea typeface="Cambria Math" panose="02040503050406030204" pitchFamily="18" charset="0"/>
                        </a:rPr>
                        <m:t>]</m:t>
                      </m:r>
                    </m:oMath>
                  </m:oMathPara>
                </a14:m>
                <a:endParaRPr lang="fr-FR" sz="1400"/>
              </a:p>
            </p:txBody>
          </p:sp>
        </mc:Choice>
        <mc:Fallback xmlns="">
          <p:sp>
            <p:nvSpPr>
              <p:cNvPr id="62" name="TextBox 24">
                <a:extLst>
                  <a:ext uri="{FF2B5EF4-FFF2-40B4-BE49-F238E27FC236}">
                    <a16:creationId xmlns:a16="http://schemas.microsoft.com/office/drawing/2014/main" id="{A43EF611-79CF-9A67-9671-88D9273D6EE5}"/>
                  </a:ext>
                </a:extLst>
              </p:cNvPr>
              <p:cNvSpPr txBox="1">
                <a:spLocks noRot="1" noChangeAspect="1" noMove="1" noResize="1" noEditPoints="1" noAdjustHandles="1" noChangeArrowheads="1" noChangeShapeType="1" noTextEdit="1"/>
              </p:cNvSpPr>
              <p:nvPr/>
            </p:nvSpPr>
            <p:spPr bwMode="auto">
              <a:xfrm>
                <a:off x="10344797" y="5115475"/>
                <a:ext cx="789489" cy="307777"/>
              </a:xfrm>
              <a:prstGeom prst="rect">
                <a:avLst/>
              </a:prstGeom>
              <a:blipFill>
                <a:blip r:embed="rId13"/>
                <a:stretch>
                  <a:fillRect r="-30233" b="-7843"/>
                </a:stretch>
              </a:blipFill>
            </p:spPr>
            <p:txBody>
              <a:bodyPr/>
              <a:lstStyle/>
              <a:p>
                <a:r>
                  <a:rPr lang="fr-FR">
                    <a:noFill/>
                  </a:rPr>
                  <a:t> </a:t>
                </a:r>
              </a:p>
            </p:txBody>
          </p:sp>
        </mc:Fallback>
      </mc:AlternateContent>
      <p:pic>
        <p:nvPicPr>
          <p:cNvPr id="6" name="Image 70">
            <a:extLst>
              <a:ext uri="{FF2B5EF4-FFF2-40B4-BE49-F238E27FC236}">
                <a16:creationId xmlns:a16="http://schemas.microsoft.com/office/drawing/2014/main" id="{FF987C76-1BA0-0C8A-23DE-B3F076FD7995}"/>
              </a:ext>
            </a:extLst>
          </p:cNvPr>
          <p:cNvPicPr>
            <a:picLocks noChangeAspect="1"/>
          </p:cNvPicPr>
          <p:nvPr/>
        </p:nvPicPr>
        <p:blipFill rotWithShape="1">
          <a:blip r:embed="rId3"/>
          <a:srcRect l="93410" r="5402"/>
          <a:stretch/>
        </p:blipFill>
        <p:spPr>
          <a:xfrm>
            <a:off x="10827078" y="1190835"/>
            <a:ext cx="110720" cy="3919533"/>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4AB91CA-D48E-930B-3D8D-95FBA3760A49}"/>
                  </a:ext>
                </a:extLst>
              </p:cNvPr>
              <p:cNvSpPr txBox="1"/>
              <p:nvPr/>
            </p:nvSpPr>
            <p:spPr bwMode="auto">
              <a:xfrm>
                <a:off x="1697910" y="4377507"/>
                <a:ext cx="622208"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𝟏</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3" name="TextBox 32">
                <a:extLst>
                  <a:ext uri="{FF2B5EF4-FFF2-40B4-BE49-F238E27FC236}">
                    <a16:creationId xmlns:a16="http://schemas.microsoft.com/office/drawing/2014/main" id="{C4AB91CA-D48E-930B-3D8D-95FBA3760A49}"/>
                  </a:ext>
                </a:extLst>
              </p:cNvPr>
              <p:cNvSpPr txBox="1">
                <a:spLocks noRot="1" noChangeAspect="1" noMove="1" noResize="1" noEditPoints="1" noAdjustHandles="1" noChangeArrowheads="1" noChangeShapeType="1" noTextEdit="1"/>
              </p:cNvSpPr>
              <p:nvPr/>
            </p:nvSpPr>
            <p:spPr bwMode="auto">
              <a:xfrm>
                <a:off x="1697910" y="4377507"/>
                <a:ext cx="622208" cy="342979"/>
              </a:xfrm>
              <a:prstGeom prst="rect">
                <a:avLst/>
              </a:prstGeom>
              <a:blipFill>
                <a:blip r:embed="rId14"/>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D84A08C-6B63-28B5-75CC-365DD3FDC637}"/>
                  </a:ext>
                </a:extLst>
              </p:cNvPr>
              <p:cNvSpPr txBox="1"/>
              <p:nvPr/>
            </p:nvSpPr>
            <p:spPr bwMode="auto">
              <a:xfrm>
                <a:off x="1642591" y="4911397"/>
                <a:ext cx="677526" cy="338554"/>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600" b="1" i="1" smtClean="0">
                          <a:solidFill>
                            <a:srgbClr val="2F2F2F"/>
                          </a:solidFill>
                          <a:latin typeface="Cambria Math" panose="02040503050406030204" pitchFamily="18" charset="0"/>
                          <a:ea typeface="Cambria Math" panose="02040503050406030204" pitchFamily="18" charset="0"/>
                        </a:rPr>
                        <m:t>𝟎</m:t>
                      </m:r>
                    </m:oMath>
                  </m:oMathPara>
                </a14:m>
                <a:endParaRPr lang="fr-FR" sz="1600" b="1"/>
              </a:p>
            </p:txBody>
          </p:sp>
        </mc:Choice>
        <mc:Fallback xmlns="">
          <p:sp>
            <p:nvSpPr>
              <p:cNvPr id="34" name="TextBox 33">
                <a:extLst>
                  <a:ext uri="{FF2B5EF4-FFF2-40B4-BE49-F238E27FC236}">
                    <a16:creationId xmlns:a16="http://schemas.microsoft.com/office/drawing/2014/main" id="{1D84A08C-6B63-28B5-75CC-365DD3FDC637}"/>
                  </a:ext>
                </a:extLst>
              </p:cNvPr>
              <p:cNvSpPr txBox="1">
                <a:spLocks noRot="1" noChangeAspect="1" noMove="1" noResize="1" noEditPoints="1" noAdjustHandles="1" noChangeArrowheads="1" noChangeShapeType="1" noTextEdit="1"/>
              </p:cNvSpPr>
              <p:nvPr/>
            </p:nvSpPr>
            <p:spPr bwMode="auto">
              <a:xfrm>
                <a:off x="1642591" y="4911397"/>
                <a:ext cx="677526" cy="338554"/>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0C37ED-2A36-C347-F63F-FDC3B0A9FDE5}"/>
                  </a:ext>
                </a:extLst>
              </p:cNvPr>
              <p:cNvSpPr txBox="1"/>
              <p:nvPr/>
            </p:nvSpPr>
            <p:spPr bwMode="auto">
              <a:xfrm>
                <a:off x="1697910" y="3815894"/>
                <a:ext cx="622208"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𝟐</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5" name="TextBox 34">
                <a:extLst>
                  <a:ext uri="{FF2B5EF4-FFF2-40B4-BE49-F238E27FC236}">
                    <a16:creationId xmlns:a16="http://schemas.microsoft.com/office/drawing/2014/main" id="{BD0C37ED-2A36-C347-F63F-FDC3B0A9FDE5}"/>
                  </a:ext>
                </a:extLst>
              </p:cNvPr>
              <p:cNvSpPr txBox="1">
                <a:spLocks noRot="1" noChangeAspect="1" noMove="1" noResize="1" noEditPoints="1" noAdjustHandles="1" noChangeArrowheads="1" noChangeShapeType="1" noTextEdit="1"/>
              </p:cNvSpPr>
              <p:nvPr/>
            </p:nvSpPr>
            <p:spPr bwMode="auto">
              <a:xfrm>
                <a:off x="1697910" y="3815894"/>
                <a:ext cx="622208" cy="342979"/>
              </a:xfrm>
              <a:prstGeom prst="rect">
                <a:avLst/>
              </a:prstGeom>
              <a:blipFill>
                <a:blip r:embed="rId16"/>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50A50B7-A6E2-E224-BFC8-9245A0A4E40C}"/>
                  </a:ext>
                </a:extLst>
              </p:cNvPr>
              <p:cNvSpPr txBox="1"/>
              <p:nvPr/>
            </p:nvSpPr>
            <p:spPr bwMode="auto">
              <a:xfrm>
                <a:off x="1678308" y="3282004"/>
                <a:ext cx="641810"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𝟑</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6" name="TextBox 35">
                <a:extLst>
                  <a:ext uri="{FF2B5EF4-FFF2-40B4-BE49-F238E27FC236}">
                    <a16:creationId xmlns:a16="http://schemas.microsoft.com/office/drawing/2014/main" id="{F50A50B7-A6E2-E224-BFC8-9245A0A4E40C}"/>
                  </a:ext>
                </a:extLst>
              </p:cNvPr>
              <p:cNvSpPr txBox="1">
                <a:spLocks noRot="1" noChangeAspect="1" noMove="1" noResize="1" noEditPoints="1" noAdjustHandles="1" noChangeArrowheads="1" noChangeShapeType="1" noTextEdit="1"/>
              </p:cNvSpPr>
              <p:nvPr/>
            </p:nvSpPr>
            <p:spPr bwMode="auto">
              <a:xfrm>
                <a:off x="1678308" y="3282004"/>
                <a:ext cx="641810" cy="342979"/>
              </a:xfrm>
              <a:prstGeom prst="rect">
                <a:avLst/>
              </a:prstGeom>
              <a:blipFill>
                <a:blip r:embed="rId17"/>
                <a:stretch>
                  <a:fillRect r="-452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27E69B9-7E9B-63EE-C6CA-F4FCBEE1AD3B}"/>
                  </a:ext>
                </a:extLst>
              </p:cNvPr>
              <p:cNvSpPr txBox="1"/>
              <p:nvPr/>
            </p:nvSpPr>
            <p:spPr bwMode="auto">
              <a:xfrm>
                <a:off x="1697910" y="2743404"/>
                <a:ext cx="622207"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𝟒</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7" name="TextBox 36">
                <a:extLst>
                  <a:ext uri="{FF2B5EF4-FFF2-40B4-BE49-F238E27FC236}">
                    <a16:creationId xmlns:a16="http://schemas.microsoft.com/office/drawing/2014/main" id="{227E69B9-7E9B-63EE-C6CA-F4FCBEE1AD3B}"/>
                  </a:ext>
                </a:extLst>
              </p:cNvPr>
              <p:cNvSpPr txBox="1">
                <a:spLocks noRot="1" noChangeAspect="1" noMove="1" noResize="1" noEditPoints="1" noAdjustHandles="1" noChangeArrowheads="1" noChangeShapeType="1" noTextEdit="1"/>
              </p:cNvSpPr>
              <p:nvPr/>
            </p:nvSpPr>
            <p:spPr bwMode="auto">
              <a:xfrm>
                <a:off x="1697910" y="2743404"/>
                <a:ext cx="622207" cy="342979"/>
              </a:xfrm>
              <a:prstGeom prst="rect">
                <a:avLst/>
              </a:prstGeom>
              <a:blipFill>
                <a:blip r:embed="rId18"/>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E3DF2B4-EF36-9757-0144-D45809528C29}"/>
                  </a:ext>
                </a:extLst>
              </p:cNvPr>
              <p:cNvSpPr txBox="1"/>
              <p:nvPr/>
            </p:nvSpPr>
            <p:spPr bwMode="auto">
              <a:xfrm>
                <a:off x="1697909" y="2211835"/>
                <a:ext cx="622207"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8" name="TextBox 37">
                <a:extLst>
                  <a:ext uri="{FF2B5EF4-FFF2-40B4-BE49-F238E27FC236}">
                    <a16:creationId xmlns:a16="http://schemas.microsoft.com/office/drawing/2014/main" id="{8E3DF2B4-EF36-9757-0144-D45809528C29}"/>
                  </a:ext>
                </a:extLst>
              </p:cNvPr>
              <p:cNvSpPr txBox="1">
                <a:spLocks noRot="1" noChangeAspect="1" noMove="1" noResize="1" noEditPoints="1" noAdjustHandles="1" noChangeArrowheads="1" noChangeShapeType="1" noTextEdit="1"/>
              </p:cNvSpPr>
              <p:nvPr/>
            </p:nvSpPr>
            <p:spPr bwMode="auto">
              <a:xfrm>
                <a:off x="1697909" y="2211835"/>
                <a:ext cx="622207" cy="342979"/>
              </a:xfrm>
              <a:prstGeom prst="rect">
                <a:avLst/>
              </a:prstGeom>
              <a:blipFill>
                <a:blip r:embed="rId19"/>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7A7CB02-0DB4-8327-6C6F-39A7E1480CE1}"/>
                  </a:ext>
                </a:extLst>
              </p:cNvPr>
              <p:cNvSpPr txBox="1"/>
              <p:nvPr/>
            </p:nvSpPr>
            <p:spPr bwMode="auto">
              <a:xfrm>
                <a:off x="1697909" y="1685306"/>
                <a:ext cx="622208"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𝟔</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39" name="TextBox 38">
                <a:extLst>
                  <a:ext uri="{FF2B5EF4-FFF2-40B4-BE49-F238E27FC236}">
                    <a16:creationId xmlns:a16="http://schemas.microsoft.com/office/drawing/2014/main" id="{57A7CB02-0DB4-8327-6C6F-39A7E1480CE1}"/>
                  </a:ext>
                </a:extLst>
              </p:cNvPr>
              <p:cNvSpPr txBox="1">
                <a:spLocks noRot="1" noChangeAspect="1" noMove="1" noResize="1" noEditPoints="1" noAdjustHandles="1" noChangeArrowheads="1" noChangeShapeType="1" noTextEdit="1"/>
              </p:cNvSpPr>
              <p:nvPr/>
            </p:nvSpPr>
            <p:spPr bwMode="auto">
              <a:xfrm>
                <a:off x="1697909" y="1685306"/>
                <a:ext cx="622208" cy="342979"/>
              </a:xfrm>
              <a:prstGeom prst="rect">
                <a:avLst/>
              </a:prstGeom>
              <a:blipFill>
                <a:blip r:embed="rId20"/>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D45B86B-A282-3832-8BAD-D971C29FD198}"/>
                  </a:ext>
                </a:extLst>
              </p:cNvPr>
              <p:cNvSpPr txBox="1"/>
              <p:nvPr/>
            </p:nvSpPr>
            <p:spPr bwMode="auto">
              <a:xfrm>
                <a:off x="1697909" y="1167062"/>
                <a:ext cx="622208" cy="34297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𝟕</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600" b="1"/>
              </a:p>
            </p:txBody>
          </p:sp>
        </mc:Choice>
        <mc:Fallback xmlns="">
          <p:sp>
            <p:nvSpPr>
              <p:cNvPr id="40" name="TextBox 39">
                <a:extLst>
                  <a:ext uri="{FF2B5EF4-FFF2-40B4-BE49-F238E27FC236}">
                    <a16:creationId xmlns:a16="http://schemas.microsoft.com/office/drawing/2014/main" id="{AD45B86B-A282-3832-8BAD-D971C29FD198}"/>
                  </a:ext>
                </a:extLst>
              </p:cNvPr>
              <p:cNvSpPr txBox="1">
                <a:spLocks noRot="1" noChangeAspect="1" noMove="1" noResize="1" noEditPoints="1" noAdjustHandles="1" noChangeArrowheads="1" noChangeShapeType="1" noTextEdit="1"/>
              </p:cNvSpPr>
              <p:nvPr/>
            </p:nvSpPr>
            <p:spPr bwMode="auto">
              <a:xfrm>
                <a:off x="1697909" y="1167062"/>
                <a:ext cx="622208" cy="342979"/>
              </a:xfrm>
              <a:prstGeom prst="rect">
                <a:avLst/>
              </a:prstGeom>
              <a:blipFill>
                <a:blip r:embed="rId21"/>
                <a:stretch>
                  <a:fillRect r="-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4F8B82F-6AC3-4A8D-600D-603BFEB8812A}"/>
                  </a:ext>
                </a:extLst>
              </p:cNvPr>
              <p:cNvSpPr txBox="1"/>
              <p:nvPr/>
            </p:nvSpPr>
            <p:spPr bwMode="auto">
              <a:xfrm>
                <a:off x="554942" y="1142096"/>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𝟒</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41" name="TextBox 40">
                <a:extLst>
                  <a:ext uri="{FF2B5EF4-FFF2-40B4-BE49-F238E27FC236}">
                    <a16:creationId xmlns:a16="http://schemas.microsoft.com/office/drawing/2014/main" id="{C4F8B82F-6AC3-4A8D-600D-603BFEB8812A}"/>
                  </a:ext>
                </a:extLst>
              </p:cNvPr>
              <p:cNvSpPr txBox="1">
                <a:spLocks noRot="1" noChangeAspect="1" noMove="1" noResize="1" noEditPoints="1" noAdjustHandles="1" noChangeArrowheads="1" noChangeShapeType="1" noTextEdit="1"/>
              </p:cNvSpPr>
              <p:nvPr/>
            </p:nvSpPr>
            <p:spPr bwMode="auto">
              <a:xfrm>
                <a:off x="554942" y="1142096"/>
                <a:ext cx="904601" cy="344133"/>
              </a:xfrm>
              <a:prstGeom prst="rect">
                <a:avLst/>
              </a:prstGeom>
              <a:blipFill>
                <a:blip r:embed="rId22"/>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F92EC70-4B52-5E03-271F-B630521CC60C}"/>
                  </a:ext>
                </a:extLst>
              </p:cNvPr>
              <p:cNvSpPr txBox="1"/>
              <p:nvPr/>
            </p:nvSpPr>
            <p:spPr bwMode="auto">
              <a:xfrm>
                <a:off x="554942" y="1550474"/>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𝟒</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𝟎</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45" name="TextBox 44">
                <a:extLst>
                  <a:ext uri="{FF2B5EF4-FFF2-40B4-BE49-F238E27FC236}">
                    <a16:creationId xmlns:a16="http://schemas.microsoft.com/office/drawing/2014/main" id="{2F92EC70-4B52-5E03-271F-B630521CC60C}"/>
                  </a:ext>
                </a:extLst>
              </p:cNvPr>
              <p:cNvSpPr txBox="1">
                <a:spLocks noRot="1" noChangeAspect="1" noMove="1" noResize="1" noEditPoints="1" noAdjustHandles="1" noChangeArrowheads="1" noChangeShapeType="1" noTextEdit="1"/>
              </p:cNvSpPr>
              <p:nvPr/>
            </p:nvSpPr>
            <p:spPr bwMode="auto">
              <a:xfrm>
                <a:off x="554942" y="1550474"/>
                <a:ext cx="904601" cy="344133"/>
              </a:xfrm>
              <a:prstGeom prst="rect">
                <a:avLst/>
              </a:prstGeom>
              <a:blipFill>
                <a:blip r:embed="rId23"/>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146590-EB58-7D29-BFCC-072CEC5D6446}"/>
                  </a:ext>
                </a:extLst>
              </p:cNvPr>
              <p:cNvSpPr txBox="1"/>
              <p:nvPr/>
            </p:nvSpPr>
            <p:spPr bwMode="auto">
              <a:xfrm>
                <a:off x="554942" y="1968433"/>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𝟑</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49" name="TextBox 48">
                <a:extLst>
                  <a:ext uri="{FF2B5EF4-FFF2-40B4-BE49-F238E27FC236}">
                    <a16:creationId xmlns:a16="http://schemas.microsoft.com/office/drawing/2014/main" id="{2E146590-EB58-7D29-BFCC-072CEC5D6446}"/>
                  </a:ext>
                </a:extLst>
              </p:cNvPr>
              <p:cNvSpPr txBox="1">
                <a:spLocks noRot="1" noChangeAspect="1" noMove="1" noResize="1" noEditPoints="1" noAdjustHandles="1" noChangeArrowheads="1" noChangeShapeType="1" noTextEdit="1"/>
              </p:cNvSpPr>
              <p:nvPr/>
            </p:nvSpPr>
            <p:spPr bwMode="auto">
              <a:xfrm>
                <a:off x="554942" y="1968433"/>
                <a:ext cx="904601" cy="344133"/>
              </a:xfrm>
              <a:prstGeom prst="rect">
                <a:avLst/>
              </a:prstGeom>
              <a:blipFill>
                <a:blip r:embed="rId24"/>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F90638D-1F92-4B5C-B1A3-CE133AF6CA86}"/>
                  </a:ext>
                </a:extLst>
              </p:cNvPr>
              <p:cNvSpPr txBox="1"/>
              <p:nvPr/>
            </p:nvSpPr>
            <p:spPr bwMode="auto">
              <a:xfrm>
                <a:off x="554942" y="2373107"/>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𝟑</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𝟎</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0" name="TextBox 49">
                <a:extLst>
                  <a:ext uri="{FF2B5EF4-FFF2-40B4-BE49-F238E27FC236}">
                    <a16:creationId xmlns:a16="http://schemas.microsoft.com/office/drawing/2014/main" id="{EF90638D-1F92-4B5C-B1A3-CE133AF6CA86}"/>
                  </a:ext>
                </a:extLst>
              </p:cNvPr>
              <p:cNvSpPr txBox="1">
                <a:spLocks noRot="1" noChangeAspect="1" noMove="1" noResize="1" noEditPoints="1" noAdjustHandles="1" noChangeArrowheads="1" noChangeShapeType="1" noTextEdit="1"/>
              </p:cNvSpPr>
              <p:nvPr/>
            </p:nvSpPr>
            <p:spPr bwMode="auto">
              <a:xfrm>
                <a:off x="554942" y="2373107"/>
                <a:ext cx="904601" cy="344133"/>
              </a:xfrm>
              <a:prstGeom prst="rect">
                <a:avLst/>
              </a:prstGeom>
              <a:blipFill>
                <a:blip r:embed="rId25"/>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D54B9C9-4B4E-D47D-4EB7-43792BBFC891}"/>
                  </a:ext>
                </a:extLst>
              </p:cNvPr>
              <p:cNvSpPr txBox="1"/>
              <p:nvPr/>
            </p:nvSpPr>
            <p:spPr bwMode="auto">
              <a:xfrm>
                <a:off x="554942" y="2792143"/>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𝟐</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1" name="TextBox 50">
                <a:extLst>
                  <a:ext uri="{FF2B5EF4-FFF2-40B4-BE49-F238E27FC236}">
                    <a16:creationId xmlns:a16="http://schemas.microsoft.com/office/drawing/2014/main" id="{2D54B9C9-4B4E-D47D-4EB7-43792BBFC891}"/>
                  </a:ext>
                </a:extLst>
              </p:cNvPr>
              <p:cNvSpPr txBox="1">
                <a:spLocks noRot="1" noChangeAspect="1" noMove="1" noResize="1" noEditPoints="1" noAdjustHandles="1" noChangeArrowheads="1" noChangeShapeType="1" noTextEdit="1"/>
              </p:cNvSpPr>
              <p:nvPr/>
            </p:nvSpPr>
            <p:spPr bwMode="auto">
              <a:xfrm>
                <a:off x="554942" y="2792143"/>
                <a:ext cx="904601" cy="344133"/>
              </a:xfrm>
              <a:prstGeom prst="rect">
                <a:avLst/>
              </a:prstGeom>
              <a:blipFill>
                <a:blip r:embed="rId26"/>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2FC62BE-0FFE-ADF4-524F-2744C0F57CAD}"/>
                  </a:ext>
                </a:extLst>
              </p:cNvPr>
              <p:cNvSpPr txBox="1"/>
              <p:nvPr/>
            </p:nvSpPr>
            <p:spPr bwMode="auto">
              <a:xfrm>
                <a:off x="554942" y="3233961"/>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𝟐</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𝟎</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5" name="TextBox 54">
                <a:extLst>
                  <a:ext uri="{FF2B5EF4-FFF2-40B4-BE49-F238E27FC236}">
                    <a16:creationId xmlns:a16="http://schemas.microsoft.com/office/drawing/2014/main" id="{22FC62BE-0FFE-ADF4-524F-2744C0F57CAD}"/>
                  </a:ext>
                </a:extLst>
              </p:cNvPr>
              <p:cNvSpPr txBox="1">
                <a:spLocks noRot="1" noChangeAspect="1" noMove="1" noResize="1" noEditPoints="1" noAdjustHandles="1" noChangeArrowheads="1" noChangeShapeType="1" noTextEdit="1"/>
              </p:cNvSpPr>
              <p:nvPr/>
            </p:nvSpPr>
            <p:spPr bwMode="auto">
              <a:xfrm>
                <a:off x="554942" y="3233961"/>
                <a:ext cx="904601" cy="344133"/>
              </a:xfrm>
              <a:prstGeom prst="rect">
                <a:avLst/>
              </a:prstGeom>
              <a:blipFill>
                <a:blip r:embed="rId27"/>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4E3C839-A13C-635F-B7B8-03B3CF8C7332}"/>
                  </a:ext>
                </a:extLst>
              </p:cNvPr>
              <p:cNvSpPr txBox="1"/>
              <p:nvPr/>
            </p:nvSpPr>
            <p:spPr bwMode="auto">
              <a:xfrm>
                <a:off x="554942" y="3645669"/>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𝟏</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7" name="TextBox 56">
                <a:extLst>
                  <a:ext uri="{FF2B5EF4-FFF2-40B4-BE49-F238E27FC236}">
                    <a16:creationId xmlns:a16="http://schemas.microsoft.com/office/drawing/2014/main" id="{C4E3C839-A13C-635F-B7B8-03B3CF8C7332}"/>
                  </a:ext>
                </a:extLst>
              </p:cNvPr>
              <p:cNvSpPr txBox="1">
                <a:spLocks noRot="1" noChangeAspect="1" noMove="1" noResize="1" noEditPoints="1" noAdjustHandles="1" noChangeArrowheads="1" noChangeShapeType="1" noTextEdit="1"/>
              </p:cNvSpPr>
              <p:nvPr/>
            </p:nvSpPr>
            <p:spPr bwMode="auto">
              <a:xfrm>
                <a:off x="554942" y="3645669"/>
                <a:ext cx="904601" cy="344133"/>
              </a:xfrm>
              <a:prstGeom prst="rect">
                <a:avLst/>
              </a:prstGeom>
              <a:blipFill>
                <a:blip r:embed="rId28"/>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1E26883-E3A0-3A00-6E9B-293191B827F9}"/>
                  </a:ext>
                </a:extLst>
              </p:cNvPr>
              <p:cNvSpPr txBox="1"/>
              <p:nvPr/>
            </p:nvSpPr>
            <p:spPr bwMode="auto">
              <a:xfrm>
                <a:off x="554942" y="4057149"/>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𝟏</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𝟎</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8" name="TextBox 57">
                <a:extLst>
                  <a:ext uri="{FF2B5EF4-FFF2-40B4-BE49-F238E27FC236}">
                    <a16:creationId xmlns:a16="http://schemas.microsoft.com/office/drawing/2014/main" id="{01E26883-E3A0-3A00-6E9B-293191B827F9}"/>
                  </a:ext>
                </a:extLst>
              </p:cNvPr>
              <p:cNvSpPr txBox="1">
                <a:spLocks noRot="1" noChangeAspect="1" noMove="1" noResize="1" noEditPoints="1" noAdjustHandles="1" noChangeArrowheads="1" noChangeShapeType="1" noTextEdit="1"/>
              </p:cNvSpPr>
              <p:nvPr/>
            </p:nvSpPr>
            <p:spPr bwMode="auto">
              <a:xfrm>
                <a:off x="554942" y="4057149"/>
                <a:ext cx="904601" cy="344133"/>
              </a:xfrm>
              <a:prstGeom prst="rect">
                <a:avLst/>
              </a:prstGeom>
              <a:blipFill>
                <a:blip r:embed="rId29"/>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764EFD8-A949-1F23-8AB7-6ECA60FE72A9}"/>
                  </a:ext>
                </a:extLst>
              </p:cNvPr>
              <p:cNvSpPr txBox="1"/>
              <p:nvPr/>
            </p:nvSpPr>
            <p:spPr bwMode="auto">
              <a:xfrm>
                <a:off x="554942" y="4476629"/>
                <a:ext cx="904601" cy="34413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𝟎</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𝟓</m:t>
                          </m:r>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e>
                        <m:sup>
                          <m:r>
                            <a:rPr lang="fr-FR" sz="1600" b="1" i="1" smtClean="0">
                              <a:solidFill>
                                <a:srgbClr val="2F2F2F"/>
                              </a:solidFill>
                              <a:latin typeface="Cambria Math" panose="02040503050406030204" pitchFamily="18" charset="0"/>
                              <a:ea typeface="Cambria Math" panose="02040503050406030204" pitchFamily="18" charset="0"/>
                            </a:rPr>
                            <m:t>−</m:t>
                          </m:r>
                          <m:r>
                            <a:rPr lang="fr-FR" sz="16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600" b="1"/>
              </a:p>
            </p:txBody>
          </p:sp>
        </mc:Choice>
        <mc:Fallback xmlns="">
          <p:sp>
            <p:nvSpPr>
              <p:cNvPr id="59" name="TextBox 58">
                <a:extLst>
                  <a:ext uri="{FF2B5EF4-FFF2-40B4-BE49-F238E27FC236}">
                    <a16:creationId xmlns:a16="http://schemas.microsoft.com/office/drawing/2014/main" id="{E764EFD8-A949-1F23-8AB7-6ECA60FE72A9}"/>
                  </a:ext>
                </a:extLst>
              </p:cNvPr>
              <p:cNvSpPr txBox="1">
                <a:spLocks noRot="1" noChangeAspect="1" noMove="1" noResize="1" noEditPoints="1" noAdjustHandles="1" noChangeArrowheads="1" noChangeShapeType="1" noTextEdit="1"/>
              </p:cNvSpPr>
              <p:nvPr/>
            </p:nvSpPr>
            <p:spPr bwMode="auto">
              <a:xfrm>
                <a:off x="554942" y="4476629"/>
                <a:ext cx="904601" cy="344133"/>
              </a:xfrm>
              <a:prstGeom prst="rect">
                <a:avLst/>
              </a:prstGeom>
              <a:blipFill>
                <a:blip r:embed="rId30"/>
                <a:stretch>
                  <a:fillRect r="-358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F62336C-05CD-997C-7309-11060AE5AD39}"/>
                  </a:ext>
                </a:extLst>
              </p:cNvPr>
              <p:cNvSpPr txBox="1"/>
              <p:nvPr/>
            </p:nvSpPr>
            <p:spPr bwMode="auto">
              <a:xfrm>
                <a:off x="554942" y="4896922"/>
                <a:ext cx="904601" cy="338554"/>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600" b="1" i="1" smtClean="0">
                          <a:solidFill>
                            <a:srgbClr val="2F2F2F"/>
                          </a:solidFill>
                          <a:latin typeface="Cambria Math" panose="02040503050406030204" pitchFamily="18" charset="0"/>
                          <a:ea typeface="Cambria Math" panose="02040503050406030204" pitchFamily="18" charset="0"/>
                        </a:rPr>
                        <m:t>𝟎</m:t>
                      </m:r>
                    </m:oMath>
                  </m:oMathPara>
                </a14:m>
                <a:endParaRPr lang="fr-FR" sz="1600" b="1"/>
              </a:p>
            </p:txBody>
          </p:sp>
        </mc:Choice>
        <mc:Fallback xmlns="">
          <p:sp>
            <p:nvSpPr>
              <p:cNvPr id="60" name="TextBox 59">
                <a:extLst>
                  <a:ext uri="{FF2B5EF4-FFF2-40B4-BE49-F238E27FC236}">
                    <a16:creationId xmlns:a16="http://schemas.microsoft.com/office/drawing/2014/main" id="{1F62336C-05CD-997C-7309-11060AE5AD39}"/>
                  </a:ext>
                </a:extLst>
              </p:cNvPr>
              <p:cNvSpPr txBox="1">
                <a:spLocks noRot="1" noChangeAspect="1" noMove="1" noResize="1" noEditPoints="1" noAdjustHandles="1" noChangeArrowheads="1" noChangeShapeType="1" noTextEdit="1"/>
              </p:cNvSpPr>
              <p:nvPr/>
            </p:nvSpPr>
            <p:spPr bwMode="auto">
              <a:xfrm>
                <a:off x="554942" y="4896922"/>
                <a:ext cx="904601" cy="338554"/>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182B5A9-B7FF-D764-D6C5-F48AC622597A}"/>
                  </a:ext>
                </a:extLst>
              </p:cNvPr>
              <p:cNvSpPr txBox="1"/>
              <p:nvPr/>
            </p:nvSpPr>
            <p:spPr bwMode="auto">
              <a:xfrm>
                <a:off x="9748486" y="1239944"/>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𝟑</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𝟎</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65" name="TextBox 64">
                <a:extLst>
                  <a:ext uri="{FF2B5EF4-FFF2-40B4-BE49-F238E27FC236}">
                    <a16:creationId xmlns:a16="http://schemas.microsoft.com/office/drawing/2014/main" id="{6182B5A9-B7FF-D764-D6C5-F48AC622597A}"/>
                  </a:ext>
                </a:extLst>
              </p:cNvPr>
              <p:cNvSpPr txBox="1">
                <a:spLocks noRot="1" noChangeAspect="1" noMove="1" noResize="1" noEditPoints="1" noAdjustHandles="1" noChangeArrowheads="1" noChangeShapeType="1" noTextEdit="1"/>
              </p:cNvSpPr>
              <p:nvPr/>
            </p:nvSpPr>
            <p:spPr bwMode="auto">
              <a:xfrm>
                <a:off x="9748486" y="1239944"/>
                <a:ext cx="1003144" cy="265457"/>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C6CC0D2-1C1D-EADA-6C45-68059066E02D}"/>
                  </a:ext>
                </a:extLst>
              </p:cNvPr>
              <p:cNvSpPr txBox="1"/>
              <p:nvPr/>
            </p:nvSpPr>
            <p:spPr bwMode="auto">
              <a:xfrm>
                <a:off x="9748486" y="1864413"/>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𝟐</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𝟓</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66" name="TextBox 65">
                <a:extLst>
                  <a:ext uri="{FF2B5EF4-FFF2-40B4-BE49-F238E27FC236}">
                    <a16:creationId xmlns:a16="http://schemas.microsoft.com/office/drawing/2014/main" id="{7C6CC0D2-1C1D-EADA-6C45-68059066E02D}"/>
                  </a:ext>
                </a:extLst>
              </p:cNvPr>
              <p:cNvSpPr txBox="1">
                <a:spLocks noRot="1" noChangeAspect="1" noMove="1" noResize="1" noEditPoints="1" noAdjustHandles="1" noChangeArrowheads="1" noChangeShapeType="1" noTextEdit="1"/>
              </p:cNvSpPr>
              <p:nvPr/>
            </p:nvSpPr>
            <p:spPr bwMode="auto">
              <a:xfrm>
                <a:off x="9748486" y="1864413"/>
                <a:ext cx="1003144" cy="265457"/>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1A51A82-9E26-4197-2D62-6489E8549E5C}"/>
                  </a:ext>
                </a:extLst>
              </p:cNvPr>
              <p:cNvSpPr txBox="1"/>
              <p:nvPr/>
            </p:nvSpPr>
            <p:spPr bwMode="auto">
              <a:xfrm>
                <a:off x="9748486" y="2434455"/>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𝟐</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𝟎</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67" name="TextBox 66">
                <a:extLst>
                  <a:ext uri="{FF2B5EF4-FFF2-40B4-BE49-F238E27FC236}">
                    <a16:creationId xmlns:a16="http://schemas.microsoft.com/office/drawing/2014/main" id="{71A51A82-9E26-4197-2D62-6489E8549E5C}"/>
                  </a:ext>
                </a:extLst>
              </p:cNvPr>
              <p:cNvSpPr txBox="1">
                <a:spLocks noRot="1" noChangeAspect="1" noMove="1" noResize="1" noEditPoints="1" noAdjustHandles="1" noChangeArrowheads="1" noChangeShapeType="1" noTextEdit="1"/>
              </p:cNvSpPr>
              <p:nvPr/>
            </p:nvSpPr>
            <p:spPr bwMode="auto">
              <a:xfrm>
                <a:off x="9748486" y="2434455"/>
                <a:ext cx="1003144" cy="265457"/>
              </a:xfrm>
              <a:prstGeom prst="rect">
                <a:avLst/>
              </a:prstGeom>
              <a:blipFill>
                <a:blip r:embed="rId3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D14554F-DB54-7BD1-24CD-203BA8D43643}"/>
                  </a:ext>
                </a:extLst>
              </p:cNvPr>
              <p:cNvSpPr txBox="1"/>
              <p:nvPr/>
            </p:nvSpPr>
            <p:spPr bwMode="auto">
              <a:xfrm>
                <a:off x="9748486" y="3047213"/>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𝟏</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𝟓</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68" name="TextBox 67">
                <a:extLst>
                  <a:ext uri="{FF2B5EF4-FFF2-40B4-BE49-F238E27FC236}">
                    <a16:creationId xmlns:a16="http://schemas.microsoft.com/office/drawing/2014/main" id="{6D14554F-DB54-7BD1-24CD-203BA8D43643}"/>
                  </a:ext>
                </a:extLst>
              </p:cNvPr>
              <p:cNvSpPr txBox="1">
                <a:spLocks noRot="1" noChangeAspect="1" noMove="1" noResize="1" noEditPoints="1" noAdjustHandles="1" noChangeArrowheads="1" noChangeShapeType="1" noTextEdit="1"/>
              </p:cNvSpPr>
              <p:nvPr/>
            </p:nvSpPr>
            <p:spPr bwMode="auto">
              <a:xfrm>
                <a:off x="9748486" y="3047213"/>
                <a:ext cx="1003144" cy="265457"/>
              </a:xfrm>
              <a:prstGeom prst="rect">
                <a:avLst/>
              </a:prstGeom>
              <a:blipFill>
                <a:blip r:embed="rId3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6BDC131-5277-DD7C-7C51-40DCA2AEF17A}"/>
                  </a:ext>
                </a:extLst>
              </p:cNvPr>
              <p:cNvSpPr txBox="1"/>
              <p:nvPr/>
            </p:nvSpPr>
            <p:spPr bwMode="auto">
              <a:xfrm>
                <a:off x="9748485" y="3640327"/>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𝟏</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𝟎</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69" name="TextBox 68">
                <a:extLst>
                  <a:ext uri="{FF2B5EF4-FFF2-40B4-BE49-F238E27FC236}">
                    <a16:creationId xmlns:a16="http://schemas.microsoft.com/office/drawing/2014/main" id="{26BDC131-5277-DD7C-7C51-40DCA2AEF17A}"/>
                  </a:ext>
                </a:extLst>
              </p:cNvPr>
              <p:cNvSpPr txBox="1">
                <a:spLocks noRot="1" noChangeAspect="1" noMove="1" noResize="1" noEditPoints="1" noAdjustHandles="1" noChangeArrowheads="1" noChangeShapeType="1" noTextEdit="1"/>
              </p:cNvSpPr>
              <p:nvPr/>
            </p:nvSpPr>
            <p:spPr bwMode="auto">
              <a:xfrm>
                <a:off x="9748485" y="3640327"/>
                <a:ext cx="1003144" cy="265457"/>
              </a:xfrm>
              <a:prstGeom prst="rect">
                <a:avLst/>
              </a:prstGeom>
              <a:blipFill>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E5EBDDA-3FDB-084C-6095-72FE8488F1F1}"/>
                  </a:ext>
                </a:extLst>
              </p:cNvPr>
              <p:cNvSpPr txBox="1"/>
              <p:nvPr/>
            </p:nvSpPr>
            <p:spPr bwMode="auto">
              <a:xfrm>
                <a:off x="9748485" y="4252186"/>
                <a:ext cx="1003144"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100" b="1" i="1" smtClean="0">
                              <a:solidFill>
                                <a:srgbClr val="2F2F2F"/>
                              </a:solidFill>
                              <a:latin typeface="Cambria Math" panose="02040503050406030204" pitchFamily="18" charset="0"/>
                              <a:ea typeface="Cambria Math" panose="02040503050406030204" pitchFamily="18" charset="0"/>
                            </a:rPr>
                          </m:ctrlPr>
                        </m:sSupPr>
                        <m:e>
                          <m:r>
                            <a:rPr lang="fr-FR" sz="1100" b="1" i="1" smtClean="0">
                              <a:solidFill>
                                <a:srgbClr val="2F2F2F"/>
                              </a:solidFill>
                              <a:latin typeface="Cambria Math" panose="02040503050406030204" pitchFamily="18" charset="0"/>
                              <a:ea typeface="Cambria Math" panose="02040503050406030204" pitchFamily="18" charset="0"/>
                            </a:rPr>
                            <m:t>𝟎</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𝟓</m:t>
                          </m:r>
                          <m:r>
                            <a:rPr lang="fr-FR" sz="1100" b="1" i="1" smtClean="0">
                              <a:solidFill>
                                <a:srgbClr val="2F2F2F"/>
                              </a:solidFill>
                              <a:latin typeface="Cambria Math" panose="02040503050406030204" pitchFamily="18" charset="0"/>
                              <a:ea typeface="Cambria Math" panose="02040503050406030204" pitchFamily="18" charset="0"/>
                            </a:rPr>
                            <m:t>×</m:t>
                          </m:r>
                          <m:r>
                            <a:rPr lang="fr-FR" sz="1100" b="1" i="1" smtClean="0">
                              <a:solidFill>
                                <a:srgbClr val="2F2F2F"/>
                              </a:solidFill>
                              <a:latin typeface="Cambria Math" panose="02040503050406030204" pitchFamily="18" charset="0"/>
                              <a:ea typeface="Cambria Math" panose="02040503050406030204" pitchFamily="18" charset="0"/>
                            </a:rPr>
                            <m:t>𝟏𝟎</m:t>
                          </m:r>
                        </m:e>
                        <m:sup>
                          <m:r>
                            <a:rPr lang="fr-FR" sz="11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100" b="1"/>
              </a:p>
            </p:txBody>
          </p:sp>
        </mc:Choice>
        <mc:Fallback xmlns="">
          <p:sp>
            <p:nvSpPr>
              <p:cNvPr id="70" name="TextBox 69">
                <a:extLst>
                  <a:ext uri="{FF2B5EF4-FFF2-40B4-BE49-F238E27FC236}">
                    <a16:creationId xmlns:a16="http://schemas.microsoft.com/office/drawing/2014/main" id="{2E5EBDDA-3FDB-084C-6095-72FE8488F1F1}"/>
                  </a:ext>
                </a:extLst>
              </p:cNvPr>
              <p:cNvSpPr txBox="1">
                <a:spLocks noRot="1" noChangeAspect="1" noMove="1" noResize="1" noEditPoints="1" noAdjustHandles="1" noChangeArrowheads="1" noChangeShapeType="1" noTextEdit="1"/>
              </p:cNvSpPr>
              <p:nvPr/>
            </p:nvSpPr>
            <p:spPr bwMode="auto">
              <a:xfrm>
                <a:off x="9748485" y="4252186"/>
                <a:ext cx="1003144" cy="265457"/>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6044ED3-6C73-2B8A-7EB5-9F3D81DD39D3}"/>
                  </a:ext>
                </a:extLst>
              </p:cNvPr>
              <p:cNvSpPr txBox="1"/>
              <p:nvPr/>
            </p:nvSpPr>
            <p:spPr bwMode="auto">
              <a:xfrm>
                <a:off x="9771211" y="4850018"/>
                <a:ext cx="980417"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𝟎</m:t>
                      </m:r>
                    </m:oMath>
                  </m:oMathPara>
                </a14:m>
                <a:endParaRPr lang="fr-FR" sz="1100" b="1"/>
              </a:p>
            </p:txBody>
          </p:sp>
        </mc:Choice>
        <mc:Fallback xmlns="">
          <p:sp>
            <p:nvSpPr>
              <p:cNvPr id="72" name="TextBox 71">
                <a:extLst>
                  <a:ext uri="{FF2B5EF4-FFF2-40B4-BE49-F238E27FC236}">
                    <a16:creationId xmlns:a16="http://schemas.microsoft.com/office/drawing/2014/main" id="{C6044ED3-6C73-2B8A-7EB5-9F3D81DD39D3}"/>
                  </a:ext>
                </a:extLst>
              </p:cNvPr>
              <p:cNvSpPr txBox="1">
                <a:spLocks noRot="1" noChangeAspect="1" noMove="1" noResize="1" noEditPoints="1" noAdjustHandles="1" noChangeArrowheads="1" noChangeShapeType="1" noTextEdit="1"/>
              </p:cNvSpPr>
              <p:nvPr/>
            </p:nvSpPr>
            <p:spPr bwMode="auto">
              <a:xfrm>
                <a:off x="9771211" y="4850018"/>
                <a:ext cx="980417" cy="265457"/>
              </a:xfrm>
              <a:prstGeom prst="rect">
                <a:avLst/>
              </a:prstGeom>
              <a:blipFill>
                <a:blip r:embed="rId38"/>
                <a:stretch>
                  <a:fillRect/>
                </a:stretch>
              </a:blipFill>
            </p:spPr>
            <p:txBody>
              <a:bodyPr/>
              <a:lstStyle/>
              <a:p>
                <a:r>
                  <a:rPr lang="fr-FR">
                    <a:noFill/>
                  </a:rPr>
                  <a:t> </a:t>
                </a:r>
              </a:p>
            </p:txBody>
          </p:sp>
        </mc:Fallback>
      </mc:AlternateContent>
      <p:sp>
        <p:nvSpPr>
          <p:cNvPr id="73" name="TextBox 17">
            <a:extLst>
              <a:ext uri="{FF2B5EF4-FFF2-40B4-BE49-F238E27FC236}">
                <a16:creationId xmlns:a16="http://schemas.microsoft.com/office/drawing/2014/main" id="{93EC4D49-DC24-0870-1D22-37077BE58C5D}"/>
              </a:ext>
            </a:extLst>
          </p:cNvPr>
          <p:cNvSpPr txBox="1"/>
          <p:nvPr/>
        </p:nvSpPr>
        <p:spPr bwMode="auto">
          <a:xfrm rot="16200000">
            <a:off x="8863803" y="2919869"/>
            <a:ext cx="1717688" cy="261610"/>
          </a:xfrm>
          <a:prstGeom prst="rect">
            <a:avLst/>
          </a:prstGeom>
          <a:solidFill>
            <a:schemeClr val="bg1"/>
          </a:solidFill>
        </p:spPr>
        <p:txBody>
          <a:bodyPr wrap="square" rtlCol="0">
            <a:spAutoFit/>
          </a:bodyPr>
          <a:lstStyle/>
          <a:p>
            <a:pPr algn="ctr"/>
            <a:r>
              <a:rPr lang="fr-FR" sz="1100" b="1">
                <a:solidFill>
                  <a:srgbClr val="2F2F2F"/>
                </a:solidFill>
                <a:latin typeface="Cambria Math" panose="02040503050406030204" pitchFamily="18" charset="0"/>
                <a:ea typeface="Cambria Math" panose="02040503050406030204" pitchFamily="18" charset="0"/>
              </a:rPr>
              <a:t>Total beam intensity [p</a:t>
            </a:r>
            <a:r>
              <a:rPr lang="fr-FR" sz="1100" b="1" baseline="30000">
                <a:solidFill>
                  <a:srgbClr val="2F2F2F"/>
                </a:solidFill>
                <a:latin typeface="Cambria Math" panose="02040503050406030204" pitchFamily="18" charset="0"/>
                <a:ea typeface="Cambria Math" panose="02040503050406030204" pitchFamily="18" charset="0"/>
              </a:rPr>
              <a:t>+</a:t>
            </a:r>
            <a:r>
              <a:rPr lang="fr-FR" sz="1100" b="1">
                <a:solidFill>
                  <a:srgbClr val="2F2F2F"/>
                </a:solidFill>
                <a:latin typeface="Cambria Math" panose="02040503050406030204" pitchFamily="18" charset="0"/>
                <a:ea typeface="Cambria Math" panose="02040503050406030204" pitchFamily="18" charset="0"/>
              </a:rPr>
              <a:t>]</a:t>
            </a:r>
          </a:p>
        </p:txBody>
      </p:sp>
      <p:sp>
        <p:nvSpPr>
          <p:cNvPr id="74" name="TextBox 17">
            <a:extLst>
              <a:ext uri="{FF2B5EF4-FFF2-40B4-BE49-F238E27FC236}">
                <a16:creationId xmlns:a16="http://schemas.microsoft.com/office/drawing/2014/main" id="{1E28DDA4-7724-C82C-1FF0-47DBED34F123}"/>
              </a:ext>
            </a:extLst>
          </p:cNvPr>
          <p:cNvSpPr txBox="1"/>
          <p:nvPr/>
        </p:nvSpPr>
        <p:spPr bwMode="auto">
          <a:xfrm rot="16200000">
            <a:off x="8661515" y="2919869"/>
            <a:ext cx="4119388" cy="261610"/>
          </a:xfrm>
          <a:prstGeom prst="rect">
            <a:avLst/>
          </a:prstGeom>
          <a:solidFill>
            <a:schemeClr val="bg1"/>
          </a:solidFill>
        </p:spPr>
        <p:txBody>
          <a:bodyPr wrap="square" rtlCol="0">
            <a:spAutoFit/>
          </a:bodyPr>
          <a:lstStyle/>
          <a:p>
            <a:pPr algn="ctr"/>
            <a:r>
              <a:rPr lang="fr-FR" sz="1100" b="1">
                <a:solidFill>
                  <a:srgbClr val="2F2F2F"/>
                </a:solidFill>
                <a:latin typeface="Cambria Math" panose="02040503050406030204" pitchFamily="18" charset="0"/>
                <a:ea typeface="Cambria Math" panose="02040503050406030204" pitchFamily="18" charset="0"/>
              </a:rPr>
              <a:t>Beam energy [GeV]</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F2038AE-EB12-06A4-D426-881403FB53A7}"/>
                  </a:ext>
                </a:extLst>
              </p:cNvPr>
              <p:cNvSpPr txBox="1"/>
              <p:nvPr/>
            </p:nvSpPr>
            <p:spPr bwMode="auto">
              <a:xfrm>
                <a:off x="10937799" y="1752722"/>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𝟔𝟎𝟎𝟎</m:t>
                      </m:r>
                    </m:oMath>
                  </m:oMathPara>
                </a14:m>
                <a:endParaRPr lang="fr-FR" sz="1100" b="1"/>
              </a:p>
            </p:txBody>
          </p:sp>
        </mc:Choice>
        <mc:Fallback xmlns="">
          <p:sp>
            <p:nvSpPr>
              <p:cNvPr id="76" name="TextBox 75">
                <a:extLst>
                  <a:ext uri="{FF2B5EF4-FFF2-40B4-BE49-F238E27FC236}">
                    <a16:creationId xmlns:a16="http://schemas.microsoft.com/office/drawing/2014/main" id="{8F2038AE-EB12-06A4-D426-881403FB53A7}"/>
                  </a:ext>
                </a:extLst>
              </p:cNvPr>
              <p:cNvSpPr txBox="1">
                <a:spLocks noRot="1" noChangeAspect="1" noMove="1" noResize="1" noEditPoints="1" noAdjustHandles="1" noChangeArrowheads="1" noChangeShapeType="1" noTextEdit="1"/>
              </p:cNvSpPr>
              <p:nvPr/>
            </p:nvSpPr>
            <p:spPr bwMode="auto">
              <a:xfrm>
                <a:off x="10937799" y="1752722"/>
                <a:ext cx="503388" cy="265457"/>
              </a:xfrm>
              <a:prstGeom prst="rect">
                <a:avLst/>
              </a:prstGeom>
              <a:blipFill>
                <a:blip r:embed="rId3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8E1AB95-2E1B-9026-D52E-B3A6CE913EF5}"/>
                  </a:ext>
                </a:extLst>
              </p:cNvPr>
              <p:cNvSpPr txBox="1"/>
              <p:nvPr/>
            </p:nvSpPr>
            <p:spPr bwMode="auto">
              <a:xfrm>
                <a:off x="10937799" y="1228967"/>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𝟕𝟎𝟎𝟎</m:t>
                      </m:r>
                    </m:oMath>
                  </m:oMathPara>
                </a14:m>
                <a:endParaRPr lang="fr-FR" sz="1100" b="1"/>
              </a:p>
            </p:txBody>
          </p:sp>
        </mc:Choice>
        <mc:Fallback xmlns="">
          <p:sp>
            <p:nvSpPr>
              <p:cNvPr id="77" name="TextBox 76">
                <a:extLst>
                  <a:ext uri="{FF2B5EF4-FFF2-40B4-BE49-F238E27FC236}">
                    <a16:creationId xmlns:a16="http://schemas.microsoft.com/office/drawing/2014/main" id="{A8E1AB95-2E1B-9026-D52E-B3A6CE913EF5}"/>
                  </a:ext>
                </a:extLst>
              </p:cNvPr>
              <p:cNvSpPr txBox="1">
                <a:spLocks noRot="1" noChangeAspect="1" noMove="1" noResize="1" noEditPoints="1" noAdjustHandles="1" noChangeArrowheads="1" noChangeShapeType="1" noTextEdit="1"/>
              </p:cNvSpPr>
              <p:nvPr/>
            </p:nvSpPr>
            <p:spPr bwMode="auto">
              <a:xfrm>
                <a:off x="10937799" y="1228967"/>
                <a:ext cx="503388" cy="265457"/>
              </a:xfrm>
              <a:prstGeom prst="rect">
                <a:avLst/>
              </a:prstGeom>
              <a:blipFill>
                <a:blip r:embed="rId4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733EAF2-44E5-DC17-CC90-A7B37DA9E80B}"/>
                  </a:ext>
                </a:extLst>
              </p:cNvPr>
              <p:cNvSpPr txBox="1"/>
              <p:nvPr/>
            </p:nvSpPr>
            <p:spPr bwMode="auto">
              <a:xfrm>
                <a:off x="10937799" y="2274373"/>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𝟓𝟎𝟎𝟎</m:t>
                      </m:r>
                    </m:oMath>
                  </m:oMathPara>
                </a14:m>
                <a:endParaRPr lang="fr-FR" sz="1100" b="1"/>
              </a:p>
            </p:txBody>
          </p:sp>
        </mc:Choice>
        <mc:Fallback xmlns="">
          <p:sp>
            <p:nvSpPr>
              <p:cNvPr id="78" name="TextBox 77">
                <a:extLst>
                  <a:ext uri="{FF2B5EF4-FFF2-40B4-BE49-F238E27FC236}">
                    <a16:creationId xmlns:a16="http://schemas.microsoft.com/office/drawing/2014/main" id="{9733EAF2-44E5-DC17-CC90-A7B37DA9E80B}"/>
                  </a:ext>
                </a:extLst>
              </p:cNvPr>
              <p:cNvSpPr txBox="1">
                <a:spLocks noRot="1" noChangeAspect="1" noMove="1" noResize="1" noEditPoints="1" noAdjustHandles="1" noChangeArrowheads="1" noChangeShapeType="1" noTextEdit="1"/>
              </p:cNvSpPr>
              <p:nvPr/>
            </p:nvSpPr>
            <p:spPr bwMode="auto">
              <a:xfrm>
                <a:off x="10937799" y="2274373"/>
                <a:ext cx="503388" cy="265457"/>
              </a:xfrm>
              <a:prstGeom prst="rect">
                <a:avLst/>
              </a:prstGeom>
              <a:blipFill>
                <a:blip r:embed="rId4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A4A031B-36E7-B0B0-06F6-0C4FF3BE813C}"/>
                  </a:ext>
                </a:extLst>
              </p:cNvPr>
              <p:cNvSpPr txBox="1"/>
              <p:nvPr/>
            </p:nvSpPr>
            <p:spPr bwMode="auto">
              <a:xfrm>
                <a:off x="10937799" y="2800232"/>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𝟒𝟎𝟎𝟎</m:t>
                      </m:r>
                    </m:oMath>
                  </m:oMathPara>
                </a14:m>
                <a:endParaRPr lang="fr-FR" sz="1100" b="1"/>
              </a:p>
            </p:txBody>
          </p:sp>
        </mc:Choice>
        <mc:Fallback xmlns="">
          <p:sp>
            <p:nvSpPr>
              <p:cNvPr id="79" name="TextBox 78">
                <a:extLst>
                  <a:ext uri="{FF2B5EF4-FFF2-40B4-BE49-F238E27FC236}">
                    <a16:creationId xmlns:a16="http://schemas.microsoft.com/office/drawing/2014/main" id="{6A4A031B-36E7-B0B0-06F6-0C4FF3BE813C}"/>
                  </a:ext>
                </a:extLst>
              </p:cNvPr>
              <p:cNvSpPr txBox="1">
                <a:spLocks noRot="1" noChangeAspect="1" noMove="1" noResize="1" noEditPoints="1" noAdjustHandles="1" noChangeArrowheads="1" noChangeShapeType="1" noTextEdit="1"/>
              </p:cNvSpPr>
              <p:nvPr/>
            </p:nvSpPr>
            <p:spPr bwMode="auto">
              <a:xfrm>
                <a:off x="10937799" y="2800232"/>
                <a:ext cx="503388" cy="265457"/>
              </a:xfrm>
              <a:prstGeom prst="rect">
                <a:avLst/>
              </a:prstGeom>
              <a:blipFill>
                <a:blip r:embed="rId4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79B53DEF-9CAD-2911-E765-54D89B3E8DAB}"/>
                  </a:ext>
                </a:extLst>
              </p:cNvPr>
              <p:cNvSpPr txBox="1"/>
              <p:nvPr/>
            </p:nvSpPr>
            <p:spPr bwMode="auto">
              <a:xfrm>
                <a:off x="10937799" y="3335855"/>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𝟑𝟎𝟎𝟎</m:t>
                      </m:r>
                    </m:oMath>
                  </m:oMathPara>
                </a14:m>
                <a:endParaRPr lang="fr-FR" sz="1100" b="1"/>
              </a:p>
            </p:txBody>
          </p:sp>
        </mc:Choice>
        <mc:Fallback xmlns="">
          <p:sp>
            <p:nvSpPr>
              <p:cNvPr id="80" name="TextBox 79">
                <a:extLst>
                  <a:ext uri="{FF2B5EF4-FFF2-40B4-BE49-F238E27FC236}">
                    <a16:creationId xmlns:a16="http://schemas.microsoft.com/office/drawing/2014/main" id="{79B53DEF-9CAD-2911-E765-54D89B3E8DAB}"/>
                  </a:ext>
                </a:extLst>
              </p:cNvPr>
              <p:cNvSpPr txBox="1">
                <a:spLocks noRot="1" noChangeAspect="1" noMove="1" noResize="1" noEditPoints="1" noAdjustHandles="1" noChangeArrowheads="1" noChangeShapeType="1" noTextEdit="1"/>
              </p:cNvSpPr>
              <p:nvPr/>
            </p:nvSpPr>
            <p:spPr bwMode="auto">
              <a:xfrm>
                <a:off x="10937799" y="3335855"/>
                <a:ext cx="503388" cy="265457"/>
              </a:xfrm>
              <a:prstGeom prst="rect">
                <a:avLst/>
              </a:prstGeom>
              <a:blipFill>
                <a:blip r:embed="rId4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6999E00-265F-EE20-3674-67E15DAB2FD0}"/>
                  </a:ext>
                </a:extLst>
              </p:cNvPr>
              <p:cNvSpPr txBox="1"/>
              <p:nvPr/>
            </p:nvSpPr>
            <p:spPr bwMode="auto">
              <a:xfrm>
                <a:off x="10937799" y="3845975"/>
                <a:ext cx="503388" cy="2616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𝟐𝟎𝟎𝟎</m:t>
                      </m:r>
                    </m:oMath>
                  </m:oMathPara>
                </a14:m>
                <a:endParaRPr lang="fr-FR" sz="1100" b="1"/>
              </a:p>
            </p:txBody>
          </p:sp>
        </mc:Choice>
        <mc:Fallback xmlns="">
          <p:sp>
            <p:nvSpPr>
              <p:cNvPr id="81" name="TextBox 80">
                <a:extLst>
                  <a:ext uri="{FF2B5EF4-FFF2-40B4-BE49-F238E27FC236}">
                    <a16:creationId xmlns:a16="http://schemas.microsoft.com/office/drawing/2014/main" id="{66999E00-265F-EE20-3674-67E15DAB2FD0}"/>
                  </a:ext>
                </a:extLst>
              </p:cNvPr>
              <p:cNvSpPr txBox="1">
                <a:spLocks noRot="1" noChangeAspect="1" noMove="1" noResize="1" noEditPoints="1" noAdjustHandles="1" noChangeArrowheads="1" noChangeShapeType="1" noTextEdit="1"/>
              </p:cNvSpPr>
              <p:nvPr/>
            </p:nvSpPr>
            <p:spPr bwMode="auto">
              <a:xfrm>
                <a:off x="10937799" y="3845975"/>
                <a:ext cx="503388" cy="261610"/>
              </a:xfrm>
              <a:prstGeom prst="rect">
                <a:avLst/>
              </a:prstGeom>
              <a:blipFill>
                <a:blip r:embed="rId4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FEF7A2BD-21EC-3FE4-B74D-CC841F805837}"/>
                  </a:ext>
                </a:extLst>
              </p:cNvPr>
              <p:cNvSpPr txBox="1"/>
              <p:nvPr/>
            </p:nvSpPr>
            <p:spPr bwMode="auto">
              <a:xfrm>
                <a:off x="10937799" y="4381025"/>
                <a:ext cx="503388" cy="2616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𝟏𝟎𝟎𝟎</m:t>
                      </m:r>
                    </m:oMath>
                  </m:oMathPara>
                </a14:m>
                <a:endParaRPr lang="fr-FR" sz="1100" b="1"/>
              </a:p>
            </p:txBody>
          </p:sp>
        </mc:Choice>
        <mc:Fallback xmlns="">
          <p:sp>
            <p:nvSpPr>
              <p:cNvPr id="82" name="TextBox 81">
                <a:extLst>
                  <a:ext uri="{FF2B5EF4-FFF2-40B4-BE49-F238E27FC236}">
                    <a16:creationId xmlns:a16="http://schemas.microsoft.com/office/drawing/2014/main" id="{FEF7A2BD-21EC-3FE4-B74D-CC841F805837}"/>
                  </a:ext>
                </a:extLst>
              </p:cNvPr>
              <p:cNvSpPr txBox="1">
                <a:spLocks noRot="1" noChangeAspect="1" noMove="1" noResize="1" noEditPoints="1" noAdjustHandles="1" noChangeArrowheads="1" noChangeShapeType="1" noTextEdit="1"/>
              </p:cNvSpPr>
              <p:nvPr/>
            </p:nvSpPr>
            <p:spPr bwMode="auto">
              <a:xfrm>
                <a:off x="10937799" y="4381025"/>
                <a:ext cx="503388" cy="261610"/>
              </a:xfrm>
              <a:prstGeom prst="rect">
                <a:avLst/>
              </a:prstGeom>
              <a:blipFill>
                <a:blip r:embed="rId4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E402102-D138-9363-0C44-C55785112DE3}"/>
                  </a:ext>
                </a:extLst>
              </p:cNvPr>
              <p:cNvSpPr txBox="1"/>
              <p:nvPr/>
            </p:nvSpPr>
            <p:spPr bwMode="auto">
              <a:xfrm>
                <a:off x="10937799" y="4884576"/>
                <a:ext cx="503388" cy="26545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1" i="1" smtClean="0">
                          <a:solidFill>
                            <a:srgbClr val="2F2F2F"/>
                          </a:solidFill>
                          <a:latin typeface="Cambria Math" panose="02040503050406030204" pitchFamily="18" charset="0"/>
                          <a:ea typeface="Cambria Math" panose="02040503050406030204" pitchFamily="18" charset="0"/>
                        </a:rPr>
                        <m:t>𝟎</m:t>
                      </m:r>
                    </m:oMath>
                  </m:oMathPara>
                </a14:m>
                <a:endParaRPr lang="fr-FR" sz="1100" b="1"/>
              </a:p>
            </p:txBody>
          </p:sp>
        </mc:Choice>
        <mc:Fallback xmlns="">
          <p:sp>
            <p:nvSpPr>
              <p:cNvPr id="83" name="TextBox 82">
                <a:extLst>
                  <a:ext uri="{FF2B5EF4-FFF2-40B4-BE49-F238E27FC236}">
                    <a16:creationId xmlns:a16="http://schemas.microsoft.com/office/drawing/2014/main" id="{CE402102-D138-9363-0C44-C55785112DE3}"/>
                  </a:ext>
                </a:extLst>
              </p:cNvPr>
              <p:cNvSpPr txBox="1">
                <a:spLocks noRot="1" noChangeAspect="1" noMove="1" noResize="1" noEditPoints="1" noAdjustHandles="1" noChangeArrowheads="1" noChangeShapeType="1" noTextEdit="1"/>
              </p:cNvSpPr>
              <p:nvPr/>
            </p:nvSpPr>
            <p:spPr bwMode="auto">
              <a:xfrm>
                <a:off x="10937799" y="4884576"/>
                <a:ext cx="503388" cy="265457"/>
              </a:xfrm>
              <a:prstGeom prst="rect">
                <a:avLst/>
              </a:prstGeom>
              <a:blipFill>
                <a:blip r:embed="rId4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0936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ZoneTexte 40">
            <a:extLst>
              <a:ext uri="{FF2B5EF4-FFF2-40B4-BE49-F238E27FC236}">
                <a16:creationId xmlns:a16="http://schemas.microsoft.com/office/drawing/2014/main" id="{D7DCE827-3D97-B644-5588-517760B3F9E2}"/>
              </a:ext>
            </a:extLst>
          </p:cNvPr>
          <p:cNvSpPr txBox="1"/>
          <p:nvPr/>
        </p:nvSpPr>
        <p:spPr bwMode="auto">
          <a:xfrm>
            <a:off x="6838604" y="4738669"/>
            <a:ext cx="5070174" cy="1015663"/>
          </a:xfrm>
          <a:prstGeom prst="rect">
            <a:avLst/>
          </a:prstGeom>
          <a:noFill/>
        </p:spPr>
        <p:txBody>
          <a:bodyPr wrap="square">
            <a:spAutoFit/>
          </a:bodyPr>
          <a:lstStyle/>
          <a:p>
            <a:pPr marL="0" lvl="1" indent="0" algn="just">
              <a:buNone/>
              <a:defRPr/>
            </a:pPr>
            <a:r>
              <a:rPr lang="fr-FR" sz="2000" b="1">
                <a:solidFill>
                  <a:srgbClr val="FF0000"/>
                </a:solidFill>
              </a:rPr>
              <a:t>Multipacting induces orders of magnitude of difference between copper and carbon electron cloud signals.</a:t>
            </a:r>
          </a:p>
        </p:txBody>
      </p:sp>
      <p:pic>
        <p:nvPicPr>
          <p:cNvPr id="7" name="Picture 6" descr="A diagram of a blue line&#10;&#10;Description automatically generated with medium confidence">
            <a:extLst>
              <a:ext uri="{FF2B5EF4-FFF2-40B4-BE49-F238E27FC236}">
                <a16:creationId xmlns:a16="http://schemas.microsoft.com/office/drawing/2014/main" id="{4E39CBBF-BFD2-EE8D-8063-87460B47785A}"/>
              </a:ext>
            </a:extLst>
          </p:cNvPr>
          <p:cNvPicPr>
            <a:picLocks noChangeAspect="1"/>
          </p:cNvPicPr>
          <p:nvPr/>
        </p:nvPicPr>
        <p:blipFill rotWithShape="1">
          <a:blip r:embed="rId3"/>
          <a:srcRect b="7799"/>
          <a:stretch/>
        </p:blipFill>
        <p:spPr>
          <a:xfrm>
            <a:off x="18525" y="1248404"/>
            <a:ext cx="6725547" cy="4340836"/>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cloud </a:t>
            </a:r>
            <a:r>
              <a:rPr lang="fr-FR" dirty="0" err="1"/>
              <a:t>current</a:t>
            </a:r>
            <a:r>
              <a:rPr lang="fr-FR" dirty="0"/>
              <a:t> </a:t>
            </a:r>
            <a:r>
              <a:rPr lang="fr-FR" dirty="0" err="1"/>
              <a:t>evolution</a:t>
            </a:r>
            <a:r>
              <a:rPr lang="fr-FR" dirty="0"/>
              <a:t> </a:t>
            </a:r>
            <a:r>
              <a:rPr lang="fr-FR" dirty="0" err="1"/>
              <a:t>during</a:t>
            </a:r>
            <a:r>
              <a:rPr lang="fr-FR" dirty="0"/>
              <a:t> a </a:t>
            </a:r>
            <a:r>
              <a:rPr lang="fr-FR" dirty="0" err="1"/>
              <a:t>fill</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30" name="TextBox 29">
            <a:extLst>
              <a:ext uri="{FF2B5EF4-FFF2-40B4-BE49-F238E27FC236}">
                <a16:creationId xmlns:a16="http://schemas.microsoft.com/office/drawing/2014/main" id="{FAFFE3E6-9986-8AFB-F511-0D2B9D525507}"/>
              </a:ext>
            </a:extLst>
          </p:cNvPr>
          <p:cNvSpPr txBox="1"/>
          <p:nvPr/>
        </p:nvSpPr>
        <p:spPr bwMode="auto">
          <a:xfrm>
            <a:off x="1057100" y="1302361"/>
            <a:ext cx="3630564" cy="338554"/>
          </a:xfrm>
          <a:prstGeom prst="rect">
            <a:avLst/>
          </a:prstGeom>
          <a:solidFill>
            <a:schemeClr val="bg1"/>
          </a:solidFill>
        </p:spPr>
        <p:txBody>
          <a:bodyPr wrap="square" rtlCol="0">
            <a:spAutoFit/>
          </a:bodyPr>
          <a:lstStyle/>
          <a:p>
            <a:pPr algn="ctr"/>
            <a:endParaRPr lang="fr-FR" sz="1600" i="1" u="sng" dirty="0">
              <a:solidFill>
                <a:srgbClr val="2F2F2F"/>
              </a:solidFill>
            </a:endParaRPr>
          </a:p>
        </p:txBody>
      </p:sp>
      <p:sp>
        <p:nvSpPr>
          <p:cNvPr id="41" name="TextBox 40">
            <a:extLst>
              <a:ext uri="{FF2B5EF4-FFF2-40B4-BE49-F238E27FC236}">
                <a16:creationId xmlns:a16="http://schemas.microsoft.com/office/drawing/2014/main" id="{2DB51F9C-DC35-87C3-E52E-F2E99317A515}"/>
              </a:ext>
            </a:extLst>
          </p:cNvPr>
          <p:cNvSpPr txBox="1"/>
          <p:nvPr/>
        </p:nvSpPr>
        <p:spPr bwMode="auto">
          <a:xfrm rot="175131">
            <a:off x="3183752" y="3816973"/>
            <a:ext cx="906132" cy="400110"/>
          </a:xfrm>
          <a:prstGeom prst="rect">
            <a:avLst/>
          </a:prstGeom>
          <a:noFill/>
        </p:spPr>
        <p:txBody>
          <a:bodyPr wrap="square" rtlCol="0">
            <a:spAutoFit/>
          </a:bodyPr>
          <a:lstStyle/>
          <a:p>
            <a:r>
              <a:rPr lang="fr-FR" sz="2000" b="1">
                <a:solidFill>
                  <a:schemeClr val="bg1">
                    <a:lumMod val="50000"/>
                  </a:schemeClr>
                </a:solidFill>
              </a:rPr>
              <a:t>a-C B1</a:t>
            </a:r>
          </a:p>
        </p:txBody>
      </p:sp>
      <p:sp>
        <p:nvSpPr>
          <p:cNvPr id="4" name="TextBox 29">
            <a:extLst>
              <a:ext uri="{FF2B5EF4-FFF2-40B4-BE49-F238E27FC236}">
                <a16:creationId xmlns:a16="http://schemas.microsoft.com/office/drawing/2014/main" id="{0CE57108-D748-8C1F-BDF8-62A600EDA680}"/>
              </a:ext>
            </a:extLst>
          </p:cNvPr>
          <p:cNvSpPr txBox="1"/>
          <p:nvPr/>
        </p:nvSpPr>
        <p:spPr bwMode="auto">
          <a:xfrm rot="1002779">
            <a:off x="3224198" y="2843733"/>
            <a:ext cx="1415953" cy="400110"/>
          </a:xfrm>
          <a:prstGeom prst="rect">
            <a:avLst/>
          </a:prstGeom>
          <a:noFill/>
        </p:spPr>
        <p:txBody>
          <a:bodyPr wrap="square" rtlCol="0">
            <a:spAutoFit/>
          </a:bodyPr>
          <a:lstStyle/>
          <a:p>
            <a:r>
              <a:rPr lang="fr-FR" sz="2000" b="1">
                <a:solidFill>
                  <a:srgbClr val="E15E32"/>
                </a:solidFill>
              </a:rPr>
              <a:t>Cu B1</a:t>
            </a:r>
          </a:p>
        </p:txBody>
      </p:sp>
      <p:sp>
        <p:nvSpPr>
          <p:cNvPr id="9" name="TextBox 8">
            <a:extLst>
              <a:ext uri="{FF2B5EF4-FFF2-40B4-BE49-F238E27FC236}">
                <a16:creationId xmlns:a16="http://schemas.microsoft.com/office/drawing/2014/main" id="{ED5BA1F2-9478-7D2C-B140-BFBCF3C7D47E}"/>
              </a:ext>
            </a:extLst>
          </p:cNvPr>
          <p:cNvSpPr txBox="1"/>
          <p:nvPr/>
        </p:nvSpPr>
        <p:spPr bwMode="auto">
          <a:xfrm rot="16200000">
            <a:off x="-1891789" y="3529396"/>
            <a:ext cx="4084742" cy="307777"/>
          </a:xfrm>
          <a:prstGeom prst="rect">
            <a:avLst/>
          </a:prstGeom>
          <a:solidFill>
            <a:schemeClr val="bg1"/>
          </a:solidFill>
        </p:spPr>
        <p:txBody>
          <a:bodyPr wrap="square" rtlCol="0">
            <a:spAutoFit/>
          </a:bodyPr>
          <a:lstStyle/>
          <a:p>
            <a:pPr algn="ctr"/>
            <a:r>
              <a:rPr lang="fr-FR" sz="1400">
                <a:solidFill>
                  <a:srgbClr val="2F2F2F"/>
                </a:solidFill>
                <a:latin typeface="Cambria Math" panose="02040503050406030204" pitchFamily="18" charset="0"/>
                <a:ea typeface="Cambria Math" panose="02040503050406030204" pitchFamily="18" charset="0"/>
              </a:rPr>
              <a:t>Electron flux [A.cm</a:t>
            </a:r>
            <a:r>
              <a:rPr lang="fr-FR" sz="1400" baseline="30000">
                <a:solidFill>
                  <a:srgbClr val="2F2F2F"/>
                </a:solidFill>
                <a:latin typeface="Cambria Math" panose="02040503050406030204" pitchFamily="18" charset="0"/>
                <a:ea typeface="Cambria Math" panose="02040503050406030204" pitchFamily="18" charset="0"/>
              </a:rPr>
              <a:t>-2</a:t>
            </a:r>
            <a:r>
              <a:rPr lang="fr-FR" sz="1400">
                <a:solidFill>
                  <a:srgbClr val="2F2F2F"/>
                </a:solidFill>
                <a:latin typeface="Cambria Math" panose="02040503050406030204" pitchFamily="18" charset="0"/>
                <a:ea typeface="Cambria Math" panose="02040503050406030204" pitchFamily="18" charset="0"/>
              </a:rPr>
              <a:t>]</a:t>
            </a:r>
          </a:p>
        </p:txBody>
      </p:sp>
      <p:sp>
        <p:nvSpPr>
          <p:cNvPr id="10" name="TextBox 28">
            <a:extLst>
              <a:ext uri="{FF2B5EF4-FFF2-40B4-BE49-F238E27FC236}">
                <a16:creationId xmlns:a16="http://schemas.microsoft.com/office/drawing/2014/main" id="{D1A5A4AB-4430-C493-E1DC-BF9A6655C660}"/>
              </a:ext>
            </a:extLst>
          </p:cNvPr>
          <p:cNvSpPr txBox="1"/>
          <p:nvPr/>
        </p:nvSpPr>
        <p:spPr bwMode="auto">
          <a:xfrm rot="537776">
            <a:off x="3855252" y="2442169"/>
            <a:ext cx="1625049" cy="307777"/>
          </a:xfrm>
          <a:prstGeom prst="rect">
            <a:avLst/>
          </a:prstGeom>
          <a:noFill/>
        </p:spPr>
        <p:txBody>
          <a:bodyPr wrap="square" rtlCol="0">
            <a:spAutoFit/>
          </a:bodyPr>
          <a:lstStyle/>
          <a:p>
            <a:r>
              <a:rPr lang="fr-FR" sz="1400" dirty="0">
                <a:solidFill>
                  <a:srgbClr val="0033A0"/>
                </a:solidFill>
              </a:rPr>
              <a:t>B1 </a:t>
            </a:r>
            <a:r>
              <a:rPr lang="fr-FR" sz="1400" dirty="0" err="1">
                <a:solidFill>
                  <a:srgbClr val="0033A0"/>
                </a:solidFill>
              </a:rPr>
              <a:t>intensity</a:t>
            </a:r>
            <a:endParaRPr lang="fr-FR" sz="1400" dirty="0">
              <a:solidFill>
                <a:srgbClr val="0033A0"/>
              </a:solidFill>
            </a:endParaRPr>
          </a:p>
        </p:txBody>
      </p:sp>
      <p:sp>
        <p:nvSpPr>
          <p:cNvPr id="14" name="TextBox 28">
            <a:extLst>
              <a:ext uri="{FF2B5EF4-FFF2-40B4-BE49-F238E27FC236}">
                <a16:creationId xmlns:a16="http://schemas.microsoft.com/office/drawing/2014/main" id="{B0F92035-624C-37C4-B906-DEC4477C55F5}"/>
              </a:ext>
            </a:extLst>
          </p:cNvPr>
          <p:cNvSpPr txBox="1"/>
          <p:nvPr/>
        </p:nvSpPr>
        <p:spPr bwMode="auto">
          <a:xfrm>
            <a:off x="4406943" y="1766502"/>
            <a:ext cx="1625049" cy="307777"/>
          </a:xfrm>
          <a:prstGeom prst="rect">
            <a:avLst/>
          </a:prstGeom>
          <a:noFill/>
        </p:spPr>
        <p:txBody>
          <a:bodyPr wrap="square" rtlCol="0">
            <a:spAutoFit/>
          </a:bodyPr>
          <a:lstStyle/>
          <a:p>
            <a:pPr algn="ctr"/>
            <a:r>
              <a:rPr lang="fr-FR" sz="1400" dirty="0">
                <a:solidFill>
                  <a:srgbClr val="2F2F2F"/>
                </a:solidFill>
              </a:rPr>
              <a:t>Energy</a:t>
            </a:r>
          </a:p>
        </p:txBody>
      </p:sp>
      <p:sp>
        <p:nvSpPr>
          <p:cNvPr id="15" name="Rectangle: Rounded Corners 8">
            <a:extLst>
              <a:ext uri="{FF2B5EF4-FFF2-40B4-BE49-F238E27FC236}">
                <a16:creationId xmlns:a16="http://schemas.microsoft.com/office/drawing/2014/main" id="{58E45108-B950-54E6-69A4-493BEBCF279D}"/>
              </a:ext>
            </a:extLst>
          </p:cNvPr>
          <p:cNvSpPr/>
          <p:nvPr/>
        </p:nvSpPr>
        <p:spPr bwMode="auto">
          <a:xfrm>
            <a:off x="6838604" y="4637352"/>
            <a:ext cx="5103060" cy="124268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9F2703-F83E-71B7-5707-67D469E981F9}"/>
                  </a:ext>
                </a:extLst>
              </p:cNvPr>
              <p:cNvSpPr txBox="1"/>
              <p:nvPr/>
            </p:nvSpPr>
            <p:spPr bwMode="auto">
              <a:xfrm>
                <a:off x="520161"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ea typeface="Cambria Math" panose="02040503050406030204" pitchFamily="18" charset="0"/>
                        </a:rPr>
                        <m:t>0</m:t>
                      </m:r>
                    </m:oMath>
                  </m:oMathPara>
                </a14:m>
                <a:endParaRPr lang="fr-FR" sz="1400"/>
              </a:p>
            </p:txBody>
          </p:sp>
        </mc:Choice>
        <mc:Fallback xmlns="">
          <p:sp>
            <p:nvSpPr>
              <p:cNvPr id="22" name="TextBox 21">
                <a:extLst>
                  <a:ext uri="{FF2B5EF4-FFF2-40B4-BE49-F238E27FC236}">
                    <a16:creationId xmlns:a16="http://schemas.microsoft.com/office/drawing/2014/main" id="{D09F2703-F83E-71B7-5707-67D469E981F9}"/>
                  </a:ext>
                </a:extLst>
              </p:cNvPr>
              <p:cNvSpPr txBox="1">
                <a:spLocks noRot="1" noChangeAspect="1" noMove="1" noResize="1" noEditPoints="1" noAdjustHandles="1" noChangeArrowheads="1" noChangeShapeType="1" noTextEdit="1"/>
              </p:cNvSpPr>
              <p:nvPr/>
            </p:nvSpPr>
            <p:spPr bwMode="auto">
              <a:xfrm>
                <a:off x="520161" y="5572259"/>
                <a:ext cx="358827" cy="30777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47514F-7190-9BD8-3D92-980F19F9C5F7}"/>
                  </a:ext>
                </a:extLst>
              </p:cNvPr>
              <p:cNvSpPr txBox="1"/>
              <p:nvPr/>
            </p:nvSpPr>
            <p:spPr bwMode="auto">
              <a:xfrm>
                <a:off x="1597601"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ea typeface="Cambria Math" panose="02040503050406030204" pitchFamily="18" charset="0"/>
                        </a:rPr>
                        <m:t>2</m:t>
                      </m:r>
                    </m:oMath>
                  </m:oMathPara>
                </a14:m>
                <a:endParaRPr lang="fr-FR" sz="1400"/>
              </a:p>
            </p:txBody>
          </p:sp>
        </mc:Choice>
        <mc:Fallback xmlns="">
          <p:sp>
            <p:nvSpPr>
              <p:cNvPr id="23" name="TextBox 22">
                <a:extLst>
                  <a:ext uri="{FF2B5EF4-FFF2-40B4-BE49-F238E27FC236}">
                    <a16:creationId xmlns:a16="http://schemas.microsoft.com/office/drawing/2014/main" id="{AD47514F-7190-9BD8-3D92-980F19F9C5F7}"/>
                  </a:ext>
                </a:extLst>
              </p:cNvPr>
              <p:cNvSpPr txBox="1">
                <a:spLocks noRot="1" noChangeAspect="1" noMove="1" noResize="1" noEditPoints="1" noAdjustHandles="1" noChangeArrowheads="1" noChangeShapeType="1" noTextEdit="1"/>
              </p:cNvSpPr>
              <p:nvPr/>
            </p:nvSpPr>
            <p:spPr bwMode="auto">
              <a:xfrm>
                <a:off x="1597601" y="5572259"/>
                <a:ext cx="358827" cy="30777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228E122-E81D-D575-53CC-D9322DBFD2BF}"/>
                  </a:ext>
                </a:extLst>
              </p:cNvPr>
              <p:cNvSpPr txBox="1"/>
              <p:nvPr/>
            </p:nvSpPr>
            <p:spPr bwMode="auto">
              <a:xfrm>
                <a:off x="2672641"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ea typeface="Cambria Math" panose="02040503050406030204" pitchFamily="18" charset="0"/>
                        </a:rPr>
                        <m:t>4</m:t>
                      </m:r>
                    </m:oMath>
                  </m:oMathPara>
                </a14:m>
                <a:endParaRPr lang="fr-FR" sz="1400"/>
              </a:p>
            </p:txBody>
          </p:sp>
        </mc:Choice>
        <mc:Fallback xmlns="">
          <p:sp>
            <p:nvSpPr>
              <p:cNvPr id="24" name="TextBox 23">
                <a:extLst>
                  <a:ext uri="{FF2B5EF4-FFF2-40B4-BE49-F238E27FC236}">
                    <a16:creationId xmlns:a16="http://schemas.microsoft.com/office/drawing/2014/main" id="{D228E122-E81D-D575-53CC-D9322DBFD2BF}"/>
                  </a:ext>
                </a:extLst>
              </p:cNvPr>
              <p:cNvSpPr txBox="1">
                <a:spLocks noRot="1" noChangeAspect="1" noMove="1" noResize="1" noEditPoints="1" noAdjustHandles="1" noChangeArrowheads="1" noChangeShapeType="1" noTextEdit="1"/>
              </p:cNvSpPr>
              <p:nvPr/>
            </p:nvSpPr>
            <p:spPr bwMode="auto">
              <a:xfrm>
                <a:off x="2672641" y="5572259"/>
                <a:ext cx="358827" cy="307777"/>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635665-6203-EF76-D5EB-DA0A6A14FE62}"/>
                  </a:ext>
                </a:extLst>
              </p:cNvPr>
              <p:cNvSpPr txBox="1"/>
              <p:nvPr/>
            </p:nvSpPr>
            <p:spPr bwMode="auto">
              <a:xfrm>
                <a:off x="479820" y="5792290"/>
                <a:ext cx="78948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1400" b="0" i="0" smtClean="0">
                          <a:solidFill>
                            <a:srgbClr val="2F2F2F"/>
                          </a:solidFill>
                          <a:latin typeface="Cambria Math" panose="02040503050406030204" pitchFamily="18" charset="0"/>
                          <a:ea typeface="Cambria Math" panose="02040503050406030204" pitchFamily="18" charset="0"/>
                        </a:rPr>
                        <m:t>Time</m:t>
                      </m:r>
                      <m:r>
                        <a:rPr lang="fr-FR" sz="1400" b="0" i="0" smtClean="0">
                          <a:solidFill>
                            <a:srgbClr val="2F2F2F"/>
                          </a:solidFill>
                          <a:latin typeface="Cambria Math" panose="02040503050406030204" pitchFamily="18" charset="0"/>
                          <a:ea typeface="Cambria Math" panose="02040503050406030204" pitchFamily="18" charset="0"/>
                        </a:rPr>
                        <m:t> [</m:t>
                      </m:r>
                      <m:r>
                        <m:rPr>
                          <m:sty m:val="p"/>
                        </m:rPr>
                        <a:rPr lang="fr-FR" sz="1400" b="0" i="0" smtClean="0">
                          <a:solidFill>
                            <a:srgbClr val="2F2F2F"/>
                          </a:solidFill>
                          <a:latin typeface="Cambria Math" panose="02040503050406030204" pitchFamily="18" charset="0"/>
                          <a:ea typeface="Cambria Math" panose="02040503050406030204" pitchFamily="18" charset="0"/>
                        </a:rPr>
                        <m:t>h</m:t>
                      </m:r>
                      <m:r>
                        <a:rPr lang="fr-FR" sz="1400" b="0" i="0" smtClean="0">
                          <a:solidFill>
                            <a:srgbClr val="2F2F2F"/>
                          </a:solidFill>
                          <a:latin typeface="Cambria Math" panose="02040503050406030204" pitchFamily="18" charset="0"/>
                          <a:ea typeface="Cambria Math" panose="02040503050406030204" pitchFamily="18" charset="0"/>
                        </a:rPr>
                        <m:t>]</m:t>
                      </m:r>
                    </m:oMath>
                  </m:oMathPara>
                </a14:m>
                <a:endParaRPr lang="fr-FR" sz="1400"/>
              </a:p>
            </p:txBody>
          </p:sp>
        </mc:Choice>
        <mc:Fallback xmlns="">
          <p:sp>
            <p:nvSpPr>
              <p:cNvPr id="25" name="TextBox 24">
                <a:extLst>
                  <a:ext uri="{FF2B5EF4-FFF2-40B4-BE49-F238E27FC236}">
                    <a16:creationId xmlns:a16="http://schemas.microsoft.com/office/drawing/2014/main" id="{4C635665-6203-EF76-D5EB-DA0A6A14FE62}"/>
                  </a:ext>
                </a:extLst>
              </p:cNvPr>
              <p:cNvSpPr txBox="1">
                <a:spLocks noRot="1" noChangeAspect="1" noMove="1" noResize="1" noEditPoints="1" noAdjustHandles="1" noChangeArrowheads="1" noChangeShapeType="1" noTextEdit="1"/>
              </p:cNvSpPr>
              <p:nvPr/>
            </p:nvSpPr>
            <p:spPr bwMode="auto">
              <a:xfrm>
                <a:off x="479820" y="5792290"/>
                <a:ext cx="789489" cy="307777"/>
              </a:xfrm>
              <a:prstGeom prst="rect">
                <a:avLst/>
              </a:prstGeom>
              <a:blipFill>
                <a:blip r:embed="rId7"/>
                <a:stretch>
                  <a:fillRect r="-5426" b="-78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71204FE-B75D-2288-CB6E-195749197754}"/>
                  </a:ext>
                </a:extLst>
              </p:cNvPr>
              <p:cNvSpPr txBox="1"/>
              <p:nvPr/>
            </p:nvSpPr>
            <p:spPr bwMode="auto">
              <a:xfrm>
                <a:off x="3752761"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rPr>
                        <m:t>6</m:t>
                      </m:r>
                    </m:oMath>
                  </m:oMathPara>
                </a14:m>
                <a:endParaRPr lang="fr-FR" sz="1400">
                  <a:solidFill>
                    <a:srgbClr val="2F2F2F"/>
                  </a:solidFill>
                </a:endParaRPr>
              </a:p>
            </p:txBody>
          </p:sp>
        </mc:Choice>
        <mc:Fallback xmlns="">
          <p:sp>
            <p:nvSpPr>
              <p:cNvPr id="26" name="TextBox 25">
                <a:extLst>
                  <a:ext uri="{FF2B5EF4-FFF2-40B4-BE49-F238E27FC236}">
                    <a16:creationId xmlns:a16="http://schemas.microsoft.com/office/drawing/2014/main" id="{D71204FE-B75D-2288-CB6E-195749197754}"/>
                  </a:ext>
                </a:extLst>
              </p:cNvPr>
              <p:cNvSpPr txBox="1">
                <a:spLocks noRot="1" noChangeAspect="1" noMove="1" noResize="1" noEditPoints="1" noAdjustHandles="1" noChangeArrowheads="1" noChangeShapeType="1" noTextEdit="1"/>
              </p:cNvSpPr>
              <p:nvPr/>
            </p:nvSpPr>
            <p:spPr bwMode="auto">
              <a:xfrm>
                <a:off x="3752761" y="5572259"/>
                <a:ext cx="358827" cy="307777"/>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2FD977-EE2B-AB2C-9CB6-A336D133DA34}"/>
                  </a:ext>
                </a:extLst>
              </p:cNvPr>
              <p:cNvSpPr txBox="1"/>
              <p:nvPr/>
            </p:nvSpPr>
            <p:spPr bwMode="auto">
              <a:xfrm>
                <a:off x="4829152"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rPr>
                        <m:t>8</m:t>
                      </m:r>
                    </m:oMath>
                  </m:oMathPara>
                </a14:m>
                <a:endParaRPr lang="fr-FR" sz="1400">
                  <a:solidFill>
                    <a:srgbClr val="2F2F2F"/>
                  </a:solidFill>
                </a:endParaRPr>
              </a:p>
            </p:txBody>
          </p:sp>
        </mc:Choice>
        <mc:Fallback xmlns="">
          <p:sp>
            <p:nvSpPr>
              <p:cNvPr id="27" name="TextBox 26">
                <a:extLst>
                  <a:ext uri="{FF2B5EF4-FFF2-40B4-BE49-F238E27FC236}">
                    <a16:creationId xmlns:a16="http://schemas.microsoft.com/office/drawing/2014/main" id="{902FD977-EE2B-AB2C-9CB6-A336D133DA34}"/>
                  </a:ext>
                </a:extLst>
              </p:cNvPr>
              <p:cNvSpPr txBox="1">
                <a:spLocks noRot="1" noChangeAspect="1" noMove="1" noResize="1" noEditPoints="1" noAdjustHandles="1" noChangeArrowheads="1" noChangeShapeType="1" noTextEdit="1"/>
              </p:cNvSpPr>
              <p:nvPr/>
            </p:nvSpPr>
            <p:spPr bwMode="auto">
              <a:xfrm>
                <a:off x="4829152" y="5572259"/>
                <a:ext cx="358827" cy="307777"/>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075CFFB-6BF8-E9E0-C8BC-CDE4407B8C92}"/>
                  </a:ext>
                </a:extLst>
              </p:cNvPr>
              <p:cNvSpPr txBox="1"/>
              <p:nvPr/>
            </p:nvSpPr>
            <p:spPr bwMode="auto">
              <a:xfrm>
                <a:off x="5899349" y="5572259"/>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0" i="1" smtClean="0">
                          <a:solidFill>
                            <a:srgbClr val="2F2F2F"/>
                          </a:solidFill>
                          <a:latin typeface="Cambria Math" panose="02040503050406030204" pitchFamily="18" charset="0"/>
                        </a:rPr>
                        <m:t>10</m:t>
                      </m:r>
                    </m:oMath>
                  </m:oMathPara>
                </a14:m>
                <a:endParaRPr lang="fr-FR" sz="1400">
                  <a:solidFill>
                    <a:srgbClr val="2F2F2F"/>
                  </a:solidFill>
                </a:endParaRPr>
              </a:p>
            </p:txBody>
          </p:sp>
        </mc:Choice>
        <mc:Fallback xmlns="">
          <p:sp>
            <p:nvSpPr>
              <p:cNvPr id="28" name="TextBox 27">
                <a:extLst>
                  <a:ext uri="{FF2B5EF4-FFF2-40B4-BE49-F238E27FC236}">
                    <a16:creationId xmlns:a16="http://schemas.microsoft.com/office/drawing/2014/main" id="{5075CFFB-6BF8-E9E0-C8BC-CDE4407B8C92}"/>
                  </a:ext>
                </a:extLst>
              </p:cNvPr>
              <p:cNvSpPr txBox="1">
                <a:spLocks noRot="1" noChangeAspect="1" noMove="1" noResize="1" noEditPoints="1" noAdjustHandles="1" noChangeArrowheads="1" noChangeShapeType="1" noTextEdit="1"/>
              </p:cNvSpPr>
              <p:nvPr/>
            </p:nvSpPr>
            <p:spPr bwMode="auto">
              <a:xfrm>
                <a:off x="5899349" y="5572259"/>
                <a:ext cx="358827" cy="307777"/>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Content Placeholder 1">
                <a:extLst>
                  <a:ext uri="{FF2B5EF4-FFF2-40B4-BE49-F238E27FC236}">
                    <a16:creationId xmlns:a16="http://schemas.microsoft.com/office/drawing/2014/main" id="{57CE385D-78D6-26CE-491C-57A4F1DEBE0F}"/>
                  </a:ext>
                </a:extLst>
              </p:cNvPr>
              <p:cNvSpPr>
                <a:spLocks noGrp="1"/>
              </p:cNvSpPr>
              <p:nvPr>
                <p:ph idx="1"/>
              </p:nvPr>
            </p:nvSpPr>
            <p:spPr bwMode="auto">
              <a:xfrm>
                <a:off x="6991585" y="1439334"/>
                <a:ext cx="4917193" cy="3408661"/>
              </a:xfrm>
            </p:spPr>
            <p:txBody>
              <a:bodyPr numCol="1" spcCol="108000" anchor="t"/>
              <a:lstStyle/>
              <a:p>
                <a:pPr marL="0" lvl="1" indent="0">
                  <a:buNone/>
                  <a:defRPr/>
                </a:pPr>
                <a:r>
                  <a:rPr lang="fr-FR" b="1">
                    <a:solidFill>
                      <a:srgbClr val="6E2466"/>
                    </a:solidFill>
                  </a:rPr>
                  <a:t>Multipacting occuring only for copper</a:t>
                </a:r>
              </a:p>
              <a:p>
                <a:pPr lvl="1">
                  <a:defRPr/>
                </a:pPr>
                <a:r>
                  <a:rPr lang="fr-FR">
                    <a:solidFill>
                      <a:srgbClr val="2F2F2F"/>
                    </a:solidFill>
                  </a:rPr>
                  <a:t>Bumbed curve for copper</a:t>
                </a:r>
              </a:p>
              <a:p>
                <a:pPr lvl="1">
                  <a:defRPr/>
                </a:pPr>
                <a:r>
                  <a:rPr lang="fr-FR">
                    <a:solidFill>
                      <a:srgbClr val="2F2F2F"/>
                    </a:solidFill>
                  </a:rPr>
                  <a:t>Flat curve for carbon</a:t>
                </a:r>
              </a:p>
              <a:p>
                <a:pPr marL="0" lvl="1" indent="0">
                  <a:buNone/>
                  <a:defRPr/>
                </a:pPr>
                <a:endParaRPr lang="fr-FR" b="1">
                  <a:solidFill>
                    <a:srgbClr val="6E2466"/>
                  </a:solidFill>
                </a:endParaRPr>
              </a:p>
              <a:p>
                <a:pPr marL="0" lvl="1" indent="0">
                  <a:buNone/>
                  <a:defRPr/>
                </a:pPr>
                <a:r>
                  <a:rPr lang="fr-FR" b="1">
                    <a:solidFill>
                      <a:srgbClr val="6E2466"/>
                    </a:solidFill>
                  </a:rPr>
                  <a:t>Only photoelectrons at the end of the fill</a:t>
                </a:r>
              </a:p>
              <a:p>
                <a:pPr lvl="1">
                  <a:defRPr/>
                </a:pPr>
                <a:r>
                  <a:rPr lang="fr-FR">
                    <a:solidFill>
                      <a:srgbClr val="2F2F2F"/>
                    </a:solidFill>
                  </a:rPr>
                  <a:t>Both signals scale with beam intensity</a:t>
                </a:r>
              </a:p>
              <a:p>
                <a:pPr lvl="1">
                  <a:defRPr/>
                </a:pPr>
                <a14:m>
                  <m:oMath xmlns:m="http://schemas.openxmlformats.org/officeDocument/2006/math">
                    <m:sSub>
                      <m:sSubPr>
                        <m:ctrlPr>
                          <a:rPr lang="fr-FR" i="1" smtClean="0">
                            <a:solidFill>
                              <a:srgbClr val="2F2F2F"/>
                            </a:solidFill>
                            <a:latin typeface="Cambria Math" panose="02040503050406030204" pitchFamily="18" charset="0"/>
                          </a:rPr>
                        </m:ctrlPr>
                      </m:sSubPr>
                      <m:e>
                        <m:r>
                          <a:rPr lang="fr-FR" b="0" i="1" smtClean="0">
                            <a:solidFill>
                              <a:srgbClr val="2F2F2F"/>
                            </a:solidFill>
                            <a:latin typeface="Cambria Math" panose="02040503050406030204" pitchFamily="18" charset="0"/>
                          </a:rPr>
                          <m:t>𝐼</m:t>
                        </m:r>
                      </m:e>
                      <m:sub>
                        <m:r>
                          <a:rPr lang="fr-FR" b="0" i="1" smtClean="0">
                            <a:solidFill>
                              <a:srgbClr val="2F2F2F"/>
                            </a:solidFill>
                            <a:latin typeface="Cambria Math" panose="02040503050406030204" pitchFamily="18" charset="0"/>
                          </a:rPr>
                          <m:t>𝐶𝑢</m:t>
                        </m:r>
                      </m:sub>
                    </m:sSub>
                    <m:r>
                      <a:rPr lang="fr-FR" b="0" i="1" smtClean="0">
                        <a:solidFill>
                          <a:srgbClr val="2F2F2F"/>
                        </a:solidFill>
                        <a:latin typeface="Cambria Math" panose="02040503050406030204" pitchFamily="18" charset="0"/>
                        <a:ea typeface="Cambria Math" panose="02040503050406030204" pitchFamily="18" charset="0"/>
                      </a:rPr>
                      <m:t>≈6×</m:t>
                    </m:r>
                    <m:sSub>
                      <m:sSubPr>
                        <m:ctrlPr>
                          <a:rPr lang="fr-FR" i="1">
                            <a:solidFill>
                              <a:srgbClr val="2F2F2F"/>
                            </a:solidFill>
                            <a:latin typeface="Cambria Math" panose="02040503050406030204" pitchFamily="18" charset="0"/>
                          </a:rPr>
                        </m:ctrlPr>
                      </m:sSubPr>
                      <m:e>
                        <m:r>
                          <a:rPr lang="fr-FR" b="0" i="1" smtClean="0">
                            <a:solidFill>
                              <a:srgbClr val="2F2F2F"/>
                            </a:solidFill>
                            <a:latin typeface="Cambria Math" panose="02040503050406030204" pitchFamily="18" charset="0"/>
                          </a:rPr>
                          <m:t>𝐼</m:t>
                        </m:r>
                      </m:e>
                      <m:sub>
                        <m:r>
                          <a:rPr lang="fr-FR" b="0" i="1" smtClean="0">
                            <a:solidFill>
                              <a:srgbClr val="2F2F2F"/>
                            </a:solidFill>
                            <a:latin typeface="Cambria Math" panose="02040503050406030204" pitchFamily="18" charset="0"/>
                          </a:rPr>
                          <m:t>𝑎𝐶</m:t>
                        </m:r>
                      </m:sub>
                    </m:sSub>
                  </m:oMath>
                </a14:m>
                <a:endParaRPr lang="fr-FR">
                  <a:solidFill>
                    <a:srgbClr val="2F2F2F"/>
                  </a:solidFill>
                </a:endParaRPr>
              </a:p>
            </p:txBody>
          </p:sp>
        </mc:Choice>
        <mc:Fallback xmlns="">
          <p:sp>
            <p:nvSpPr>
              <p:cNvPr id="20" name="Content Placeholder 1">
                <a:extLst>
                  <a:ext uri="{FF2B5EF4-FFF2-40B4-BE49-F238E27FC236}">
                    <a16:creationId xmlns:a16="http://schemas.microsoft.com/office/drawing/2014/main" id="{57CE385D-78D6-26CE-491C-57A4F1DEBE0F}"/>
                  </a:ext>
                </a:extLst>
              </p:cNvPr>
              <p:cNvSpPr>
                <a:spLocks noGrp="1" noRot="1" noChangeAspect="1" noMove="1" noResize="1" noEditPoints="1" noAdjustHandles="1" noChangeArrowheads="1" noChangeShapeType="1" noTextEdit="1"/>
              </p:cNvSpPr>
              <p:nvPr>
                <p:ph idx="1"/>
              </p:nvPr>
            </p:nvSpPr>
            <p:spPr bwMode="auto">
              <a:xfrm>
                <a:off x="6991585" y="1439334"/>
                <a:ext cx="4917193" cy="3408661"/>
              </a:xfrm>
              <a:blipFill>
                <a:blip r:embed="rId11"/>
                <a:stretch>
                  <a:fillRect l="-2974" t="-2326"/>
                </a:stretch>
              </a:blipFill>
            </p:spPr>
            <p:txBody>
              <a:bodyPr/>
              <a:lstStyle/>
              <a:p>
                <a:r>
                  <a:rPr lang="fr-FR">
                    <a:noFill/>
                  </a:rPr>
                  <a:t> </a:t>
                </a:r>
              </a:p>
            </p:txBody>
          </p:sp>
        </mc:Fallback>
      </mc:AlternateContent>
    </p:spTree>
    <p:extLst>
      <p:ext uri="{BB962C8B-B14F-4D97-AF65-F5344CB8AC3E}">
        <p14:creationId xmlns:p14="http://schemas.microsoft.com/office/powerpoint/2010/main" val="194526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a:xfrm>
            <a:off x="407988" y="2154130"/>
            <a:ext cx="11376025" cy="1065742"/>
          </a:xfrm>
        </p:spPr>
        <p:txBody>
          <a:bodyPr anchor="ctr"/>
          <a:lstStyle/>
          <a:p>
            <a:pPr marL="1028700" indent="-1028700" algn="ctr">
              <a:buFont typeface="+mj-lt"/>
              <a:buAutoNum type="romanUcPeriod" startAt="4"/>
            </a:pPr>
            <a:r>
              <a:rPr lang="en-GB" sz="5000" dirty="0">
                <a:solidFill>
                  <a:srgbClr val="0033A0"/>
                </a:solidFill>
              </a:rPr>
              <a:t>Electron energy distribution </a:t>
            </a:r>
            <a:br>
              <a:rPr lang="en-GB" sz="5000" dirty="0">
                <a:solidFill>
                  <a:srgbClr val="0033A0"/>
                </a:solidFill>
              </a:rPr>
            </a:br>
            <a:r>
              <a:rPr lang="en-GB" sz="5000" dirty="0">
                <a:solidFill>
                  <a:srgbClr val="0033A0"/>
                </a:solidFill>
              </a:rPr>
              <a:t>for bulk Copper</a:t>
            </a:r>
            <a:endParaRPr lang="fr-FR" sz="5000" dirty="0"/>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2758" y="6397995"/>
            <a:ext cx="681254" cy="365125"/>
          </a:xfrm>
        </p:spPr>
        <p:txBody>
          <a:bodyPr/>
          <a:lstStyle/>
          <a:p>
            <a:pPr>
              <a:defRPr/>
            </a:pPr>
            <a:fld id="{36B5EA5A-BC32-A742-B11B-8E7414D5B535}" type="slidenum">
              <a:rPr lang="en-US" sz="1400" smtClean="0"/>
              <a:t>16</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2" name="Title 1">
            <a:extLst>
              <a:ext uri="{FF2B5EF4-FFF2-40B4-BE49-F238E27FC236}">
                <a16:creationId xmlns:a16="http://schemas.microsoft.com/office/drawing/2014/main" id="{8BF8648A-8528-F835-09C8-FD7106DF3365}"/>
              </a:ext>
            </a:extLst>
          </p:cNvPr>
          <p:cNvSpPr txBox="1">
            <a:spLocks/>
          </p:cNvSpPr>
          <p:nvPr/>
        </p:nvSpPr>
        <p:spPr bwMode="auto">
          <a:xfrm>
            <a:off x="407987" y="3645024"/>
            <a:ext cx="11376025" cy="1368152"/>
          </a:xfrm>
          <a:prstGeom prst="rect">
            <a:avLst/>
          </a:prstGeom>
        </p:spPr>
        <p:txBody>
          <a:bodyPr vert="horz" lIns="0" tIns="0" rIns="0" bIns="0" rtlCol="0" anchor="ctr" anchorCtr="0">
            <a:noAutofit/>
          </a:bodyPr>
          <a:lstStyle>
            <a:lvl1pPr algn="l" defTabSz="914400" eaLnBrk="1" hangingPunct="1">
              <a:lnSpc>
                <a:spcPct val="90000"/>
              </a:lnSpc>
              <a:spcBef>
                <a:spcPts val="0"/>
              </a:spcBef>
              <a:buNone/>
              <a:defRPr sz="5000" b="1">
                <a:solidFill>
                  <a:schemeClr val="tx1"/>
                </a:solidFill>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i="0" u="none" strike="noStrike" kern="0" cap="none" spc="0" normalizeH="0" baseline="0" noProof="0">
                <a:ln>
                  <a:noFill/>
                </a:ln>
                <a:solidFill>
                  <a:srgbClr val="2F2F2F"/>
                </a:solidFill>
                <a:effectLst/>
                <a:uLnTx/>
                <a:uFillTx/>
                <a:latin typeface="Source Sans Pro"/>
                <a:cs typeface="Arial"/>
              </a:rPr>
              <a:t>Hybrid (7*8b4e+5*36b):</a:t>
            </a:r>
            <a:r>
              <a:rPr kumimoji="0" lang="fr-FR" sz="3600" b="0" i="0" u="none" strike="noStrike" kern="0" cap="none" spc="0" normalizeH="0" baseline="0" noProof="0">
                <a:ln>
                  <a:noFill/>
                </a:ln>
                <a:solidFill>
                  <a:srgbClr val="2F2F2F"/>
                </a:solidFill>
                <a:effectLst/>
                <a:uLnTx/>
                <a:uFillTx/>
                <a:latin typeface="Source Sans Pro"/>
                <a:cs typeface="Arial"/>
              </a:rPr>
              <a:t> 9072</a:t>
            </a:r>
            <a:endParaRPr kumimoji="0" lang="fr-FR" sz="1400" b="0" i="0" u="none" strike="noStrike" kern="0" cap="none" spc="0" normalizeH="0" baseline="0" noProof="0">
              <a:ln>
                <a:noFill/>
              </a:ln>
              <a:solidFill>
                <a:srgbClr val="2F2F2F"/>
              </a:solidFill>
              <a:effectLst/>
              <a:uLnTx/>
              <a:uFillTx/>
              <a:latin typeface="Source Sans Pro"/>
              <a:cs typeface="Arial"/>
            </a:endParaRPr>
          </a:p>
        </p:txBody>
      </p:sp>
    </p:spTree>
    <p:extLst>
      <p:ext uri="{BB962C8B-B14F-4D97-AF65-F5344CB8AC3E}">
        <p14:creationId xmlns:p14="http://schemas.microsoft.com/office/powerpoint/2010/main" val="236524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descr="A graph of a graph&#10;&#10;Description automatically generated">
            <a:extLst>
              <a:ext uri="{FF2B5EF4-FFF2-40B4-BE49-F238E27FC236}">
                <a16:creationId xmlns:a16="http://schemas.microsoft.com/office/drawing/2014/main" id="{FDB56435-B35C-BD10-6E87-4F67C4C8BD68}"/>
              </a:ext>
            </a:extLst>
          </p:cNvPr>
          <p:cNvPicPr>
            <a:picLocks noChangeAspect="1"/>
          </p:cNvPicPr>
          <p:nvPr/>
        </p:nvPicPr>
        <p:blipFill rotWithShape="1">
          <a:blip r:embed="rId3"/>
          <a:srcRect l="5163" t="9334" r="9077" b="4219"/>
          <a:stretch/>
        </p:blipFill>
        <p:spPr bwMode="auto">
          <a:xfrm>
            <a:off x="298440" y="1668218"/>
            <a:ext cx="6598085" cy="434651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17</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dirty="0"/>
              <a:t>At Stable Beam: t = 0h</a:t>
            </a:r>
            <a:endParaRPr lang="en-GB" dirty="0"/>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63553" y="2446484"/>
            <a:ext cx="0" cy="349624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5155145" y="3789040"/>
            <a:ext cx="0" cy="2153688"/>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4435065"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4435065"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43473"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43473" y="5942728"/>
                <a:ext cx="1440160" cy="344133"/>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6"/>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7"/>
                <a:stretch>
                  <a:fillRect l="-5455" r="-2363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=6799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Mean bunch intensity: </a:t>
                </a:r>
              </a:p>
              <a:p>
                <a:pPr marL="0" lvl="1" indent="0">
                  <a:buNone/>
                  <a:defRPr/>
                </a:pPr>
                <a:r>
                  <a:rPr kumimoji="0" lang="fr-FR" b="1" u="none" strike="noStrike" kern="0" cap="none" spc="0" normalizeH="0" baseline="0" noProof="0">
                    <a:ln>
                      <a:noFill/>
                    </a:ln>
                    <a:solidFill>
                      <a:srgbClr val="6E2466"/>
                    </a:solidFill>
                    <a:effectLst/>
                    <a:uLnTx/>
                    <a:uFillTx/>
                    <a:ea typeface="Cambria Math" panose="02040503050406030204" pitchFamily="18" charset="0"/>
                  </a:rPr>
                  <a:t>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acc>
                          <m:accPr>
                            <m:chr m:val="̅"/>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accPr>
                          <m:e>
                            <m:r>
                              <a:rPr lang="fr-FR" i="1">
                                <a:solidFill>
                                  <a:srgbClr val="2F2F2F"/>
                                </a:solidFill>
                                <a:latin typeface="Cambria Math" panose="02040503050406030204" pitchFamily="18" charset="0"/>
                                <a:ea typeface="Cambria Math" panose="02040503050406030204" pitchFamily="18" charset="0"/>
                              </a:rPr>
                              <m:t>𝑝𝑝𝑏</m:t>
                            </m:r>
                          </m:e>
                        </m:acc>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=1.59×</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=6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=203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8"/>
                <a:stretch>
                  <a:fillRect l="-3121" t="-1691"/>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85834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8" descr="A graph of a function&#10;&#10;Description automatically generated">
            <a:extLst>
              <a:ext uri="{FF2B5EF4-FFF2-40B4-BE49-F238E27FC236}">
                <a16:creationId xmlns:a16="http://schemas.microsoft.com/office/drawing/2014/main" id="{3107A3BB-0C2F-EAA2-017F-61EFD64F8CDA}"/>
              </a:ext>
            </a:extLst>
          </p:cNvPr>
          <p:cNvPicPr>
            <a:picLocks noChangeAspect="1"/>
          </p:cNvPicPr>
          <p:nvPr/>
        </p:nvPicPr>
        <p:blipFill rotWithShape="1">
          <a:blip r:embed="rId3"/>
          <a:srcRect l="5429" t="9050" r="9336" b="4850"/>
          <a:stretch/>
        </p:blipFill>
        <p:spPr>
          <a:xfrm>
            <a:off x="317236" y="1659414"/>
            <a:ext cx="6553425" cy="4331999"/>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18</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dirty="0"/>
              <a:t>At Stable Beam: t = 6h</a:t>
            </a:r>
            <a:endParaRPr lang="en-GB" dirty="0"/>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91546" y="2564904"/>
            <a:ext cx="0" cy="337782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4696956" y="3501008"/>
            <a:ext cx="0" cy="244172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3976876"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3976876"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71466"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71466" y="5942728"/>
                <a:ext cx="1440160" cy="344133"/>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6"/>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7"/>
                <a:stretch>
                  <a:fillRect l="-5455" r="-2363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=6799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Mean bunch intensity: 	</a:t>
                </a:r>
              </a:p>
              <a:p>
                <a:pPr marL="0" lvl="1" indent="0">
                  <a:buNone/>
                  <a:defRPr/>
                </a:pPr>
                <a:r>
                  <a:rPr kumimoji="0" lang="fr-FR" b="1" u="none" strike="noStrike" kern="0" cap="none" spc="0" normalizeH="0" baseline="0" noProof="0">
                    <a:ln>
                      <a:noFill/>
                    </a:ln>
                    <a:solidFill>
                      <a:srgbClr val="6E2466"/>
                    </a:solidFill>
                    <a:effectLst/>
                    <a:uLnTx/>
                    <a:uFillTx/>
                    <a:ea typeface="Cambria Math" panose="02040503050406030204" pitchFamily="18" charset="0"/>
                  </a:rPr>
                  <a:t>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acc>
                          <m:accPr>
                            <m:chr m:val="̅"/>
                            <m:ctrlPr>
                              <a:rPr lang="fr-FR" i="1">
                                <a:solidFill>
                                  <a:srgbClr val="2F2F2F"/>
                                </a:solidFill>
                                <a:latin typeface="Cambria Math" panose="02040503050406030204" pitchFamily="18" charset="0"/>
                                <a:ea typeface="Cambria Math" panose="02040503050406030204" pitchFamily="18" charset="0"/>
                              </a:rPr>
                            </m:ctrlPr>
                          </m:accPr>
                          <m:e>
                            <m:r>
                              <a:rPr lang="fr-FR" i="1">
                                <a:solidFill>
                                  <a:srgbClr val="2F2F2F"/>
                                </a:solidFill>
                                <a:latin typeface="Cambria Math" panose="02040503050406030204" pitchFamily="18" charset="0"/>
                                <a:ea typeface="Cambria Math" panose="02040503050406030204" pitchFamily="18" charset="0"/>
                              </a:rPr>
                              <m:t>𝑝𝑝𝑏</m:t>
                            </m:r>
                          </m:e>
                        </m:acc>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=1.23×</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=6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=120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8"/>
                <a:stretch>
                  <a:fillRect l="-3121" t="-1691"/>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95799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8" descr="A graph of a function&#10;&#10;Description automatically generated">
            <a:extLst>
              <a:ext uri="{FF2B5EF4-FFF2-40B4-BE49-F238E27FC236}">
                <a16:creationId xmlns:a16="http://schemas.microsoft.com/office/drawing/2014/main" id="{12DD642E-58B0-5E26-8113-F811C15D77A7}"/>
              </a:ext>
            </a:extLst>
          </p:cNvPr>
          <p:cNvPicPr>
            <a:picLocks noChangeAspect="1"/>
          </p:cNvPicPr>
          <p:nvPr/>
        </p:nvPicPr>
        <p:blipFill rotWithShape="1">
          <a:blip r:embed="rId3"/>
          <a:srcRect l="5429" t="9051" r="9335" b="4851"/>
          <a:stretch/>
        </p:blipFill>
        <p:spPr>
          <a:xfrm>
            <a:off x="317235" y="1649276"/>
            <a:ext cx="6553425" cy="434651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19</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dirty="0"/>
              <a:t>At Stable Beam: t = 11h</a:t>
            </a:r>
            <a:endParaRPr lang="en-GB" dirty="0"/>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63553" y="2446484"/>
            <a:ext cx="0" cy="349624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4422044" y="3429000"/>
            <a:ext cx="0" cy="2513728"/>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3701964"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3701964"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43473"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43473" y="5942728"/>
                <a:ext cx="1440160" cy="344133"/>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6"/>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7"/>
                <a:stretch>
                  <a:fillRect l="-5455" r="-2363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=6799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Mean bunch intensity: 	</a:t>
                </a:r>
              </a:p>
              <a:p>
                <a:pPr marL="0" lvl="1" indent="0">
                  <a:buNone/>
                  <a:defRPr/>
                </a:pPr>
                <a:r>
                  <a:rPr kumimoji="0" lang="fr-FR" b="1" u="none" strike="noStrike" kern="0" cap="none" spc="0" normalizeH="0" baseline="0" noProof="0">
                    <a:ln>
                      <a:noFill/>
                    </a:ln>
                    <a:solidFill>
                      <a:srgbClr val="6E2466"/>
                    </a:solidFill>
                    <a:effectLst/>
                    <a:uLnTx/>
                    <a:uFillTx/>
                    <a:ea typeface="Cambria Math" panose="02040503050406030204" pitchFamily="18" charset="0"/>
                  </a:rPr>
                  <a:t>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acc>
                          <m:accPr>
                            <m:chr m:val="̅"/>
                            <m:ctrlPr>
                              <a:rPr lang="fr-FR" i="1">
                                <a:solidFill>
                                  <a:srgbClr val="2F2F2F"/>
                                </a:solidFill>
                                <a:latin typeface="Cambria Math" panose="02040503050406030204" pitchFamily="18" charset="0"/>
                                <a:ea typeface="Cambria Math" panose="02040503050406030204" pitchFamily="18" charset="0"/>
                              </a:rPr>
                            </m:ctrlPr>
                          </m:accPr>
                          <m:e>
                            <m:r>
                              <a:rPr lang="fr-FR" i="1">
                                <a:solidFill>
                                  <a:srgbClr val="2F2F2F"/>
                                </a:solidFill>
                                <a:latin typeface="Cambria Math" panose="02040503050406030204" pitchFamily="18" charset="0"/>
                                <a:ea typeface="Cambria Math" panose="02040503050406030204" pitchFamily="18" charset="0"/>
                              </a:rPr>
                              <m:t>𝑝𝑝𝑏</m:t>
                            </m:r>
                          </m:e>
                        </m:acc>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=0.99×</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=6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=89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8"/>
                <a:stretch>
                  <a:fillRect l="-3121" t="-1691"/>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392776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ED4FB-5F29-0055-464B-B2FB6A2AD5E3}"/>
              </a:ext>
            </a:extLst>
          </p:cNvPr>
          <p:cNvSpPr>
            <a:spLocks noGrp="1"/>
          </p:cNvSpPr>
          <p:nvPr>
            <p:ph idx="1"/>
          </p:nvPr>
        </p:nvSpPr>
        <p:spPr>
          <a:xfrm>
            <a:off x="407989" y="1844824"/>
            <a:ext cx="11376024" cy="4355950"/>
          </a:xfrm>
        </p:spPr>
        <p:txBody>
          <a:bodyPr anchor="t"/>
          <a:lstStyle/>
          <a:p>
            <a:pPr marL="514350" indent="-514350">
              <a:buFont typeface="+mj-lt"/>
              <a:buAutoNum type="romanUcPeriod"/>
            </a:pPr>
            <a:r>
              <a:rPr lang="fr-FR" sz="2400">
                <a:solidFill>
                  <a:srgbClr val="2F2F2F"/>
                </a:solidFill>
              </a:rPr>
              <a:t>Set-up description &amp; physics principles</a:t>
            </a:r>
            <a:endParaRPr lang="fr-FR" sz="2400" dirty="0">
              <a:solidFill>
                <a:srgbClr val="2F2F2F"/>
              </a:solidFill>
            </a:endParaRPr>
          </a:p>
          <a:p>
            <a:pPr marL="514350" indent="-514350">
              <a:buFont typeface="+mj-lt"/>
              <a:buAutoNum type="romanUcPeriod"/>
            </a:pPr>
            <a:r>
              <a:rPr lang="en-GB" sz="2400">
                <a:solidFill>
                  <a:srgbClr val="2F2F2F"/>
                </a:solidFill>
              </a:rPr>
              <a:t>LHC physics fill’s lifetime</a:t>
            </a:r>
          </a:p>
          <a:p>
            <a:pPr marL="514350" indent="-514350">
              <a:buFont typeface="+mj-lt"/>
              <a:buAutoNum type="romanUcPeriod"/>
            </a:pPr>
            <a:r>
              <a:rPr lang="en-GB" sz="2400">
                <a:solidFill>
                  <a:srgbClr val="2F2F2F"/>
                </a:solidFill>
              </a:rPr>
              <a:t>Electron cloud of a hybrid physics fill</a:t>
            </a:r>
            <a:endParaRPr lang="en-GB" sz="2400" dirty="0">
              <a:solidFill>
                <a:srgbClr val="2F2F2F"/>
              </a:solidFill>
            </a:endParaRPr>
          </a:p>
          <a:p>
            <a:pPr marL="514350" indent="-514350">
              <a:buFont typeface="+mj-lt"/>
              <a:buAutoNum type="romanUcPeriod"/>
            </a:pPr>
            <a:r>
              <a:rPr lang="en-GB" sz="2400" dirty="0">
                <a:solidFill>
                  <a:srgbClr val="2F2F2F"/>
                </a:solidFill>
              </a:rPr>
              <a:t>Electron energy distribution for bulk Copper</a:t>
            </a:r>
            <a:endParaRPr lang="fr-FR" sz="2400" dirty="0">
              <a:solidFill>
                <a:srgbClr val="2F2F2F"/>
              </a:solidFill>
            </a:endParaRPr>
          </a:p>
        </p:txBody>
      </p:sp>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p:txBody>
          <a:bodyPr anchor="ctr"/>
          <a:lstStyle/>
          <a:p>
            <a:pPr algn="ctr"/>
            <a:r>
              <a:rPr lang="fr-FR" sz="4800" dirty="0" err="1"/>
              <a:t>Outline</a:t>
            </a:r>
            <a:endParaRPr lang="fr-FR" sz="4800" dirty="0"/>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2759" y="6397995"/>
            <a:ext cx="681254" cy="365125"/>
          </a:xfrm>
        </p:spPr>
        <p:txBody>
          <a:bodyPr/>
          <a:lstStyle/>
          <a:p>
            <a:pPr>
              <a:defRPr/>
            </a:pPr>
            <a:fld id="{36B5EA5A-BC32-A742-B11B-8E7414D5B535}" type="slidenum">
              <a:rPr lang="en-US" sz="1400" smtClean="0"/>
              <a:t>2</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158185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20</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Impact of the beam intensity at 6800GeV</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mc:AlternateContent xmlns:mc="http://schemas.openxmlformats.org/markup-compatibility/2006">
        <mc:Choice xmlns:a14="http://schemas.microsoft.com/office/drawing/2010/main" Requires="a14">
          <p:graphicFrame>
            <p:nvGraphicFramePr>
              <p:cNvPr id="20" name="Tableau 19">
                <a:extLst>
                  <a:ext uri="{FF2B5EF4-FFF2-40B4-BE49-F238E27FC236}">
                    <a16:creationId xmlns:a16="http://schemas.microsoft.com/office/drawing/2014/main" id="{4BB23636-27F4-E072-FF08-A472669F94B0}"/>
                  </a:ext>
                </a:extLst>
              </p:cNvPr>
              <p:cNvGraphicFramePr>
                <a:graphicFrameLocks noGrp="1"/>
              </p:cNvGraphicFramePr>
              <p:nvPr>
                <p:extLst>
                  <p:ext uri="{D42A27DB-BD31-4B8C-83A1-F6EECF244321}">
                    <p14:modId xmlns:p14="http://schemas.microsoft.com/office/powerpoint/2010/main" val="2297507675"/>
                  </p:ext>
                </p:extLst>
              </p:nvPr>
            </p:nvGraphicFramePr>
            <p:xfrm>
              <a:off x="407987" y="1839897"/>
              <a:ext cx="11376021" cy="1854768"/>
            </p:xfrm>
            <a:graphic>
              <a:graphicData uri="http://schemas.openxmlformats.org/drawingml/2006/table">
                <a:tbl>
                  <a:tblPr firstRow="1" bandRow="1">
                    <a:tableStyleId>{88D326A9-A81B-9881-C969-13F38E75D658}</a:tableStyleId>
                  </a:tblPr>
                  <a:tblGrid>
                    <a:gridCol w="2275204">
                      <a:extLst>
                        <a:ext uri="{9D8B030D-6E8A-4147-A177-3AD203B41FA5}">
                          <a16:colId xmlns:a16="http://schemas.microsoft.com/office/drawing/2014/main" val="1984112353"/>
                        </a:ext>
                      </a:extLst>
                    </a:gridCol>
                    <a:gridCol w="2435430">
                      <a:extLst>
                        <a:ext uri="{9D8B030D-6E8A-4147-A177-3AD203B41FA5}">
                          <a16:colId xmlns:a16="http://schemas.microsoft.com/office/drawing/2014/main" val="770746178"/>
                        </a:ext>
                      </a:extLst>
                    </a:gridCol>
                    <a:gridCol w="2114979">
                      <a:extLst>
                        <a:ext uri="{9D8B030D-6E8A-4147-A177-3AD203B41FA5}">
                          <a16:colId xmlns:a16="http://schemas.microsoft.com/office/drawing/2014/main" val="3122222593"/>
                        </a:ext>
                      </a:extLst>
                    </a:gridCol>
                    <a:gridCol w="2275204">
                      <a:extLst>
                        <a:ext uri="{9D8B030D-6E8A-4147-A177-3AD203B41FA5}">
                          <a16:colId xmlns:a16="http://schemas.microsoft.com/office/drawing/2014/main" val="1485155205"/>
                        </a:ext>
                      </a:extLst>
                    </a:gridCol>
                    <a:gridCol w="2275204">
                      <a:extLst>
                        <a:ext uri="{9D8B030D-6E8A-4147-A177-3AD203B41FA5}">
                          <a16:colId xmlns:a16="http://schemas.microsoft.com/office/drawing/2014/main" val="1093935363"/>
                        </a:ext>
                      </a:extLst>
                    </a:gridCol>
                  </a:tblGrid>
                  <a:tr h="742248">
                    <a:tc>
                      <a:txBody>
                        <a:bodyPr/>
                        <a:lstStyle/>
                        <a:p>
                          <a:pPr algn="ctr"/>
                          <a:r>
                            <a:rPr lang="fr-FR" sz="2000" i="0">
                              <a:solidFill>
                                <a:schemeClr val="bg1"/>
                              </a:solidFill>
                              <a:latin typeface="Cambria Math" panose="02040503050406030204" pitchFamily="18" charset="0"/>
                              <a:ea typeface="Cambria Math" panose="02040503050406030204" pitchFamily="18" charset="0"/>
                            </a:rPr>
                            <a:t>Stable Beam</a:t>
                          </a:r>
                        </a:p>
                        <a:p>
                          <a:pPr algn="ctr"/>
                          <a14:m>
                            <m:oMathPara xmlns:m="http://schemas.openxmlformats.org/officeDocument/2006/math">
                              <m:oMathParaPr>
                                <m:jc m:val="centerGroup"/>
                              </m:oMathParaPr>
                              <m:oMath xmlns:m="http://schemas.openxmlformats.org/officeDocument/2006/math">
                                <m:r>
                                  <a:rPr lang="fr-FR" sz="1600" b="1" i="1" smtClean="0">
                                    <a:solidFill>
                                      <a:schemeClr val="bg1"/>
                                    </a:solidFill>
                                    <a:latin typeface="Cambria Math" panose="02040503050406030204" pitchFamily="18" charset="0"/>
                                  </a:rPr>
                                  <m:t>+</m:t>
                                </m:r>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
                              </m:oMathParaPr>
                              <m:oMath xmlns:m="http://schemas.openxmlformats.org/officeDocument/2006/math">
                                <m:acc>
                                  <m:accPr>
                                    <m:chr m:val="̅"/>
                                    <m:ctrlPr>
                                      <a:rPr lang="fr-FR" sz="2000" b="1" i="1" smtClean="0">
                                        <a:solidFill>
                                          <a:schemeClr val="bg1"/>
                                        </a:solidFill>
                                        <a:latin typeface="Cambria Math" panose="02040503050406030204" pitchFamily="18" charset="0"/>
                                      </a:rPr>
                                    </m:ctrlPr>
                                  </m:accPr>
                                  <m:e>
                                    <m:r>
                                      <a:rPr lang="fr-FR" sz="2000" b="1" i="1" smtClean="0">
                                        <a:solidFill>
                                          <a:schemeClr val="bg1"/>
                                        </a:solidFill>
                                        <a:latin typeface="Cambria Math" panose="02040503050406030204" pitchFamily="18" charset="0"/>
                                      </a:rPr>
                                      <m:t>𝒑𝒑𝒃</m:t>
                                    </m:r>
                                  </m:e>
                                </m:acc>
                              </m:oMath>
                            </m:oMathPara>
                          </a14:m>
                          <a:endParaRPr lang="fr-FR" sz="2000">
                            <a:solidFill>
                              <a:schemeClr val="bg1"/>
                            </a:solidFill>
                          </a:endParaRPr>
                        </a:p>
                        <a:p>
                          <a:pPr algn="ctr"/>
                          <a14:m>
                            <m:oMathPara xmlns:m="http://schemas.openxmlformats.org/officeDocument/2006/math">
                              <m:oMathParaPr>
                                <m:jc m:val="center"/>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1" smtClean="0">
                                        <a:solidFill>
                                          <a:schemeClr val="bg1"/>
                                        </a:solidFill>
                                        <a:latin typeface="Cambria Math" panose="02040503050406030204" pitchFamily="18" charset="0"/>
                                        <a:ea typeface="Cambria Math" panose="02040503050406030204" pitchFamily="18" charset="0"/>
                                      </a:rPr>
                                      <m:t>×</m:t>
                                    </m:r>
                                    <m:sSup>
                                      <m:sSupPr>
                                        <m:ctrlPr>
                                          <a:rPr lang="fr-FR" sz="1600" i="1" smtClean="0">
                                            <a:solidFill>
                                              <a:schemeClr val="bg1"/>
                                            </a:solidFill>
                                            <a:latin typeface="Cambria Math" panose="02040503050406030204" pitchFamily="18" charset="0"/>
                                            <a:ea typeface="Cambria Math" panose="02040503050406030204" pitchFamily="18" charset="0"/>
                                          </a:rPr>
                                        </m:ctrlPr>
                                      </m:sSupPr>
                                      <m:e>
                                        <m:r>
                                          <a:rPr lang="fr-FR" sz="1600" b="1" i="1">
                                            <a:solidFill>
                                              <a:schemeClr val="bg1"/>
                                            </a:solidFill>
                                            <a:latin typeface="Cambria Math" panose="02040503050406030204" pitchFamily="18" charset="0"/>
                                            <a:ea typeface="Cambria Math" panose="02040503050406030204" pitchFamily="18" charset="0"/>
                                          </a:rPr>
                                          <m:t>𝟏𝟎</m:t>
                                        </m:r>
                                      </m:e>
                                      <m:sup>
                                        <m:r>
                                          <a:rPr lang="fr-FR" sz="1600" b="1" i="1" smtClean="0">
                                            <a:solidFill>
                                              <a:schemeClr val="bg1"/>
                                            </a:solidFill>
                                            <a:latin typeface="Cambria Math" panose="02040503050406030204" pitchFamily="18" charset="0"/>
                                            <a:ea typeface="Cambria Math" panose="02040503050406030204" pitchFamily="18" charset="0"/>
                                          </a:rPr>
                                          <m:t>𝟏𝟏</m:t>
                                        </m:r>
                                      </m:sup>
                                    </m:sSup>
                                  </m:e>
                                </m:d>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2000" b="1" i="1" smtClean="0">
                                        <a:solidFill>
                                          <a:schemeClr val="bg1"/>
                                        </a:solidFill>
                                        <a:latin typeface="Cambria Math" panose="02040503050406030204" pitchFamily="18" charset="0"/>
                                      </a:rPr>
                                    </m:ctrlPr>
                                  </m:sSubPr>
                                  <m:e>
                                    <m:r>
                                      <a:rPr lang="fr-FR" sz="2000" b="1" i="1" smtClean="0">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𝑺𝑬𝒀</m:t>
                                    </m:r>
                                  </m:sub>
                                </m:sSub>
                              </m:oMath>
                            </m:oMathPara>
                          </a14:m>
                          <a:endParaRPr lang="fr-FR" sz="20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0" smtClean="0">
                                        <a:solidFill>
                                          <a:schemeClr val="bg1"/>
                                        </a:solidFill>
                                        <a:latin typeface="Cambria Math" panose="02040503050406030204" pitchFamily="18" charset="0"/>
                                      </a:rPr>
                                      <m:t>𝐞𝐕</m:t>
                                    </m:r>
                                  </m:e>
                                </m:d>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2000" b="1" i="1" smtClean="0">
                                        <a:solidFill>
                                          <a:schemeClr val="bg1"/>
                                        </a:solidFill>
                                        <a:latin typeface="Cambria Math" panose="02040503050406030204" pitchFamily="18" charset="0"/>
                                      </a:rPr>
                                    </m:ctrlPr>
                                  </m:sSubPr>
                                  <m:e>
                                    <m:r>
                                      <a:rPr lang="fr-FR" sz="2000" b="1" i="1" smtClean="0">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𝒂𝒄𝒄</m:t>
                                    </m:r>
                                  </m:sub>
                                </m:sSub>
                              </m:oMath>
                            </m:oMathPara>
                          </a14:m>
                          <a:endParaRPr lang="fr-FR" sz="2000"/>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0" smtClean="0">
                                        <a:solidFill>
                                          <a:schemeClr val="bg1"/>
                                        </a:solidFill>
                                        <a:latin typeface="Cambria Math" panose="02040503050406030204" pitchFamily="18" charset="0"/>
                                      </a:rPr>
                                      <m:t>𝐞𝐕</m:t>
                                    </m:r>
                                  </m:e>
                                </m:d>
                              </m:oMath>
                            </m:oMathPara>
                          </a14:m>
                          <a:endParaRPr lang="fr-FR" sz="2000"/>
                        </a:p>
                      </a:txBody>
                      <a:tcPr anchor="ctr"/>
                    </a:tc>
                    <a:tc>
                      <a:txBody>
                        <a:bodyPr/>
                        <a:lstStyle/>
                        <a:p>
                          <a:pPr algn="ctr"/>
                          <a14:m>
                            <m:oMath xmlns:m="http://schemas.openxmlformats.org/officeDocument/2006/math">
                              <m:acc>
                                <m:accPr>
                                  <m:chr m:val="̅"/>
                                  <m:ctrlPr>
                                    <a:rPr lang="fr-FR" sz="2000" b="1" i="1" smtClean="0">
                                      <a:solidFill>
                                        <a:schemeClr val="bg1"/>
                                      </a:solidFill>
                                      <a:latin typeface="Cambria Math" panose="02040503050406030204" pitchFamily="18" charset="0"/>
                                    </a:rPr>
                                  </m:ctrlPr>
                                </m:accPr>
                                <m:e>
                                  <m:sSub>
                                    <m:sSubPr>
                                      <m:ctrlPr>
                                        <a:rPr lang="fr-FR" sz="2000" b="1" i="1" smtClean="0">
                                          <a:solidFill>
                                            <a:schemeClr val="bg1"/>
                                          </a:solidFill>
                                          <a:latin typeface="Cambria Math" panose="02040503050406030204" pitchFamily="18" charset="0"/>
                                        </a:rPr>
                                      </m:ctrlPr>
                                    </m:sSubPr>
                                    <m:e>
                                      <m:r>
                                        <a:rPr lang="fr-FR" sz="2000" b="1" i="0">
                                          <a:solidFill>
                                            <a:schemeClr val="bg1"/>
                                          </a:solidFill>
                                          <a:latin typeface="Cambria Math" panose="02040503050406030204" pitchFamily="18" charset="0"/>
                                          <a:ea typeface="Cambria Math" panose="02040503050406030204" pitchFamily="18" charset="0"/>
                                        </a:rPr>
                                        <m:t>𝚫</m:t>
                                      </m:r>
                                      <m:r>
                                        <a:rPr lang="fr-FR" sz="2000" b="1" i="1">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𝒕𝒐𝒕</m:t>
                                      </m:r>
                                    </m:sub>
                                  </m:sSub>
                                </m:e>
                              </m:acc>
                            </m:oMath>
                          </a14:m>
                          <a:r>
                            <a:rPr lang="fr-FR">
                              <a:solidFill>
                                <a:schemeClr val="bg1"/>
                              </a:solidFill>
                            </a:rPr>
                            <a:t> </a:t>
                          </a:r>
                          <a:r>
                            <a:rPr lang="fr-FR" baseline="30000">
                              <a:solidFill>
                                <a:schemeClr val="bg1"/>
                              </a:solidFill>
                            </a:rPr>
                            <a:t>*</a:t>
                          </a:r>
                          <a:endParaRPr lang="fr-FR">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kumimoji="0" lang="fr-FR" sz="1600" b="1" i="1" u="none" strike="noStrike" kern="0" cap="none" spc="0" normalizeH="0" baseline="0" noProof="0" smtClean="0">
                                        <a:ln>
                                          <a:noFill/>
                                        </a:ln>
                                        <a:solidFill>
                                          <a:srgbClr val="FFFFFF"/>
                                        </a:solidFill>
                                        <a:effectLst/>
                                        <a:uLnTx/>
                                        <a:uFillTx/>
                                        <a:latin typeface="Cambria Math" panose="02040503050406030204" pitchFamily="18" charset="0"/>
                                      </a:rPr>
                                    </m:ctrlPr>
                                  </m:dPr>
                                  <m:e>
                                    <m:r>
                                      <a:rPr kumimoji="0" lang="fr-FR" sz="1600" b="1" i="0" u="none" strike="noStrike" kern="0" cap="none" spc="0" normalizeH="0" baseline="0" noProof="0" smtClean="0">
                                        <a:ln>
                                          <a:noFill/>
                                        </a:ln>
                                        <a:solidFill>
                                          <a:srgbClr val="FFFFFF"/>
                                        </a:solidFill>
                                        <a:effectLst/>
                                        <a:uLnTx/>
                                        <a:uFillTx/>
                                        <a:latin typeface="Cambria Math" panose="02040503050406030204" pitchFamily="18" charset="0"/>
                                      </a:rPr>
                                      <m:t>𝐞𝐕</m:t>
                                    </m:r>
                                  </m:e>
                                </m:d>
                              </m:oMath>
                            </m:oMathPara>
                          </a14:m>
                          <a:endParaRPr lang="fr-FR">
                            <a:solidFill>
                              <a:schemeClr val="bg1"/>
                            </a:solidFill>
                          </a:endParaRPr>
                        </a:p>
                      </a:txBody>
                      <a:tcPr anchor="ctr"/>
                    </a:tc>
                    <a:extLst>
                      <a:ext uri="{0D108BD9-81ED-4DB2-BD59-A6C34878D82A}">
                        <a16:rowId xmlns:a16="http://schemas.microsoft.com/office/drawing/2014/main" val="615403246"/>
                      </a:ext>
                    </a:extLst>
                  </a:tr>
                  <a:tr h="370840">
                    <a:tc>
                      <a:txBody>
                        <a:bodyPr/>
                        <a:lstStyle/>
                        <a:p>
                          <a:pPr algn="ctr"/>
                          <a:r>
                            <a:rPr lang="fr-FR">
                              <a:solidFill>
                                <a:srgbClr val="2F2F2F"/>
                              </a:solidFill>
                            </a:rPr>
                            <a:t>0H</a:t>
                          </a:r>
                        </a:p>
                      </a:txBody>
                      <a:tcPr/>
                    </a:tc>
                    <a:tc>
                      <a:txBody>
                        <a:bodyPr/>
                        <a:lstStyle/>
                        <a:p>
                          <a:pPr algn="ctr"/>
                          <a:r>
                            <a:rPr lang="fr-FR" b="1">
                              <a:solidFill>
                                <a:srgbClr val="2F2F2F"/>
                              </a:solidFill>
                            </a:rPr>
                            <a:t>1.59</a:t>
                          </a:r>
                        </a:p>
                      </a:txBody>
                      <a:tcPr/>
                    </a:tc>
                    <a:tc>
                      <a:txBody>
                        <a:bodyPr/>
                        <a:lstStyle/>
                        <a:p>
                          <a:pPr algn="ctr"/>
                          <a:r>
                            <a:rPr lang="fr-FR">
                              <a:solidFill>
                                <a:srgbClr val="2F2F2F"/>
                              </a:solidFill>
                            </a:rPr>
                            <a:t>6</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263</a:t>
                          </a:r>
                        </a:p>
                      </a:txBody>
                      <a:tcPr/>
                    </a:tc>
                    <a:extLst>
                      <a:ext uri="{0D108BD9-81ED-4DB2-BD59-A6C34878D82A}">
                        <a16:rowId xmlns:a16="http://schemas.microsoft.com/office/drawing/2014/main" val="1350460141"/>
                      </a:ext>
                    </a:extLst>
                  </a:tr>
                  <a:tr h="370840">
                    <a:tc>
                      <a:txBody>
                        <a:bodyPr/>
                        <a:lstStyle/>
                        <a:p>
                          <a:pPr algn="ctr"/>
                          <a:r>
                            <a:rPr lang="fr-FR">
                              <a:solidFill>
                                <a:srgbClr val="2F2F2F"/>
                              </a:solidFill>
                            </a:rPr>
                            <a:t>6H</a:t>
                          </a:r>
                        </a:p>
                      </a:txBody>
                      <a:tcPr/>
                    </a:tc>
                    <a:tc>
                      <a:txBody>
                        <a:bodyPr/>
                        <a:lstStyle/>
                        <a:p>
                          <a:pPr algn="ctr"/>
                          <a:r>
                            <a:rPr lang="fr-FR" b="1">
                              <a:solidFill>
                                <a:srgbClr val="2F2F2F"/>
                              </a:solidFill>
                            </a:rPr>
                            <a:t>1.23</a:t>
                          </a:r>
                        </a:p>
                      </a:txBody>
                      <a:tcPr/>
                    </a:tc>
                    <a:tc>
                      <a:txBody>
                        <a:bodyPr/>
                        <a:lstStyle/>
                        <a:p>
                          <a:pPr algn="ctr"/>
                          <a:r>
                            <a:rPr lang="fr-FR">
                              <a:solidFill>
                                <a:srgbClr val="2F2F2F"/>
                              </a:solidFill>
                            </a:rPr>
                            <a:t>6</a:t>
                          </a:r>
                        </a:p>
                      </a:txBody>
                      <a:tcPr/>
                    </a:tc>
                    <a:tc>
                      <a:txBody>
                        <a:bodyPr/>
                        <a:lstStyle/>
                        <a:p>
                          <a:pPr algn="ctr"/>
                          <a:r>
                            <a:rPr lang="fr-FR">
                              <a:solidFill>
                                <a:srgbClr val="2F2F2F"/>
                              </a:solidFill>
                            </a:rPr>
                            <a:t>120</a:t>
                          </a:r>
                        </a:p>
                      </a:txBody>
                      <a:tcPr/>
                    </a:tc>
                    <a:tc>
                      <a:txBody>
                        <a:bodyPr/>
                        <a:lstStyle/>
                        <a:p>
                          <a:pPr algn="ctr"/>
                          <a:r>
                            <a:rPr lang="fr-FR">
                              <a:solidFill>
                                <a:srgbClr val="2F2F2F"/>
                              </a:solidFill>
                            </a:rPr>
                            <a:t>166</a:t>
                          </a:r>
                        </a:p>
                      </a:txBody>
                      <a:tcPr/>
                    </a:tc>
                    <a:extLst>
                      <a:ext uri="{0D108BD9-81ED-4DB2-BD59-A6C34878D82A}">
                        <a16:rowId xmlns:a16="http://schemas.microsoft.com/office/drawing/2014/main" val="2442160557"/>
                      </a:ext>
                    </a:extLst>
                  </a:tr>
                  <a:tr h="370840">
                    <a:tc>
                      <a:txBody>
                        <a:bodyPr/>
                        <a:lstStyle/>
                        <a:p>
                          <a:pPr algn="ctr"/>
                          <a:r>
                            <a:rPr lang="fr-FR">
                              <a:solidFill>
                                <a:srgbClr val="2F2F2F"/>
                              </a:solidFill>
                            </a:rPr>
                            <a:t>11H</a:t>
                          </a:r>
                        </a:p>
                      </a:txBody>
                      <a:tcPr/>
                    </a:tc>
                    <a:tc>
                      <a:txBody>
                        <a:bodyPr/>
                        <a:lstStyle/>
                        <a:p>
                          <a:pPr algn="ctr"/>
                          <a:r>
                            <a:rPr lang="fr-FR" b="1">
                              <a:solidFill>
                                <a:srgbClr val="2F2F2F"/>
                              </a:solidFill>
                            </a:rPr>
                            <a:t>0.99</a:t>
                          </a:r>
                        </a:p>
                      </a:txBody>
                      <a:tcPr/>
                    </a:tc>
                    <a:tc>
                      <a:txBody>
                        <a:bodyPr/>
                        <a:lstStyle/>
                        <a:p>
                          <a:pPr algn="ctr"/>
                          <a:r>
                            <a:rPr lang="fr-FR">
                              <a:solidFill>
                                <a:srgbClr val="2F2F2F"/>
                              </a:solidFill>
                            </a:rPr>
                            <a:t>6</a:t>
                          </a:r>
                        </a:p>
                      </a:txBody>
                      <a:tcPr/>
                    </a:tc>
                    <a:tc>
                      <a:txBody>
                        <a:bodyPr/>
                        <a:lstStyle/>
                        <a:p>
                          <a:pPr algn="ctr"/>
                          <a:r>
                            <a:rPr lang="fr-FR">
                              <a:solidFill>
                                <a:srgbClr val="2F2F2F"/>
                              </a:solidFill>
                            </a:rPr>
                            <a:t>89</a:t>
                          </a:r>
                        </a:p>
                      </a:txBody>
                      <a:tcPr/>
                    </a:tc>
                    <a:tc>
                      <a:txBody>
                        <a:bodyPr/>
                        <a:lstStyle/>
                        <a:p>
                          <a:pPr algn="ctr"/>
                          <a:r>
                            <a:rPr lang="fr-FR">
                              <a:solidFill>
                                <a:srgbClr val="2F2F2F"/>
                              </a:solidFill>
                            </a:rPr>
                            <a:t>114</a:t>
                          </a:r>
                        </a:p>
                      </a:txBody>
                      <a:tcPr/>
                    </a:tc>
                    <a:extLst>
                      <a:ext uri="{0D108BD9-81ED-4DB2-BD59-A6C34878D82A}">
                        <a16:rowId xmlns:a16="http://schemas.microsoft.com/office/drawing/2014/main" val="1172416875"/>
                      </a:ext>
                    </a:extLst>
                  </a:tr>
                </a:tbl>
              </a:graphicData>
            </a:graphic>
          </p:graphicFrame>
        </mc:Choice>
        <mc:Fallback>
          <p:graphicFrame>
            <p:nvGraphicFramePr>
              <p:cNvPr id="20" name="Tableau 19">
                <a:extLst>
                  <a:ext uri="{FF2B5EF4-FFF2-40B4-BE49-F238E27FC236}">
                    <a16:creationId xmlns:a16="http://schemas.microsoft.com/office/drawing/2014/main" id="{4BB23636-27F4-E072-FF08-A472669F94B0}"/>
                  </a:ext>
                </a:extLst>
              </p:cNvPr>
              <p:cNvGraphicFramePr>
                <a:graphicFrameLocks noGrp="1"/>
              </p:cNvGraphicFramePr>
              <p:nvPr>
                <p:extLst>
                  <p:ext uri="{D42A27DB-BD31-4B8C-83A1-F6EECF244321}">
                    <p14:modId xmlns:p14="http://schemas.microsoft.com/office/powerpoint/2010/main" val="2297507675"/>
                  </p:ext>
                </p:extLst>
              </p:nvPr>
            </p:nvGraphicFramePr>
            <p:xfrm>
              <a:off x="407987" y="1839897"/>
              <a:ext cx="11376021" cy="1854768"/>
            </p:xfrm>
            <a:graphic>
              <a:graphicData uri="http://schemas.openxmlformats.org/drawingml/2006/table">
                <a:tbl>
                  <a:tblPr firstRow="1" bandRow="1">
                    <a:tableStyleId>{88D326A9-A81B-9881-C969-13F38E75D658}</a:tableStyleId>
                  </a:tblPr>
                  <a:tblGrid>
                    <a:gridCol w="2275204">
                      <a:extLst>
                        <a:ext uri="{9D8B030D-6E8A-4147-A177-3AD203B41FA5}">
                          <a16:colId xmlns:a16="http://schemas.microsoft.com/office/drawing/2014/main" val="1984112353"/>
                        </a:ext>
                      </a:extLst>
                    </a:gridCol>
                    <a:gridCol w="2435430">
                      <a:extLst>
                        <a:ext uri="{9D8B030D-6E8A-4147-A177-3AD203B41FA5}">
                          <a16:colId xmlns:a16="http://schemas.microsoft.com/office/drawing/2014/main" val="770746178"/>
                        </a:ext>
                      </a:extLst>
                    </a:gridCol>
                    <a:gridCol w="2114979">
                      <a:extLst>
                        <a:ext uri="{9D8B030D-6E8A-4147-A177-3AD203B41FA5}">
                          <a16:colId xmlns:a16="http://schemas.microsoft.com/office/drawing/2014/main" val="3122222593"/>
                        </a:ext>
                      </a:extLst>
                    </a:gridCol>
                    <a:gridCol w="2275204">
                      <a:extLst>
                        <a:ext uri="{9D8B030D-6E8A-4147-A177-3AD203B41FA5}">
                          <a16:colId xmlns:a16="http://schemas.microsoft.com/office/drawing/2014/main" val="1485155205"/>
                        </a:ext>
                      </a:extLst>
                    </a:gridCol>
                    <a:gridCol w="2275204">
                      <a:extLst>
                        <a:ext uri="{9D8B030D-6E8A-4147-A177-3AD203B41FA5}">
                          <a16:colId xmlns:a16="http://schemas.microsoft.com/office/drawing/2014/main" val="1093935363"/>
                        </a:ext>
                      </a:extLst>
                    </a:gridCol>
                  </a:tblGrid>
                  <a:tr h="742248">
                    <a:tc>
                      <a:txBody>
                        <a:bodyPr/>
                        <a:lstStyle/>
                        <a:p>
                          <a:endParaRPr lang="en-US"/>
                        </a:p>
                      </a:txBody>
                      <a:tcPr anchor="ctr">
                        <a:blipFill>
                          <a:blip r:embed="rId3"/>
                          <a:stretch>
                            <a:fillRect t="-1639" r="-400000" b="-162295"/>
                          </a:stretch>
                        </a:blipFill>
                      </a:tcPr>
                    </a:tc>
                    <a:tc>
                      <a:txBody>
                        <a:bodyPr/>
                        <a:lstStyle/>
                        <a:p>
                          <a:endParaRPr lang="en-US"/>
                        </a:p>
                      </a:txBody>
                      <a:tcPr anchor="ctr">
                        <a:blipFill>
                          <a:blip r:embed="rId3"/>
                          <a:stretch>
                            <a:fillRect l="-93500" t="-1639" r="-274000" b="-162295"/>
                          </a:stretch>
                        </a:blipFill>
                      </a:tcPr>
                    </a:tc>
                    <a:tc>
                      <a:txBody>
                        <a:bodyPr/>
                        <a:lstStyle/>
                        <a:p>
                          <a:endParaRPr lang="en-US"/>
                        </a:p>
                      </a:txBody>
                      <a:tcPr anchor="ctr">
                        <a:blipFill>
                          <a:blip r:embed="rId3"/>
                          <a:stretch>
                            <a:fillRect l="-223055" t="-1639" r="-215850" b="-162295"/>
                          </a:stretch>
                        </a:blipFill>
                      </a:tcPr>
                    </a:tc>
                    <a:tc>
                      <a:txBody>
                        <a:bodyPr/>
                        <a:lstStyle/>
                        <a:p>
                          <a:endParaRPr lang="en-US"/>
                        </a:p>
                      </a:txBody>
                      <a:tcPr anchor="ctr">
                        <a:blipFill>
                          <a:blip r:embed="rId3"/>
                          <a:stretch>
                            <a:fillRect l="-300536" t="-1639" r="-100804" b="-162295"/>
                          </a:stretch>
                        </a:blipFill>
                      </a:tcPr>
                    </a:tc>
                    <a:tc>
                      <a:txBody>
                        <a:bodyPr/>
                        <a:lstStyle/>
                        <a:p>
                          <a:endParaRPr lang="en-US"/>
                        </a:p>
                      </a:txBody>
                      <a:tcPr anchor="ctr">
                        <a:blipFill>
                          <a:blip r:embed="rId3"/>
                          <a:stretch>
                            <a:fillRect l="-399465" t="-1639" r="-535" b="-162295"/>
                          </a:stretch>
                        </a:blipFill>
                      </a:tcPr>
                    </a:tc>
                    <a:extLst>
                      <a:ext uri="{0D108BD9-81ED-4DB2-BD59-A6C34878D82A}">
                        <a16:rowId xmlns:a16="http://schemas.microsoft.com/office/drawing/2014/main" val="615403246"/>
                      </a:ext>
                    </a:extLst>
                  </a:tr>
                  <a:tr h="370840">
                    <a:tc>
                      <a:txBody>
                        <a:bodyPr/>
                        <a:lstStyle/>
                        <a:p>
                          <a:pPr algn="ctr"/>
                          <a:r>
                            <a:rPr lang="fr-FR">
                              <a:solidFill>
                                <a:srgbClr val="2F2F2F"/>
                              </a:solidFill>
                            </a:rPr>
                            <a:t>0H</a:t>
                          </a:r>
                        </a:p>
                      </a:txBody>
                      <a:tcPr/>
                    </a:tc>
                    <a:tc>
                      <a:txBody>
                        <a:bodyPr/>
                        <a:lstStyle/>
                        <a:p>
                          <a:pPr algn="ctr"/>
                          <a:r>
                            <a:rPr lang="fr-FR" b="1">
                              <a:solidFill>
                                <a:srgbClr val="2F2F2F"/>
                              </a:solidFill>
                            </a:rPr>
                            <a:t>1.59</a:t>
                          </a:r>
                        </a:p>
                      </a:txBody>
                      <a:tcPr/>
                    </a:tc>
                    <a:tc>
                      <a:txBody>
                        <a:bodyPr/>
                        <a:lstStyle/>
                        <a:p>
                          <a:pPr algn="ctr"/>
                          <a:r>
                            <a:rPr lang="fr-FR">
                              <a:solidFill>
                                <a:srgbClr val="2F2F2F"/>
                              </a:solidFill>
                            </a:rPr>
                            <a:t>6</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263</a:t>
                          </a:r>
                        </a:p>
                      </a:txBody>
                      <a:tcPr/>
                    </a:tc>
                    <a:extLst>
                      <a:ext uri="{0D108BD9-81ED-4DB2-BD59-A6C34878D82A}">
                        <a16:rowId xmlns:a16="http://schemas.microsoft.com/office/drawing/2014/main" val="1350460141"/>
                      </a:ext>
                    </a:extLst>
                  </a:tr>
                  <a:tr h="370840">
                    <a:tc>
                      <a:txBody>
                        <a:bodyPr/>
                        <a:lstStyle/>
                        <a:p>
                          <a:pPr algn="ctr"/>
                          <a:r>
                            <a:rPr lang="fr-FR">
                              <a:solidFill>
                                <a:srgbClr val="2F2F2F"/>
                              </a:solidFill>
                            </a:rPr>
                            <a:t>6H</a:t>
                          </a:r>
                        </a:p>
                      </a:txBody>
                      <a:tcPr/>
                    </a:tc>
                    <a:tc>
                      <a:txBody>
                        <a:bodyPr/>
                        <a:lstStyle/>
                        <a:p>
                          <a:pPr algn="ctr"/>
                          <a:r>
                            <a:rPr lang="fr-FR" b="1">
                              <a:solidFill>
                                <a:srgbClr val="2F2F2F"/>
                              </a:solidFill>
                            </a:rPr>
                            <a:t>1.23</a:t>
                          </a:r>
                        </a:p>
                      </a:txBody>
                      <a:tcPr/>
                    </a:tc>
                    <a:tc>
                      <a:txBody>
                        <a:bodyPr/>
                        <a:lstStyle/>
                        <a:p>
                          <a:pPr algn="ctr"/>
                          <a:r>
                            <a:rPr lang="fr-FR">
                              <a:solidFill>
                                <a:srgbClr val="2F2F2F"/>
                              </a:solidFill>
                            </a:rPr>
                            <a:t>6</a:t>
                          </a:r>
                        </a:p>
                      </a:txBody>
                      <a:tcPr/>
                    </a:tc>
                    <a:tc>
                      <a:txBody>
                        <a:bodyPr/>
                        <a:lstStyle/>
                        <a:p>
                          <a:pPr algn="ctr"/>
                          <a:r>
                            <a:rPr lang="fr-FR">
                              <a:solidFill>
                                <a:srgbClr val="2F2F2F"/>
                              </a:solidFill>
                            </a:rPr>
                            <a:t>120</a:t>
                          </a:r>
                        </a:p>
                      </a:txBody>
                      <a:tcPr/>
                    </a:tc>
                    <a:tc>
                      <a:txBody>
                        <a:bodyPr/>
                        <a:lstStyle/>
                        <a:p>
                          <a:pPr algn="ctr"/>
                          <a:r>
                            <a:rPr lang="fr-FR">
                              <a:solidFill>
                                <a:srgbClr val="2F2F2F"/>
                              </a:solidFill>
                            </a:rPr>
                            <a:t>166</a:t>
                          </a:r>
                        </a:p>
                      </a:txBody>
                      <a:tcPr/>
                    </a:tc>
                    <a:extLst>
                      <a:ext uri="{0D108BD9-81ED-4DB2-BD59-A6C34878D82A}">
                        <a16:rowId xmlns:a16="http://schemas.microsoft.com/office/drawing/2014/main" val="2442160557"/>
                      </a:ext>
                    </a:extLst>
                  </a:tr>
                  <a:tr h="370840">
                    <a:tc>
                      <a:txBody>
                        <a:bodyPr/>
                        <a:lstStyle/>
                        <a:p>
                          <a:pPr algn="ctr"/>
                          <a:r>
                            <a:rPr lang="fr-FR">
                              <a:solidFill>
                                <a:srgbClr val="2F2F2F"/>
                              </a:solidFill>
                            </a:rPr>
                            <a:t>11H</a:t>
                          </a:r>
                        </a:p>
                      </a:txBody>
                      <a:tcPr/>
                    </a:tc>
                    <a:tc>
                      <a:txBody>
                        <a:bodyPr/>
                        <a:lstStyle/>
                        <a:p>
                          <a:pPr algn="ctr"/>
                          <a:r>
                            <a:rPr lang="fr-FR" b="1">
                              <a:solidFill>
                                <a:srgbClr val="2F2F2F"/>
                              </a:solidFill>
                            </a:rPr>
                            <a:t>0.99</a:t>
                          </a:r>
                        </a:p>
                      </a:txBody>
                      <a:tcPr/>
                    </a:tc>
                    <a:tc>
                      <a:txBody>
                        <a:bodyPr/>
                        <a:lstStyle/>
                        <a:p>
                          <a:pPr algn="ctr"/>
                          <a:r>
                            <a:rPr lang="fr-FR">
                              <a:solidFill>
                                <a:srgbClr val="2F2F2F"/>
                              </a:solidFill>
                            </a:rPr>
                            <a:t>6</a:t>
                          </a:r>
                        </a:p>
                      </a:txBody>
                      <a:tcPr/>
                    </a:tc>
                    <a:tc>
                      <a:txBody>
                        <a:bodyPr/>
                        <a:lstStyle/>
                        <a:p>
                          <a:pPr algn="ctr"/>
                          <a:r>
                            <a:rPr lang="fr-FR">
                              <a:solidFill>
                                <a:srgbClr val="2F2F2F"/>
                              </a:solidFill>
                            </a:rPr>
                            <a:t>89</a:t>
                          </a:r>
                        </a:p>
                      </a:txBody>
                      <a:tcPr/>
                    </a:tc>
                    <a:tc>
                      <a:txBody>
                        <a:bodyPr/>
                        <a:lstStyle/>
                        <a:p>
                          <a:pPr algn="ctr"/>
                          <a:r>
                            <a:rPr lang="fr-FR">
                              <a:solidFill>
                                <a:srgbClr val="2F2F2F"/>
                              </a:solidFill>
                            </a:rPr>
                            <a:t>114</a:t>
                          </a:r>
                        </a:p>
                      </a:txBody>
                      <a:tcPr/>
                    </a:tc>
                    <a:extLst>
                      <a:ext uri="{0D108BD9-81ED-4DB2-BD59-A6C34878D82A}">
                        <a16:rowId xmlns:a16="http://schemas.microsoft.com/office/drawing/2014/main" val="1172416875"/>
                      </a:ext>
                    </a:extLst>
                  </a:tr>
                </a:tbl>
              </a:graphicData>
            </a:graphic>
          </p:graphicFrame>
        </mc:Fallback>
      </mc:AlternateContent>
      <p:sp>
        <p:nvSpPr>
          <p:cNvPr id="25" name="Content Placeholder 1">
            <a:extLst>
              <a:ext uri="{FF2B5EF4-FFF2-40B4-BE49-F238E27FC236}">
                <a16:creationId xmlns:a16="http://schemas.microsoft.com/office/drawing/2014/main" id="{2A35D7CB-D7F6-5574-C89F-B1CBEF54E9A0}"/>
              </a:ext>
            </a:extLst>
          </p:cNvPr>
          <p:cNvSpPr txBox="1">
            <a:spLocks/>
          </p:cNvSpPr>
          <p:nvPr/>
        </p:nvSpPr>
        <p:spPr bwMode="auto">
          <a:xfrm>
            <a:off x="407987" y="4221088"/>
            <a:ext cx="11376023" cy="1944216"/>
          </a:xfrm>
          <a:prstGeom prst="rect">
            <a:avLst/>
          </a:prstGeom>
          <a:ln>
            <a:noFill/>
          </a:ln>
        </p:spPr>
        <p:txBody>
          <a:bodyPr vert="horz" lIns="0" tIns="0" rIns="0" bIns="0" numCol="1" spcCol="10800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sz="2300" b="1" dirty="0">
                <a:solidFill>
                  <a:srgbClr val="FF0000"/>
                </a:solidFill>
              </a:rPr>
              <a:t>No impact of the </a:t>
            </a:r>
            <a:r>
              <a:rPr lang="en-GB" sz="2300" b="1" dirty="0">
                <a:solidFill>
                  <a:srgbClr val="FF0000"/>
                </a:solidFill>
              </a:rPr>
              <a:t>bunch</a:t>
            </a:r>
            <a:r>
              <a:rPr lang="fr-FR" sz="2300" b="1" dirty="0">
                <a:solidFill>
                  <a:srgbClr val="FF0000"/>
                </a:solidFill>
              </a:rPr>
              <a:t> </a:t>
            </a:r>
            <a:r>
              <a:rPr lang="fr-FR" sz="2300" b="1" dirty="0" err="1">
                <a:solidFill>
                  <a:srgbClr val="FF0000"/>
                </a:solidFill>
              </a:rPr>
              <a:t>intensity</a:t>
            </a:r>
            <a:r>
              <a:rPr lang="fr-FR" sz="2300" b="1" dirty="0">
                <a:solidFill>
                  <a:srgbClr val="FF0000"/>
                </a:solidFill>
              </a:rPr>
              <a:t> on the </a:t>
            </a:r>
            <a:r>
              <a:rPr lang="fr-FR" sz="2300" b="1" dirty="0" err="1">
                <a:solidFill>
                  <a:srgbClr val="FF0000"/>
                </a:solidFill>
              </a:rPr>
              <a:t>energy</a:t>
            </a:r>
            <a:r>
              <a:rPr lang="fr-FR" sz="2300" b="1" dirty="0">
                <a:solidFill>
                  <a:srgbClr val="FF0000"/>
                </a:solidFill>
              </a:rPr>
              <a:t> of the </a:t>
            </a:r>
            <a:r>
              <a:rPr lang="fr-FR" sz="2300" b="1" dirty="0" err="1">
                <a:solidFill>
                  <a:srgbClr val="FF0000"/>
                </a:solidFill>
              </a:rPr>
              <a:t>secondary</a:t>
            </a:r>
            <a:r>
              <a:rPr lang="fr-FR" sz="2300" b="1" dirty="0">
                <a:solidFill>
                  <a:srgbClr val="FF0000"/>
                </a:solidFill>
              </a:rPr>
              <a:t> </a:t>
            </a:r>
            <a:r>
              <a:rPr lang="fr-FR" sz="2300" b="1" dirty="0" err="1">
                <a:solidFill>
                  <a:srgbClr val="FF0000"/>
                </a:solidFill>
              </a:rPr>
              <a:t>electrons</a:t>
            </a:r>
            <a:r>
              <a:rPr lang="fr-FR" sz="2300" b="1" dirty="0">
                <a:solidFill>
                  <a:srgbClr val="FF0000"/>
                </a:solidFill>
              </a:rPr>
              <a:t>.</a:t>
            </a:r>
          </a:p>
          <a:p>
            <a:pPr marL="0" lvl="1" indent="0" algn="ctr">
              <a:buFont typeface="Arial"/>
              <a:buNone/>
              <a:defRPr/>
            </a:pPr>
            <a:r>
              <a:rPr lang="en-GB" sz="2300" b="1" dirty="0">
                <a:solidFill>
                  <a:srgbClr val="FF0000"/>
                </a:solidFill>
              </a:rPr>
              <a:t>Decrease</a:t>
            </a:r>
            <a:r>
              <a:rPr lang="fr-FR" sz="2300" b="1" dirty="0">
                <a:solidFill>
                  <a:srgbClr val="FF0000"/>
                </a:solidFill>
              </a:rPr>
              <a:t> of the </a:t>
            </a:r>
            <a:r>
              <a:rPr lang="fr-FR" sz="2300" b="1" dirty="0" err="1">
                <a:solidFill>
                  <a:srgbClr val="FF0000"/>
                </a:solidFill>
              </a:rPr>
              <a:t>energy</a:t>
            </a:r>
            <a:r>
              <a:rPr lang="fr-FR" sz="2300" b="1" dirty="0">
                <a:solidFill>
                  <a:srgbClr val="FF0000"/>
                </a:solidFill>
              </a:rPr>
              <a:t> </a:t>
            </a:r>
            <a:r>
              <a:rPr lang="fr-FR" sz="2300" b="1" dirty="0" err="1">
                <a:solidFill>
                  <a:srgbClr val="FF0000"/>
                </a:solidFill>
              </a:rPr>
              <a:t>gained</a:t>
            </a:r>
            <a:r>
              <a:rPr lang="fr-FR" sz="2300" b="1" dirty="0">
                <a:solidFill>
                  <a:srgbClr val="FF0000"/>
                </a:solidFill>
              </a:rPr>
              <a:t> by </a:t>
            </a:r>
            <a:r>
              <a:rPr lang="fr-FR" sz="2300" b="1" dirty="0" err="1">
                <a:solidFill>
                  <a:srgbClr val="FF0000"/>
                </a:solidFill>
              </a:rPr>
              <a:t>accelerated</a:t>
            </a:r>
            <a:r>
              <a:rPr lang="fr-FR" sz="2300" b="1" dirty="0">
                <a:solidFill>
                  <a:srgbClr val="FF0000"/>
                </a:solidFill>
              </a:rPr>
              <a:t> </a:t>
            </a:r>
            <a:r>
              <a:rPr lang="fr-FR" sz="2300" b="1" dirty="0" err="1">
                <a:solidFill>
                  <a:srgbClr val="FF0000"/>
                </a:solidFill>
              </a:rPr>
              <a:t>electrons</a:t>
            </a:r>
            <a:r>
              <a:rPr lang="fr-FR" sz="2300" b="1" dirty="0">
                <a:solidFill>
                  <a:srgbClr val="FF0000"/>
                </a:solidFill>
              </a:rPr>
              <a:t> </a:t>
            </a:r>
            <a:r>
              <a:rPr lang="fr-FR" sz="2300" b="1" dirty="0" err="1">
                <a:solidFill>
                  <a:srgbClr val="FF0000"/>
                </a:solidFill>
              </a:rPr>
              <a:t>with</a:t>
            </a:r>
            <a:r>
              <a:rPr lang="fr-FR" sz="2300" b="1" dirty="0">
                <a:solidFill>
                  <a:srgbClr val="FF0000"/>
                </a:solidFill>
              </a:rPr>
              <a:t> </a:t>
            </a:r>
            <a:r>
              <a:rPr lang="fr-FR" sz="2300" b="1" err="1">
                <a:solidFill>
                  <a:srgbClr val="FF0000"/>
                </a:solidFill>
              </a:rPr>
              <a:t>bunch</a:t>
            </a:r>
            <a:r>
              <a:rPr lang="fr-FR" sz="2300" b="1">
                <a:solidFill>
                  <a:srgbClr val="FF0000"/>
                </a:solidFill>
              </a:rPr>
              <a:t> intensity.</a:t>
            </a:r>
            <a:endParaRPr lang="fr-FR" sz="2300" b="1" dirty="0">
              <a:solidFill>
                <a:srgbClr val="FF0000"/>
              </a:solidFill>
            </a:endParaRPr>
          </a:p>
          <a:p>
            <a:pPr marL="0" lvl="1" indent="0" algn="ctr">
              <a:buFont typeface="Arial"/>
              <a:buNone/>
              <a:defRPr/>
            </a:pPr>
            <a:r>
              <a:rPr lang="fr-FR" sz="2300" b="1" dirty="0">
                <a:solidFill>
                  <a:srgbClr val="FF0000"/>
                </a:solidFill>
              </a:rPr>
              <a:t>Kick </a:t>
            </a:r>
            <a:r>
              <a:rPr lang="fr-FR" sz="2300" b="1" dirty="0" err="1">
                <a:solidFill>
                  <a:srgbClr val="FF0000"/>
                </a:solidFill>
              </a:rPr>
              <a:t>energy</a:t>
            </a:r>
            <a:r>
              <a:rPr lang="fr-FR" sz="2300" b="1" dirty="0">
                <a:solidFill>
                  <a:srgbClr val="FF0000"/>
                </a:solidFill>
              </a:rPr>
              <a:t> </a:t>
            </a:r>
            <a:r>
              <a:rPr lang="fr-FR" sz="2300" b="1" dirty="0" err="1">
                <a:solidFill>
                  <a:srgbClr val="FF0000"/>
                </a:solidFill>
              </a:rPr>
              <a:t>formulae</a:t>
            </a:r>
            <a:r>
              <a:rPr lang="fr-FR" sz="2300" b="1" dirty="0">
                <a:solidFill>
                  <a:srgbClr val="FF0000"/>
                </a:solidFill>
              </a:rPr>
              <a:t> </a:t>
            </a:r>
            <a:r>
              <a:rPr lang="fr-FR" sz="2300" b="1" err="1">
                <a:solidFill>
                  <a:srgbClr val="FF0000"/>
                </a:solidFill>
              </a:rPr>
              <a:t>gives</a:t>
            </a:r>
            <a:r>
              <a:rPr lang="fr-FR" sz="2300" b="1">
                <a:solidFill>
                  <a:srgbClr val="FF0000"/>
                </a:solidFill>
              </a:rPr>
              <a:t> a reasonable </a:t>
            </a:r>
            <a:r>
              <a:rPr lang="fr-FR" sz="2300" b="1" err="1">
                <a:solidFill>
                  <a:srgbClr val="FF0000"/>
                </a:solidFill>
              </a:rPr>
              <a:t>energy</a:t>
            </a:r>
            <a:r>
              <a:rPr lang="fr-FR" sz="2300" b="1">
                <a:solidFill>
                  <a:srgbClr val="FF0000"/>
                </a:solidFill>
              </a:rPr>
              <a:t> assessment at 30%</a:t>
            </a:r>
            <a:endParaRPr lang="fr-FR" sz="2300" b="1" dirty="0">
              <a:solidFill>
                <a:srgbClr val="FF0000"/>
              </a:solidFill>
            </a:endParaRPr>
          </a:p>
        </p:txBody>
      </p:sp>
      <p:sp>
        <p:nvSpPr>
          <p:cNvPr id="26" name="Rectangle: Rounded Corners 8">
            <a:extLst>
              <a:ext uri="{FF2B5EF4-FFF2-40B4-BE49-F238E27FC236}">
                <a16:creationId xmlns:a16="http://schemas.microsoft.com/office/drawing/2014/main" id="{54D00E92-696C-D935-A321-9690955CFC47}"/>
              </a:ext>
            </a:extLst>
          </p:cNvPr>
          <p:cNvSpPr/>
          <p:nvPr/>
        </p:nvSpPr>
        <p:spPr bwMode="auto">
          <a:xfrm>
            <a:off x="407987" y="4221088"/>
            <a:ext cx="11376023" cy="19442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4BEC5DC8-3F8F-2412-80E5-CA4D63A66892}"/>
                  </a:ext>
                </a:extLst>
              </p:cNvPr>
              <p:cNvSpPr txBox="1"/>
              <p:nvPr/>
            </p:nvSpPr>
            <p:spPr bwMode="auto">
              <a:xfrm>
                <a:off x="8976320" y="1310323"/>
                <a:ext cx="2807688" cy="392223"/>
              </a:xfrm>
              <a:prstGeom prst="rect">
                <a:avLst/>
              </a:prstGeom>
              <a:noFill/>
            </p:spPr>
            <p:txBody>
              <a:bodyPr wrap="square">
                <a:spAutoFit/>
              </a:bodyPr>
              <a:lstStyle/>
              <a:p>
                <a:pPr marL="0" lvl="1" indent="0" algn="ctr">
                  <a:buNone/>
                  <a:defRPr/>
                </a:pPr>
                <a14:m>
                  <m:oMathPara xmlns:m="http://schemas.openxmlformats.org/officeDocument/2006/math">
                    <m:oMathParaPr>
                      <m:jc m:val="right"/>
                    </m:oMathParaPr>
                    <m:oMath xmlns:m="http://schemas.openxmlformats.org/officeDocument/2006/math">
                      <m:acc>
                        <m:accPr>
                          <m:chr m:val="̅"/>
                          <m:ctrlPr>
                            <a:rPr lang="fr-FR" sz="1600" b="1" i="1" smtClean="0">
                              <a:solidFill>
                                <a:srgbClr val="2F2F2F"/>
                              </a:solidFill>
                              <a:latin typeface="Cambria Math" panose="02040503050406030204" pitchFamily="18" charset="0"/>
                            </a:rPr>
                          </m:ctrlPr>
                        </m:accPr>
                        <m:e>
                          <m:sSub>
                            <m:sSubPr>
                              <m:ctrlPr>
                                <a:rPr lang="fr-FR" sz="1600" b="1" i="1">
                                  <a:solidFill>
                                    <a:srgbClr val="2F2F2F"/>
                                  </a:solidFill>
                                  <a:latin typeface="Cambria Math" panose="02040503050406030204" pitchFamily="18" charset="0"/>
                                </a:rPr>
                              </m:ctrlPr>
                            </m:sSubPr>
                            <m:e>
                              <m:r>
                                <a:rPr lang="fr-FR" sz="1600" b="1" i="1">
                                  <a:solidFill>
                                    <a:srgbClr val="2F2F2F"/>
                                  </a:solidFill>
                                  <a:latin typeface="Cambria Math" panose="02040503050406030204" pitchFamily="18" charset="0"/>
                                  <a:ea typeface="Cambria Math" panose="02040503050406030204" pitchFamily="18" charset="0"/>
                                </a:rPr>
                                <m:t>𝜟</m:t>
                              </m:r>
                              <m:r>
                                <a:rPr lang="fr-FR" sz="1600" b="1" i="1">
                                  <a:solidFill>
                                    <a:srgbClr val="2F2F2F"/>
                                  </a:solidFill>
                                  <a:latin typeface="Cambria Math" panose="02040503050406030204" pitchFamily="18" charset="0"/>
                                </a:rPr>
                                <m:t>𝑬</m:t>
                              </m:r>
                            </m:e>
                            <m:sub>
                              <m:r>
                                <a:rPr lang="fr-FR" sz="1600" b="1" i="1">
                                  <a:solidFill>
                                    <a:srgbClr val="2F2F2F"/>
                                  </a:solidFill>
                                  <a:latin typeface="Cambria Math" panose="02040503050406030204" pitchFamily="18" charset="0"/>
                                </a:rPr>
                                <m:t>𝒕𝒐𝒕</m:t>
                              </m:r>
                            </m:sub>
                          </m:sSub>
                        </m:e>
                      </m:acc>
                      <m:r>
                        <a:rPr lang="fr-FR" sz="1600" b="1" i="1" smtClean="0">
                          <a:solidFill>
                            <a:srgbClr val="2F2F2F"/>
                          </a:solidFill>
                          <a:latin typeface="Cambria Math" panose="02040503050406030204" pitchFamily="18" charset="0"/>
                          <a:ea typeface="Cambria Math" panose="02040503050406030204" pitchFamily="18" charset="0"/>
                        </a:rPr>
                        <m:t>∝</m:t>
                      </m:r>
                      <m:sSup>
                        <m:sSupPr>
                          <m:ctrlPr>
                            <a:rPr lang="fr-FR" sz="1600" b="1" i="1" smtClean="0">
                              <a:solidFill>
                                <a:srgbClr val="2F2F2F"/>
                              </a:solidFill>
                              <a:latin typeface="Cambria Math" panose="02040503050406030204" pitchFamily="18" charset="0"/>
                              <a:ea typeface="Cambria Math" panose="02040503050406030204" pitchFamily="18" charset="0"/>
                            </a:rPr>
                          </m:ctrlPr>
                        </m:sSupPr>
                        <m:e>
                          <m:r>
                            <a:rPr lang="fr-FR" sz="1600" b="1" i="1" smtClean="0">
                              <a:solidFill>
                                <a:srgbClr val="2F2F2F"/>
                              </a:solidFill>
                              <a:latin typeface="Cambria Math" panose="02040503050406030204" pitchFamily="18" charset="0"/>
                              <a:ea typeface="Cambria Math" panose="02040503050406030204" pitchFamily="18" charset="0"/>
                            </a:rPr>
                            <m:t>𝒑𝒑𝒃</m:t>
                          </m:r>
                        </m:e>
                        <m:sup>
                          <m:r>
                            <a:rPr lang="fr-FR" sz="1600" b="1" i="1" smtClean="0">
                              <a:solidFill>
                                <a:srgbClr val="2F2F2F"/>
                              </a:solidFill>
                              <a:latin typeface="Cambria Math" panose="02040503050406030204" pitchFamily="18" charset="0"/>
                              <a:ea typeface="Cambria Math" panose="02040503050406030204" pitchFamily="18" charset="0"/>
                            </a:rPr>
                            <m:t>𝟐</m:t>
                          </m:r>
                        </m:sup>
                      </m:sSup>
                      <m:r>
                        <a:rPr lang="fr-FR" sz="1600" b="1" i="1" smtClean="0">
                          <a:solidFill>
                            <a:srgbClr val="2F2F2F"/>
                          </a:solidFill>
                          <a:latin typeface="Cambria Math" panose="02040503050406030204" pitchFamily="18" charset="0"/>
                          <a:ea typeface="Cambria Math" panose="02040503050406030204" pitchFamily="18" charset="0"/>
                        </a:rPr>
                        <m:t>×</m:t>
                      </m:r>
                      <m:func>
                        <m:funcPr>
                          <m:ctrlPr>
                            <a:rPr lang="fr-FR" sz="1600" b="1" i="1" smtClean="0">
                              <a:solidFill>
                                <a:srgbClr val="2F2F2F"/>
                              </a:solidFill>
                              <a:latin typeface="Cambria Math" panose="02040503050406030204" pitchFamily="18" charset="0"/>
                              <a:ea typeface="Cambria Math" panose="02040503050406030204" pitchFamily="18" charset="0"/>
                            </a:rPr>
                          </m:ctrlPr>
                        </m:funcPr>
                        <m:fName>
                          <m:r>
                            <a:rPr lang="fr-FR" sz="1600" b="1" i="0" smtClean="0">
                              <a:solidFill>
                                <a:srgbClr val="2F2F2F"/>
                              </a:solidFill>
                              <a:latin typeface="Cambria Math" panose="02040503050406030204" pitchFamily="18" charset="0"/>
                              <a:ea typeface="Cambria Math" panose="02040503050406030204" pitchFamily="18" charset="0"/>
                            </a:rPr>
                            <m:t>𝐥𝐧</m:t>
                          </m:r>
                        </m:fName>
                        <m:e>
                          <m:d>
                            <m:dPr>
                              <m:begChr m:val="|"/>
                              <m:endChr m:val="|"/>
                              <m:ctrlPr>
                                <a:rPr lang="fr-FR" sz="1600" b="1" i="1">
                                  <a:solidFill>
                                    <a:srgbClr val="2F2F2F"/>
                                  </a:solidFill>
                                  <a:latin typeface="Cambria Math" panose="02040503050406030204" pitchFamily="18" charset="0"/>
                                  <a:ea typeface="Cambria Math" panose="02040503050406030204" pitchFamily="18" charset="0"/>
                                </a:rPr>
                              </m:ctrlPr>
                            </m:dPr>
                            <m:e>
                              <m:rad>
                                <m:radPr>
                                  <m:degHide m:val="on"/>
                                  <m:ctrlPr>
                                    <a:rPr lang="fr-FR" sz="1600" b="1" i="1">
                                      <a:solidFill>
                                        <a:srgbClr val="2F2F2F"/>
                                      </a:solidFill>
                                      <a:latin typeface="Cambria Math" panose="02040503050406030204" pitchFamily="18" charset="0"/>
                                      <a:ea typeface="Cambria Math" panose="02040503050406030204" pitchFamily="18" charset="0"/>
                                    </a:rPr>
                                  </m:ctrlPr>
                                </m:radPr>
                                <m:deg/>
                                <m:e>
                                  <m:r>
                                    <a:rPr lang="fr-FR" sz="1600" b="1" i="1">
                                      <a:solidFill>
                                        <a:srgbClr val="2F2F2F"/>
                                      </a:solidFill>
                                      <a:latin typeface="Cambria Math" panose="02040503050406030204" pitchFamily="18" charset="0"/>
                                      <a:ea typeface="Cambria Math" panose="02040503050406030204" pitchFamily="18" charset="0"/>
                                    </a:rPr>
                                    <m:t>𝒑𝒑𝒃</m:t>
                                  </m:r>
                                </m:e>
                              </m:rad>
                            </m:e>
                          </m:d>
                        </m:e>
                      </m:func>
                    </m:oMath>
                  </m:oMathPara>
                </a14:m>
                <a:endParaRPr lang="fr-FR" sz="1600" b="1">
                  <a:solidFill>
                    <a:srgbClr val="E15E32"/>
                  </a:solidFill>
                </a:endParaRPr>
              </a:p>
            </p:txBody>
          </p:sp>
        </mc:Choice>
        <mc:Fallback xmlns="">
          <p:sp>
            <p:nvSpPr>
              <p:cNvPr id="3" name="ZoneTexte 2">
                <a:extLst>
                  <a:ext uri="{FF2B5EF4-FFF2-40B4-BE49-F238E27FC236}">
                    <a16:creationId xmlns:a16="http://schemas.microsoft.com/office/drawing/2014/main" id="{4BEC5DC8-3F8F-2412-80E5-CA4D63A66892}"/>
                  </a:ext>
                </a:extLst>
              </p:cNvPr>
              <p:cNvSpPr txBox="1">
                <a:spLocks noRot="1" noChangeAspect="1" noMove="1" noResize="1" noEditPoints="1" noAdjustHandles="1" noChangeArrowheads="1" noChangeShapeType="1" noTextEdit="1"/>
              </p:cNvSpPr>
              <p:nvPr/>
            </p:nvSpPr>
            <p:spPr bwMode="auto">
              <a:xfrm>
                <a:off x="8976320" y="1310323"/>
                <a:ext cx="2807688" cy="392223"/>
              </a:xfrm>
              <a:prstGeom prst="rect">
                <a:avLst/>
              </a:prstGeom>
              <a:blipFill>
                <a:blip r:embed="rId4"/>
                <a:stretch>
                  <a:fillRect b="-6250"/>
                </a:stretch>
              </a:blipFill>
            </p:spPr>
            <p:txBody>
              <a:bodyPr/>
              <a:lstStyle/>
              <a:p>
                <a:r>
                  <a:rPr lang="fr-FR">
                    <a:noFill/>
                  </a:rPr>
                  <a:t> </a:t>
                </a:r>
              </a:p>
            </p:txBody>
          </p:sp>
        </mc:Fallback>
      </mc:AlternateContent>
      <p:sp>
        <p:nvSpPr>
          <p:cNvPr id="9" name="TextBox 13">
            <a:extLst>
              <a:ext uri="{FF2B5EF4-FFF2-40B4-BE49-F238E27FC236}">
                <a16:creationId xmlns:a16="http://schemas.microsoft.com/office/drawing/2014/main" id="{BA9679E1-F870-17BE-3059-1EEFAE050732}"/>
              </a:ext>
            </a:extLst>
          </p:cNvPr>
          <p:cNvSpPr txBox="1"/>
          <p:nvPr/>
        </p:nvSpPr>
        <p:spPr bwMode="auto">
          <a:xfrm>
            <a:off x="8264951" y="3832015"/>
            <a:ext cx="3718660" cy="276999"/>
          </a:xfrm>
          <a:prstGeom prst="rect">
            <a:avLst/>
          </a:prstGeom>
          <a:noFill/>
        </p:spPr>
        <p:txBody>
          <a:bodyPr wrap="square" rtlCol="0">
            <a:spAutoFit/>
          </a:bodyPr>
          <a:lstStyle/>
          <a:p>
            <a:pPr algn="ctr"/>
            <a:r>
              <a:rPr lang="en-GB" sz="1200" i="1">
                <a:solidFill>
                  <a:srgbClr val="2F2F2F"/>
                </a:solidFill>
              </a:rPr>
              <a:t>*J. </a:t>
            </a:r>
            <a:r>
              <a:rPr lang="fr-FR" sz="1200" i="1">
                <a:solidFill>
                  <a:srgbClr val="2F2F2F"/>
                </a:solidFill>
              </a:rPr>
              <a:t>Scott Berg. CERN LHC Project Note 97, July 1997.</a:t>
            </a:r>
          </a:p>
        </p:txBody>
      </p:sp>
    </p:spTree>
    <p:extLst>
      <p:ext uri="{BB962C8B-B14F-4D97-AF65-F5344CB8AC3E}">
        <p14:creationId xmlns:p14="http://schemas.microsoft.com/office/powerpoint/2010/main" val="252482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a:xfrm>
            <a:off x="407988" y="373593"/>
            <a:ext cx="5328590" cy="1065742"/>
          </a:xfrm>
        </p:spPr>
        <p:txBody>
          <a:bodyPr/>
          <a:lstStyle/>
          <a:p>
            <a:r>
              <a:rPr lang="fr-FR"/>
              <a:t>Summary</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35" name="Rectangle 34">
            <a:extLst>
              <a:ext uri="{FF2B5EF4-FFF2-40B4-BE49-F238E27FC236}">
                <a16:creationId xmlns:a16="http://schemas.microsoft.com/office/drawing/2014/main" id="{D50C29D0-27C9-AAF9-B42F-A8B5229258E4}"/>
              </a:ext>
            </a:extLst>
          </p:cNvPr>
          <p:cNvSpPr/>
          <p:nvPr/>
        </p:nvSpPr>
        <p:spPr bwMode="auto">
          <a:xfrm>
            <a:off x="10886761" y="1661539"/>
            <a:ext cx="1296093" cy="647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 name="Content Placeholder 1">
                <a:extLst>
                  <a:ext uri="{FF2B5EF4-FFF2-40B4-BE49-F238E27FC236}">
                    <a16:creationId xmlns:a16="http://schemas.microsoft.com/office/drawing/2014/main" id="{56856C6E-1DA3-76AA-D29A-B8FF2C5F05CC}"/>
                  </a:ext>
                </a:extLst>
              </p:cNvPr>
              <p:cNvSpPr>
                <a:spLocks noGrp="1"/>
              </p:cNvSpPr>
              <p:nvPr>
                <p:ph idx="1"/>
              </p:nvPr>
            </p:nvSpPr>
            <p:spPr bwMode="auto">
              <a:xfrm>
                <a:off x="551386" y="1340768"/>
                <a:ext cx="5328590" cy="4860007"/>
              </a:xfrm>
            </p:spPr>
            <p:txBody>
              <a:bodyPr numCol="1" spcCol="252000"/>
              <a:lstStyle/>
              <a:p>
                <a:pPr marL="0" lvl="1" indent="0">
                  <a:buNone/>
                  <a:defRPr/>
                </a:pPr>
                <a:r>
                  <a:rPr lang="fr-FR" b="1">
                    <a:solidFill>
                      <a:srgbClr val="6E2466"/>
                    </a:solidFill>
                  </a:rPr>
                  <a:t>Electron cloud current:</a:t>
                </a:r>
                <a:endParaRPr lang="fr-FR" b="1" dirty="0">
                  <a:solidFill>
                    <a:srgbClr val="6E2466"/>
                  </a:solidFill>
                </a:endParaRPr>
              </a:p>
              <a:p>
                <a:pPr lvl="1" algn="just">
                  <a:defRPr/>
                </a:pPr>
                <a:r>
                  <a:rPr lang="fr-FR">
                    <a:solidFill>
                      <a:srgbClr val="2F2F2F"/>
                    </a:solidFill>
                  </a:rPr>
                  <a:t>At a certain number of bunches, </a:t>
                </a:r>
                <a14:m>
                  <m:oMath xmlns:m="http://schemas.openxmlformats.org/officeDocument/2006/math">
                    <m:sSub>
                      <m:sSubPr>
                        <m:ctrlPr>
                          <a:rPr lang="fr-FR" sz="1800" b="1" i="1" smtClean="0">
                            <a:solidFill>
                              <a:srgbClr val="0033A0"/>
                            </a:solidFill>
                            <a:latin typeface="Cambria Math" panose="02040503050406030204" pitchFamily="18" charset="0"/>
                          </a:rPr>
                        </m:ctrlPr>
                      </m:sSubPr>
                      <m:e>
                        <m:r>
                          <a:rPr lang="fr-FR" sz="1800" b="1" i="1" smtClean="0">
                            <a:solidFill>
                              <a:srgbClr val="0033A0"/>
                            </a:solidFill>
                            <a:latin typeface="Cambria Math" panose="02040503050406030204" pitchFamily="18" charset="0"/>
                          </a:rPr>
                          <m:t>𝑰</m:t>
                        </m:r>
                      </m:e>
                      <m:sub>
                        <m:sSup>
                          <m:sSupPr>
                            <m:ctrlPr>
                              <a:rPr lang="fr-FR" sz="1800" b="1" i="1" smtClean="0">
                                <a:solidFill>
                                  <a:srgbClr val="0033A0"/>
                                </a:solidFill>
                                <a:latin typeface="Cambria Math" panose="02040503050406030204" pitchFamily="18" charset="0"/>
                              </a:rPr>
                            </m:ctrlPr>
                          </m:sSupPr>
                          <m:e>
                            <m:r>
                              <a:rPr lang="fr-FR" sz="1800" b="1" i="1" smtClean="0">
                                <a:solidFill>
                                  <a:srgbClr val="0033A0"/>
                                </a:solidFill>
                                <a:latin typeface="Cambria Math" panose="02040503050406030204" pitchFamily="18" charset="0"/>
                              </a:rPr>
                              <m:t>𝒆</m:t>
                            </m:r>
                          </m:e>
                          <m:sup>
                            <m:r>
                              <a:rPr lang="fr-FR" sz="1800" b="1" i="1" smtClean="0">
                                <a:solidFill>
                                  <a:srgbClr val="0033A0"/>
                                </a:solidFill>
                                <a:latin typeface="Cambria Math" panose="02040503050406030204" pitchFamily="18" charset="0"/>
                              </a:rPr>
                              <m:t>−</m:t>
                            </m:r>
                          </m:sup>
                        </m:sSup>
                      </m:sub>
                    </m:sSub>
                    <m:r>
                      <a:rPr lang="fr-FR" sz="1800" b="1" i="1" smtClean="0">
                        <a:solidFill>
                          <a:srgbClr val="0033A0"/>
                        </a:solidFill>
                        <a:latin typeface="Cambria Math" panose="02040503050406030204" pitchFamily="18" charset="0"/>
                        <a:ea typeface="Cambria Math" panose="02040503050406030204" pitchFamily="18" charset="0"/>
                      </a:rPr>
                      <m:t>∝</m:t>
                    </m:r>
                    <m:sSub>
                      <m:sSubPr>
                        <m:ctrlPr>
                          <a:rPr lang="fr-FR" sz="1800" b="1" i="1" smtClean="0">
                            <a:solidFill>
                              <a:srgbClr val="0033A0"/>
                            </a:solidFill>
                            <a:latin typeface="Cambria Math" panose="02040503050406030204" pitchFamily="18" charset="0"/>
                            <a:ea typeface="Cambria Math" panose="02040503050406030204" pitchFamily="18" charset="0"/>
                          </a:rPr>
                        </m:ctrlPr>
                      </m:sSubPr>
                      <m:e>
                        <m:r>
                          <a:rPr lang="fr-FR" sz="1800" b="1" i="1" smtClean="0">
                            <a:solidFill>
                              <a:srgbClr val="0033A0"/>
                            </a:solidFill>
                            <a:latin typeface="Cambria Math" panose="02040503050406030204" pitchFamily="18" charset="0"/>
                            <a:ea typeface="Cambria Math" panose="02040503050406030204" pitchFamily="18" charset="0"/>
                          </a:rPr>
                          <m:t>𝑵</m:t>
                        </m:r>
                      </m:e>
                      <m:sub>
                        <m:r>
                          <a:rPr lang="fr-FR" sz="1800" b="1" i="1" smtClean="0">
                            <a:solidFill>
                              <a:srgbClr val="0033A0"/>
                            </a:solidFill>
                            <a:latin typeface="Cambria Math" panose="02040503050406030204" pitchFamily="18" charset="0"/>
                            <a:ea typeface="Cambria Math" panose="02040503050406030204" pitchFamily="18" charset="0"/>
                          </a:rPr>
                          <m:t>𝒃𝒖𝒏𝒄𝒉</m:t>
                        </m:r>
                      </m:sub>
                    </m:sSub>
                  </m:oMath>
                </a14:m>
                <a:endParaRPr lang="fr-FR" sz="1800" b="1">
                  <a:solidFill>
                    <a:srgbClr val="0033A0"/>
                  </a:solidFill>
                  <a:ea typeface="Cambria Math" panose="02040503050406030204" pitchFamily="18" charset="0"/>
                </a:endParaRPr>
              </a:p>
              <a:p>
                <a:pPr lvl="1" algn="just">
                  <a:defRPr/>
                </a:pPr>
                <a:r>
                  <a:rPr lang="fr-FR">
                    <a:solidFill>
                      <a:srgbClr val="2F2F2F"/>
                    </a:solidFill>
                  </a:rPr>
                  <a:t>Photoelectrons detected for </a:t>
                </a:r>
                <a14:m>
                  <m:oMath xmlns:m="http://schemas.openxmlformats.org/officeDocument/2006/math">
                    <m:sSub>
                      <m:sSubPr>
                        <m:ctrlPr>
                          <a:rPr lang="fr-FR" sz="1800" b="1" i="1" smtClean="0">
                            <a:solidFill>
                              <a:srgbClr val="0033A0"/>
                            </a:solidFill>
                            <a:latin typeface="Cambria Math" panose="02040503050406030204" pitchFamily="18" charset="0"/>
                          </a:rPr>
                        </m:ctrlPr>
                      </m:sSubPr>
                      <m:e>
                        <m:r>
                          <a:rPr lang="fr-FR" sz="1800" b="1" i="1" smtClean="0">
                            <a:solidFill>
                              <a:srgbClr val="0033A0"/>
                            </a:solidFill>
                            <a:latin typeface="Cambria Math" panose="02040503050406030204" pitchFamily="18" charset="0"/>
                          </a:rPr>
                          <m:t>𝑬</m:t>
                        </m:r>
                      </m:e>
                      <m:sub>
                        <m:r>
                          <a:rPr lang="fr-FR" sz="1800" b="1" i="1" smtClean="0">
                            <a:solidFill>
                              <a:srgbClr val="0033A0"/>
                            </a:solidFill>
                            <a:latin typeface="Cambria Math" panose="02040503050406030204" pitchFamily="18" charset="0"/>
                          </a:rPr>
                          <m:t>𝒃𝒆𝒂𝒎</m:t>
                        </m:r>
                      </m:sub>
                    </m:sSub>
                    <m:r>
                      <a:rPr lang="fr-FR" sz="1800" b="1" i="1" smtClean="0">
                        <a:solidFill>
                          <a:srgbClr val="0033A0"/>
                        </a:solidFill>
                        <a:latin typeface="Cambria Math" panose="02040503050406030204" pitchFamily="18" charset="0"/>
                        <a:ea typeface="Cambria Math" panose="02040503050406030204" pitchFamily="18" charset="0"/>
                      </a:rPr>
                      <m:t>&gt;</m:t>
                    </m:r>
                    <m:r>
                      <a:rPr lang="fr-FR" sz="1800" b="1" i="1" smtClean="0">
                        <a:solidFill>
                          <a:srgbClr val="0033A0"/>
                        </a:solidFill>
                        <a:latin typeface="Cambria Math" panose="02040503050406030204" pitchFamily="18" charset="0"/>
                        <a:ea typeface="Cambria Math" panose="02040503050406030204" pitchFamily="18" charset="0"/>
                      </a:rPr>
                      <m:t>𝟐𝟓𝟎𝟎</m:t>
                    </m:r>
                    <m:r>
                      <a:rPr lang="fr-FR" sz="1800" b="1" i="1" smtClean="0">
                        <a:solidFill>
                          <a:srgbClr val="0033A0"/>
                        </a:solidFill>
                        <a:latin typeface="Cambria Math" panose="02040503050406030204" pitchFamily="18" charset="0"/>
                        <a:ea typeface="Cambria Math" panose="02040503050406030204" pitchFamily="18" charset="0"/>
                      </a:rPr>
                      <m:t> </m:t>
                    </m:r>
                    <m:d>
                      <m:dPr>
                        <m:begChr m:val="["/>
                        <m:endChr m:val="]"/>
                        <m:ctrlPr>
                          <a:rPr lang="fr-FR" sz="1800" b="1" i="1" smtClean="0">
                            <a:solidFill>
                              <a:srgbClr val="0033A0"/>
                            </a:solidFill>
                            <a:latin typeface="Cambria Math" panose="02040503050406030204" pitchFamily="18" charset="0"/>
                            <a:ea typeface="Cambria Math" panose="02040503050406030204" pitchFamily="18" charset="0"/>
                          </a:rPr>
                        </m:ctrlPr>
                      </m:dPr>
                      <m:e>
                        <m:r>
                          <a:rPr lang="fr-FR" b="1" i="0">
                            <a:solidFill>
                              <a:srgbClr val="0033A0"/>
                            </a:solidFill>
                            <a:latin typeface="Cambria Math" panose="02040503050406030204" pitchFamily="18" charset="0"/>
                            <a:ea typeface="Cambria Math" panose="02040503050406030204" pitchFamily="18" charset="0"/>
                          </a:rPr>
                          <m:t>𝐆𝐞𝐕</m:t>
                        </m:r>
                      </m:e>
                    </m:d>
                  </m:oMath>
                </a14:m>
                <a:endParaRPr lang="fr-FR">
                  <a:solidFill>
                    <a:srgbClr val="2F2F2F"/>
                  </a:solidFill>
                </a:endParaRPr>
              </a:p>
              <a:p>
                <a:pPr lvl="1" algn="just">
                  <a:defRPr/>
                </a:pPr>
                <a:r>
                  <a:rPr lang="fr-FR">
                    <a:solidFill>
                      <a:srgbClr val="2F2F2F"/>
                    </a:solidFill>
                  </a:rPr>
                  <a:t>Electron cloud responses for copper orders of magnitude above carbon ones</a:t>
                </a:r>
              </a:p>
              <a:p>
                <a:pPr lvl="1" algn="just">
                  <a:defRPr/>
                </a:pPr>
                <a:r>
                  <a:rPr lang="fr-FR">
                    <a:solidFill>
                      <a:srgbClr val="2F2F2F"/>
                    </a:solidFill>
                  </a:rPr>
                  <a:t>Multipacting only in </a:t>
                </a:r>
                <a:r>
                  <a:rPr lang="fr-FR" err="1">
                    <a:solidFill>
                      <a:srgbClr val="2F2F2F"/>
                    </a:solidFill>
                  </a:rPr>
                  <a:t>copper</a:t>
                </a:r>
                <a:r>
                  <a:rPr lang="fr-FR">
                    <a:solidFill>
                      <a:srgbClr val="2F2F2F"/>
                    </a:solidFill>
                  </a:rPr>
                  <a:t> </a:t>
                </a:r>
                <a:endParaRPr lang="fr-FR" dirty="0">
                  <a:solidFill>
                    <a:srgbClr val="2F2F2F"/>
                  </a:solidFill>
                </a:endParaRPr>
              </a:p>
              <a:p>
                <a:pPr marL="0" lvl="1" indent="0" algn="just">
                  <a:buNone/>
                  <a:defRPr/>
                </a:pPr>
                <a:r>
                  <a:rPr lang="fr-FR" b="1">
                    <a:solidFill>
                      <a:srgbClr val="6E2466"/>
                    </a:solidFill>
                  </a:rPr>
                  <a:t>Electron </a:t>
                </a:r>
                <a:r>
                  <a:rPr lang="fr-FR" b="1" dirty="0" err="1">
                    <a:solidFill>
                      <a:srgbClr val="6E2466"/>
                    </a:solidFill>
                  </a:rPr>
                  <a:t>energy</a:t>
                </a:r>
                <a:r>
                  <a:rPr lang="fr-FR" b="1" dirty="0">
                    <a:solidFill>
                      <a:srgbClr val="6E2466"/>
                    </a:solidFill>
                  </a:rPr>
                  <a:t> distribution:</a:t>
                </a:r>
              </a:p>
              <a:p>
                <a:pPr lvl="1" algn="just">
                  <a:defRPr/>
                </a:pPr>
                <a:r>
                  <a:rPr lang="en-US">
                    <a:solidFill>
                      <a:srgbClr val="2F2F2F"/>
                    </a:solidFill>
                  </a:rPr>
                  <a:t>Decrease </a:t>
                </a:r>
                <a:r>
                  <a:rPr lang="en-US" dirty="0">
                    <a:solidFill>
                      <a:srgbClr val="2F2F2F"/>
                    </a:solidFill>
                  </a:rPr>
                  <a:t>of the accelerated energy </a:t>
                </a:r>
                <a:r>
                  <a:rPr lang="en-US">
                    <a:solidFill>
                      <a:srgbClr val="2F2F2F"/>
                    </a:solidFill>
                  </a:rPr>
                  <a:t>peak with ppb</a:t>
                </a:r>
              </a:p>
              <a:p>
                <a:pPr lvl="1" algn="just">
                  <a:defRPr/>
                </a:pPr>
                <a:r>
                  <a:rPr lang="en-US">
                    <a:solidFill>
                      <a:srgbClr val="2F2F2F"/>
                    </a:solidFill>
                  </a:rPr>
                  <a:t>Kick energy formula is a reasonable first approximation</a:t>
                </a:r>
                <a:endParaRPr lang="fr-FR" dirty="0">
                  <a:solidFill>
                    <a:srgbClr val="2F2F2F"/>
                  </a:solidFill>
                </a:endParaRPr>
              </a:p>
            </p:txBody>
          </p:sp>
        </mc:Choice>
        <mc:Fallback xmlns="">
          <p:sp>
            <p:nvSpPr>
              <p:cNvPr id="4" name="Content Placeholder 1">
                <a:extLst>
                  <a:ext uri="{FF2B5EF4-FFF2-40B4-BE49-F238E27FC236}">
                    <a16:creationId xmlns:a16="http://schemas.microsoft.com/office/drawing/2014/main" id="{56856C6E-1DA3-76AA-D29A-B8FF2C5F05CC}"/>
                  </a:ext>
                </a:extLst>
              </p:cNvPr>
              <p:cNvSpPr>
                <a:spLocks noGrp="1" noRot="1" noChangeAspect="1" noMove="1" noResize="1" noEditPoints="1" noAdjustHandles="1" noChangeArrowheads="1" noChangeShapeType="1" noTextEdit="1"/>
              </p:cNvSpPr>
              <p:nvPr>
                <p:ph idx="1"/>
              </p:nvPr>
            </p:nvSpPr>
            <p:spPr bwMode="auto">
              <a:xfrm>
                <a:off x="551386" y="1340768"/>
                <a:ext cx="5328590" cy="4860007"/>
              </a:xfrm>
              <a:blipFill>
                <a:blip r:embed="rId2"/>
                <a:stretch>
                  <a:fillRect l="-2629" t="-1631" r="-2629"/>
                </a:stretch>
              </a:blipFill>
            </p:spPr>
            <p:txBody>
              <a:bodyPr/>
              <a:lstStyle/>
              <a:p>
                <a:r>
                  <a:rPr lang="en-GB">
                    <a:noFill/>
                  </a:rPr>
                  <a:t> </a:t>
                </a:r>
              </a:p>
            </p:txBody>
          </p:sp>
        </mc:Fallback>
      </mc:AlternateContent>
      <p:sp>
        <p:nvSpPr>
          <p:cNvPr id="5" name="Content Placeholder 1">
            <a:extLst>
              <a:ext uri="{FF2B5EF4-FFF2-40B4-BE49-F238E27FC236}">
                <a16:creationId xmlns:a16="http://schemas.microsoft.com/office/drawing/2014/main" id="{7FB223E0-0108-14B3-CCA4-54390024615D}"/>
              </a:ext>
            </a:extLst>
          </p:cNvPr>
          <p:cNvSpPr txBox="1">
            <a:spLocks/>
          </p:cNvSpPr>
          <p:nvPr/>
        </p:nvSpPr>
        <p:spPr bwMode="auto">
          <a:xfrm>
            <a:off x="6251628" y="1340768"/>
            <a:ext cx="5328590" cy="4860007"/>
          </a:xfrm>
          <a:prstGeom prst="rect">
            <a:avLst/>
          </a:prstGeom>
        </p:spPr>
        <p:txBody>
          <a:bodyPr vert="horz" lIns="0" tIns="0" rIns="0" bIns="0" numCol="1" spcCol="252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lvl="1">
              <a:defRPr/>
            </a:pPr>
            <a:r>
              <a:rPr lang="fr-FR">
                <a:solidFill>
                  <a:srgbClr val="0033A0"/>
                </a:solidFill>
              </a:rPr>
              <a:t>Electrostimulated</a:t>
            </a:r>
            <a:r>
              <a:rPr lang="fr-FR">
                <a:solidFill>
                  <a:srgbClr val="2F2F2F"/>
                </a:solidFill>
              </a:rPr>
              <a:t> and </a:t>
            </a:r>
            <a:r>
              <a:rPr lang="fr-FR">
                <a:solidFill>
                  <a:srgbClr val="0033A0"/>
                </a:solidFill>
              </a:rPr>
              <a:t>Photostimulated Desorption </a:t>
            </a:r>
            <a:r>
              <a:rPr lang="fr-FR">
                <a:solidFill>
                  <a:srgbClr val="2F2F2F"/>
                </a:solidFill>
              </a:rPr>
              <a:t>(ESD, PSD) computations with Residual Gas Analyser</a:t>
            </a:r>
          </a:p>
          <a:p>
            <a:pPr lvl="1">
              <a:defRPr/>
            </a:pPr>
            <a:r>
              <a:rPr lang="fr-FR">
                <a:solidFill>
                  <a:srgbClr val="0033A0"/>
                </a:solidFill>
              </a:rPr>
              <a:t>Photoelectron Yield </a:t>
            </a:r>
            <a:r>
              <a:rPr lang="fr-FR">
                <a:solidFill>
                  <a:srgbClr val="2F2F2F"/>
                </a:solidFill>
              </a:rPr>
              <a:t>(PY) estimations</a:t>
            </a:r>
          </a:p>
          <a:p>
            <a:pPr lvl="1">
              <a:defRPr/>
            </a:pPr>
            <a:r>
              <a:rPr lang="fr-FR">
                <a:solidFill>
                  <a:srgbClr val="0033A0"/>
                </a:solidFill>
              </a:rPr>
              <a:t>Secondary Electrons Yield </a:t>
            </a:r>
            <a:r>
              <a:rPr lang="fr-FR">
                <a:solidFill>
                  <a:srgbClr val="2F2F2F"/>
                </a:solidFill>
              </a:rPr>
              <a:t>(SEY) evaluation with RFA by refining measurements around electron peaks</a:t>
            </a:r>
          </a:p>
          <a:p>
            <a:pPr lvl="1">
              <a:defRPr/>
            </a:pPr>
            <a:r>
              <a:rPr lang="fr-FR">
                <a:solidFill>
                  <a:srgbClr val="2F2F2F"/>
                </a:solidFill>
              </a:rPr>
              <a:t>Measurements of the electron cloud bunch by bunch with a scope</a:t>
            </a:r>
          </a:p>
          <a:p>
            <a:pPr lvl="1">
              <a:defRPr/>
            </a:pPr>
            <a:r>
              <a:rPr lang="fr-FR">
                <a:solidFill>
                  <a:srgbClr val="2F2F2F"/>
                </a:solidFill>
              </a:rPr>
              <a:t>Heat load evaluation with calorimeters</a:t>
            </a:r>
          </a:p>
          <a:p>
            <a:pPr lvl="1">
              <a:defRPr/>
            </a:pPr>
            <a:r>
              <a:rPr lang="fr-FR">
                <a:solidFill>
                  <a:srgbClr val="2F2F2F"/>
                </a:solidFill>
              </a:rPr>
              <a:t>Confrontation of measurements and parameter evaluations against simulations</a:t>
            </a:r>
          </a:p>
        </p:txBody>
      </p:sp>
      <p:sp>
        <p:nvSpPr>
          <p:cNvPr id="6" name="Title 1">
            <a:extLst>
              <a:ext uri="{FF2B5EF4-FFF2-40B4-BE49-F238E27FC236}">
                <a16:creationId xmlns:a16="http://schemas.microsoft.com/office/drawing/2014/main" id="{9BD8C013-0E10-0219-BA44-97C123FFEF0C}"/>
              </a:ext>
            </a:extLst>
          </p:cNvPr>
          <p:cNvSpPr txBox="1">
            <a:spLocks/>
          </p:cNvSpPr>
          <p:nvPr/>
        </p:nvSpPr>
        <p:spPr bwMode="auto">
          <a:xfrm>
            <a:off x="6251628" y="373593"/>
            <a:ext cx="5328590" cy="1065742"/>
          </a:xfrm>
          <a:prstGeom prst="rect">
            <a:avLst/>
          </a:prstGeom>
        </p:spPr>
        <p:txBody>
          <a:bodyPr vert="horz" lIns="0" tIns="0" rIns="0" bIns="0" rtlCol="0" anchor="t" anchorCtr="0">
            <a:noAutofit/>
          </a:bodyPr>
          <a:lstStyle>
            <a:lvl1pPr algn="l" defTabSz="914400" eaLnBrk="1" hangingPunct="1">
              <a:lnSpc>
                <a:spcPct val="90000"/>
              </a:lnSpc>
              <a:spcBef>
                <a:spcPts val="0"/>
              </a:spcBef>
              <a:buNone/>
              <a:defRPr sz="3600" b="1">
                <a:solidFill>
                  <a:schemeClr val="tx1"/>
                </a:solidFill>
                <a:latin typeface="+mj-lt"/>
                <a:ea typeface="+mj-ea"/>
                <a:cs typeface="+mj-cs"/>
              </a:defRPr>
            </a:lvl1pPr>
          </a:lstStyle>
          <a:p>
            <a:r>
              <a:rPr lang="fr-FR"/>
              <a:t>Perspective</a:t>
            </a:r>
            <a:endParaRPr lang="en-GB" dirty="0"/>
          </a:p>
        </p:txBody>
      </p:sp>
    </p:spTree>
    <p:extLst>
      <p:ext uri="{BB962C8B-B14F-4D97-AF65-F5344CB8AC3E}">
        <p14:creationId xmlns:p14="http://schemas.microsoft.com/office/powerpoint/2010/main" val="314939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CA30-9590-8DA8-9EA9-DDEBB1337F7E}"/>
              </a:ext>
            </a:extLst>
          </p:cNvPr>
          <p:cNvSpPr>
            <a:spLocks noGrp="1"/>
          </p:cNvSpPr>
          <p:nvPr>
            <p:ph type="ctrTitle"/>
          </p:nvPr>
        </p:nvSpPr>
        <p:spPr/>
        <p:txBody>
          <a:bodyPr/>
          <a:lstStyle/>
          <a:p>
            <a:r>
              <a:rPr lang="fr-FR"/>
              <a:t>Backups</a:t>
            </a:r>
          </a:p>
        </p:txBody>
      </p:sp>
      <p:sp>
        <p:nvSpPr>
          <p:cNvPr id="6" name="Slide Number Placeholder 5">
            <a:extLst>
              <a:ext uri="{FF2B5EF4-FFF2-40B4-BE49-F238E27FC236}">
                <a16:creationId xmlns:a16="http://schemas.microsoft.com/office/drawing/2014/main" id="{2B39FFA0-B2FB-8324-4B07-B9152A5ACAB7}"/>
              </a:ext>
            </a:extLst>
          </p:cNvPr>
          <p:cNvSpPr>
            <a:spLocks noGrp="1"/>
          </p:cNvSpPr>
          <p:nvPr>
            <p:ph type="sldNum" sz="quarter" idx="12"/>
          </p:nvPr>
        </p:nvSpPr>
        <p:spPr>
          <a:xfrm>
            <a:off x="11120604" y="6397995"/>
            <a:ext cx="681254" cy="365125"/>
          </a:xfrm>
        </p:spPr>
        <p:txBody>
          <a:bodyPr/>
          <a:lstStyle/>
          <a:p>
            <a:pPr>
              <a:defRPr/>
            </a:pPr>
            <a:fld id="{36B5EA5A-BC32-A742-B11B-8E7414D5B535}" type="slidenum">
              <a:rPr lang="en-US" sz="1400" smtClean="0"/>
              <a:t>22</a:t>
            </a:fld>
            <a:endParaRPr lang="en-US" sz="1400"/>
          </a:p>
        </p:txBody>
      </p:sp>
      <p:sp>
        <p:nvSpPr>
          <p:cNvPr id="3" name="Footer Placeholder 4">
            <a:extLst>
              <a:ext uri="{FF2B5EF4-FFF2-40B4-BE49-F238E27FC236}">
                <a16:creationId xmlns:a16="http://schemas.microsoft.com/office/drawing/2014/main" id="{24583061-824F-5C2F-ED11-37BF60CB7F9A}"/>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7" name="Footer Placeholder 4">
            <a:extLst>
              <a:ext uri="{FF2B5EF4-FFF2-40B4-BE49-F238E27FC236}">
                <a16:creationId xmlns:a16="http://schemas.microsoft.com/office/drawing/2014/main" id="{41D05DF3-B1E7-05E5-6898-60742444694F}"/>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8" name="Date Placeholder 3">
            <a:extLst>
              <a:ext uri="{FF2B5EF4-FFF2-40B4-BE49-F238E27FC236}">
                <a16:creationId xmlns:a16="http://schemas.microsoft.com/office/drawing/2014/main" id="{9612979B-C201-E6D9-130C-DF2CD675051F}"/>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349669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p:cNvPicPr>
            <a:picLocks noChangeAspect="1"/>
          </p:cNvPicPr>
          <p:nvPr/>
        </p:nvPicPr>
        <p:blipFill rotWithShape="1">
          <a:blip r:embed="rId2"/>
          <a:srcRect l="1" r="631"/>
          <a:stretch/>
        </p:blipFill>
        <p:spPr>
          <a:xfrm>
            <a:off x="2197766" y="1863615"/>
            <a:ext cx="7975433" cy="2845591"/>
          </a:xfrm>
          <a:prstGeom prst="rect">
            <a:avLst/>
          </a:prstGeom>
        </p:spPr>
      </p:pic>
      <p:cxnSp>
        <p:nvCxnSpPr>
          <p:cNvPr id="117" name="Connecteur droit 116"/>
          <p:cNvCxnSpPr/>
          <p:nvPr/>
        </p:nvCxnSpPr>
        <p:spPr bwMode="auto">
          <a:xfrm flipV="1">
            <a:off x="4367808" y="1909759"/>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bwMode="auto">
          <a:xfrm flipV="1">
            <a:off x="4773069"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bwMode="auto">
          <a:xfrm flipV="1">
            <a:off x="6456040"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bwMode="auto">
          <a:xfrm flipV="1">
            <a:off x="6960096"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bwMode="auto">
          <a:xfrm flipV="1">
            <a:off x="5951984"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bwMode="auto">
          <a:xfrm flipV="1">
            <a:off x="7464152"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31" name="Connecteur droit 121"/>
          <p:cNvCxnSpPr/>
          <p:nvPr/>
        </p:nvCxnSpPr>
        <p:spPr bwMode="auto">
          <a:xfrm flipV="1">
            <a:off x="5303912"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5" name="Title 2"/>
          <p:cNvSpPr>
            <a:spLocks noGrp="1"/>
          </p:cNvSpPr>
          <p:nvPr>
            <p:ph type="title"/>
          </p:nvPr>
        </p:nvSpPr>
        <p:spPr bwMode="auto"/>
        <p:txBody>
          <a:bodyPr/>
          <a:lstStyle/>
          <a:p>
            <a:pPr>
              <a:defRPr/>
            </a:pPr>
            <a:r>
              <a:rPr lang="en-US" dirty="0"/>
              <a:t>Station 2 – Amorphous carbon</a:t>
            </a:r>
            <a:endParaRPr dirty="0"/>
          </a:p>
        </p:txBody>
      </p:sp>
      <p:sp>
        <p:nvSpPr>
          <p:cNvPr id="11" name="Footer Placeholder 4"/>
          <p:cNvSpPr>
            <a:spLocks noGrp="1"/>
          </p:cNvSpPr>
          <p:nvPr>
            <p:ph type="ftr" sz="quarter" idx="11"/>
          </p:nvPr>
        </p:nvSpPr>
        <p:spPr bwMode="auto">
          <a:xfrm>
            <a:off x="4259262" y="6309320"/>
            <a:ext cx="6572221" cy="548680"/>
          </a:xfrm>
        </p:spPr>
        <p:txBody>
          <a:bodyPr/>
          <a:lstStyle/>
          <a:p>
            <a:pPr>
              <a:defRPr/>
            </a:pPr>
            <a:r>
              <a:rPr lang="en-US" dirty="0"/>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a:t>23</a:t>
            </a:fld>
            <a:endParaRPr lang="en-US" sz="1400" dirty="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dirty="0"/>
              <a:t>TE – VSC – VSM</a:t>
            </a:r>
          </a:p>
        </p:txBody>
      </p:sp>
      <p:sp>
        <p:nvSpPr>
          <p:cNvPr id="17" name="Subtitle 2"/>
          <p:cNvSpPr txBox="1">
            <a:spLocks/>
          </p:cNvSpPr>
          <p:nvPr/>
        </p:nvSpPr>
        <p:spPr bwMode="auto">
          <a:xfrm>
            <a:off x="119336" y="3142393"/>
            <a:ext cx="1973993"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St 1</a:t>
            </a:r>
            <a:endParaRPr lang="nl-NL" dirty="0"/>
          </a:p>
        </p:txBody>
      </p:sp>
      <p:sp>
        <p:nvSpPr>
          <p:cNvPr id="18" name="Subtitle 2"/>
          <p:cNvSpPr txBox="1">
            <a:spLocks/>
          </p:cNvSpPr>
          <p:nvPr/>
        </p:nvSpPr>
        <p:spPr bwMode="auto">
          <a:xfrm>
            <a:off x="10256117" y="3142393"/>
            <a:ext cx="1846467"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St 3</a:t>
            </a:r>
            <a:endParaRPr lang="nl-NL" dirty="0"/>
          </a:p>
        </p:txBody>
      </p:sp>
      <p:sp>
        <p:nvSpPr>
          <p:cNvPr id="19" name="Oval 18"/>
          <p:cNvSpPr/>
          <p:nvPr/>
        </p:nvSpPr>
        <p:spPr bwMode="auto">
          <a:xfrm>
            <a:off x="1906062" y="3149650"/>
            <a:ext cx="216024" cy="216024"/>
          </a:xfrm>
          <a:prstGeom prst="ellipse">
            <a:avLst/>
          </a:prstGeom>
          <a:noFill/>
          <a:ln w="28575">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bwMode="auto">
          <a:xfrm>
            <a:off x="1991214" y="3234802"/>
            <a:ext cx="45719" cy="45719"/>
          </a:xfrm>
          <a:prstGeom prst="ellipse">
            <a:avLst/>
          </a:prstGeom>
          <a:solidFill>
            <a:srgbClr val="2F2F2F"/>
          </a:solidFill>
          <a:ln>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ubtitle 2"/>
          <p:cNvSpPr txBox="1">
            <a:spLocks/>
          </p:cNvSpPr>
          <p:nvPr/>
        </p:nvSpPr>
        <p:spPr bwMode="auto">
          <a:xfrm>
            <a:off x="1906062" y="3356992"/>
            <a:ext cx="216024"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z</a:t>
            </a:r>
            <a:endParaRPr lang="nl-NL" b="0" i="1" dirty="0">
              <a:solidFill>
                <a:srgbClr val="1C446A"/>
              </a:solidFill>
            </a:endParaRPr>
          </a:p>
        </p:txBody>
      </p:sp>
      <p:cxnSp>
        <p:nvCxnSpPr>
          <p:cNvPr id="22" name="Straight Arrow Connector 21"/>
          <p:cNvCxnSpPr/>
          <p:nvPr/>
        </p:nvCxnSpPr>
        <p:spPr bwMode="auto">
          <a:xfrm flipV="1">
            <a:off x="2189744" y="2168862"/>
            <a:ext cx="0" cy="2196242"/>
          </a:xfrm>
          <a:prstGeom prst="straightConnector1">
            <a:avLst/>
          </a:prstGeom>
          <a:ln w="28575">
            <a:solidFill>
              <a:srgbClr val="1C446A"/>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p:cNvSpPr txBox="1">
            <a:spLocks/>
          </p:cNvSpPr>
          <p:nvPr/>
        </p:nvSpPr>
        <p:spPr bwMode="auto">
          <a:xfrm>
            <a:off x="1794711" y="2168860"/>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Ext</a:t>
            </a:r>
            <a:endParaRPr lang="nl-NL" b="0" i="1" dirty="0">
              <a:solidFill>
                <a:srgbClr val="1C446A"/>
              </a:solidFill>
            </a:endParaRPr>
          </a:p>
        </p:txBody>
      </p:sp>
      <p:sp>
        <p:nvSpPr>
          <p:cNvPr id="24" name="Subtitle 2"/>
          <p:cNvSpPr txBox="1">
            <a:spLocks/>
          </p:cNvSpPr>
          <p:nvPr/>
        </p:nvSpPr>
        <p:spPr bwMode="auto">
          <a:xfrm>
            <a:off x="1793171" y="4122522"/>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Int</a:t>
            </a:r>
            <a:endParaRPr lang="nl-NL" b="0" i="1" dirty="0">
              <a:solidFill>
                <a:srgbClr val="1C446A"/>
              </a:solidFill>
            </a:endParaRPr>
          </a:p>
        </p:txBody>
      </p:sp>
      <p:sp>
        <p:nvSpPr>
          <p:cNvPr id="83" name="Subtitle 2"/>
          <p:cNvSpPr txBox="1">
            <a:spLocks/>
          </p:cNvSpPr>
          <p:nvPr/>
        </p:nvSpPr>
        <p:spPr bwMode="auto">
          <a:xfrm>
            <a:off x="6352985" y="2708920"/>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84" name="Subtitle 2"/>
          <p:cNvSpPr txBox="1">
            <a:spLocks/>
          </p:cNvSpPr>
          <p:nvPr/>
        </p:nvSpPr>
        <p:spPr bwMode="auto">
          <a:xfrm>
            <a:off x="6811935" y="2930847"/>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85" name="Subtitle 2"/>
          <p:cNvSpPr txBox="1">
            <a:spLocks/>
          </p:cNvSpPr>
          <p:nvPr/>
        </p:nvSpPr>
        <p:spPr bwMode="auto">
          <a:xfrm>
            <a:off x="5184102" y="3412508"/>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86" name="Subtitle 2"/>
          <p:cNvSpPr txBox="1">
            <a:spLocks/>
          </p:cNvSpPr>
          <p:nvPr/>
        </p:nvSpPr>
        <p:spPr bwMode="auto">
          <a:xfrm>
            <a:off x="4674178" y="3650452"/>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89" name="Subtitle 2"/>
          <p:cNvSpPr txBox="1">
            <a:spLocks/>
          </p:cNvSpPr>
          <p:nvPr/>
        </p:nvSpPr>
        <p:spPr bwMode="auto">
          <a:xfrm>
            <a:off x="4228097" y="2761652"/>
            <a:ext cx="203498"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70C0"/>
                </a:solidFill>
              </a:rPr>
              <a:t>K4</a:t>
            </a:r>
            <a:endParaRPr lang="nl-NL" sz="1000" b="0" i="1" dirty="0">
              <a:solidFill>
                <a:srgbClr val="0070C0"/>
              </a:solidFill>
            </a:endParaRPr>
          </a:p>
        </p:txBody>
      </p:sp>
      <p:sp>
        <p:nvSpPr>
          <p:cNvPr id="90" name="Subtitle 2"/>
          <p:cNvSpPr txBox="1">
            <a:spLocks/>
          </p:cNvSpPr>
          <p:nvPr/>
        </p:nvSpPr>
        <p:spPr bwMode="auto">
          <a:xfrm>
            <a:off x="4688471" y="3257593"/>
            <a:ext cx="203498"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70C0"/>
                </a:solidFill>
              </a:rPr>
              <a:t>K5</a:t>
            </a:r>
            <a:endParaRPr lang="nl-NL" sz="1000" b="0" i="1" dirty="0">
              <a:solidFill>
                <a:srgbClr val="0070C0"/>
              </a:solidFill>
            </a:endParaRPr>
          </a:p>
        </p:txBody>
      </p:sp>
      <p:sp>
        <p:nvSpPr>
          <p:cNvPr id="91" name="Subtitle 2"/>
          <p:cNvSpPr txBox="1">
            <a:spLocks/>
          </p:cNvSpPr>
          <p:nvPr/>
        </p:nvSpPr>
        <p:spPr bwMode="auto">
          <a:xfrm rot="10800000" flipV="1">
            <a:off x="4894997" y="3019452"/>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600" b="0" i="1" dirty="0">
              <a:solidFill>
                <a:srgbClr val="E15E32"/>
              </a:solidFill>
            </a:endParaRPr>
          </a:p>
        </p:txBody>
      </p:sp>
      <p:sp>
        <p:nvSpPr>
          <p:cNvPr id="92" name="Subtitle 2"/>
          <p:cNvSpPr txBox="1">
            <a:spLocks/>
          </p:cNvSpPr>
          <p:nvPr/>
        </p:nvSpPr>
        <p:spPr bwMode="auto">
          <a:xfrm>
            <a:off x="6373122" y="3017917"/>
            <a:ext cx="203498"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K6</a:t>
            </a:r>
            <a:endParaRPr lang="nl-NL" sz="1000" b="0" i="1" dirty="0">
              <a:solidFill>
                <a:srgbClr val="00B050"/>
              </a:solidFill>
            </a:endParaRPr>
          </a:p>
        </p:txBody>
      </p:sp>
      <p:sp>
        <p:nvSpPr>
          <p:cNvPr id="93" name="Subtitle 2"/>
          <p:cNvSpPr txBox="1">
            <a:spLocks/>
          </p:cNvSpPr>
          <p:nvPr/>
        </p:nvSpPr>
        <p:spPr bwMode="auto">
          <a:xfrm>
            <a:off x="6742441" y="3242050"/>
            <a:ext cx="378608" cy="172764"/>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Sc3a</a:t>
            </a:r>
          </a:p>
        </p:txBody>
      </p:sp>
      <p:sp>
        <p:nvSpPr>
          <p:cNvPr id="94" name="Subtitle 2"/>
          <p:cNvSpPr txBox="1">
            <a:spLocks/>
          </p:cNvSpPr>
          <p:nvPr/>
        </p:nvSpPr>
        <p:spPr bwMode="auto">
          <a:xfrm>
            <a:off x="7332304" y="3521533"/>
            <a:ext cx="241544" cy="13656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70C0"/>
                </a:solidFill>
              </a:rPr>
              <a:t>K16</a:t>
            </a:r>
            <a:endParaRPr lang="nl-NL" sz="1000" b="0" i="1" dirty="0">
              <a:solidFill>
                <a:srgbClr val="0070C0"/>
              </a:solidFill>
            </a:endParaRPr>
          </a:p>
        </p:txBody>
      </p:sp>
      <p:sp>
        <p:nvSpPr>
          <p:cNvPr id="95" name="Subtitle 2"/>
          <p:cNvSpPr txBox="1">
            <a:spLocks/>
          </p:cNvSpPr>
          <p:nvPr/>
        </p:nvSpPr>
        <p:spPr bwMode="auto">
          <a:xfrm>
            <a:off x="5193233" y="3738768"/>
            <a:ext cx="261541" cy="127004"/>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F0"/>
                </a:solidFill>
              </a:rPr>
              <a:t>K18</a:t>
            </a:r>
            <a:endParaRPr lang="nl-NL" sz="1000" b="0" i="1" dirty="0">
              <a:solidFill>
                <a:srgbClr val="00B0F0"/>
              </a:solidFill>
            </a:endParaRPr>
          </a:p>
        </p:txBody>
      </p:sp>
      <p:sp>
        <p:nvSpPr>
          <p:cNvPr id="97" name="Subtitle 2"/>
          <p:cNvSpPr txBox="1">
            <a:spLocks/>
          </p:cNvSpPr>
          <p:nvPr/>
        </p:nvSpPr>
        <p:spPr bwMode="auto">
          <a:xfrm>
            <a:off x="6822069" y="4001155"/>
            <a:ext cx="277403" cy="15686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70C0"/>
                </a:solidFill>
              </a:rPr>
              <a:t>K17</a:t>
            </a:r>
            <a:endParaRPr lang="nl-NL" sz="1000" b="0" i="1" dirty="0">
              <a:solidFill>
                <a:srgbClr val="0070C0"/>
              </a:solidFill>
            </a:endParaRPr>
          </a:p>
        </p:txBody>
      </p:sp>
      <p:sp>
        <p:nvSpPr>
          <p:cNvPr id="98" name="Subtitle 2"/>
          <p:cNvSpPr txBox="1">
            <a:spLocks/>
          </p:cNvSpPr>
          <p:nvPr/>
        </p:nvSpPr>
        <p:spPr bwMode="auto">
          <a:xfrm rot="10800000" flipV="1">
            <a:off x="6038166" y="3715325"/>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600" b="0" i="1" dirty="0">
              <a:solidFill>
                <a:srgbClr val="E15E32"/>
              </a:solidFill>
            </a:endParaRPr>
          </a:p>
        </p:txBody>
      </p:sp>
      <p:sp>
        <p:nvSpPr>
          <p:cNvPr id="99" name="Subtitle 2"/>
          <p:cNvSpPr txBox="1">
            <a:spLocks/>
          </p:cNvSpPr>
          <p:nvPr/>
        </p:nvSpPr>
        <p:spPr bwMode="auto">
          <a:xfrm>
            <a:off x="4600916" y="4006478"/>
            <a:ext cx="378608" cy="172764"/>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Sc3b</a:t>
            </a:r>
          </a:p>
        </p:txBody>
      </p:sp>
      <p:cxnSp>
        <p:nvCxnSpPr>
          <p:cNvPr id="101" name="Connecteur droit 100"/>
          <p:cNvCxnSpPr/>
          <p:nvPr/>
        </p:nvCxnSpPr>
        <p:spPr bwMode="auto">
          <a:xfrm flipV="1">
            <a:off x="2495600" y="1890274"/>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bwMode="auto">
          <a:xfrm flipV="1">
            <a:off x="9336360" y="1905670"/>
            <a:ext cx="0" cy="2504884"/>
          </a:xfrm>
          <a:prstGeom prst="line">
            <a:avLst/>
          </a:prstGeom>
          <a:ln w="12700">
            <a:solidFill>
              <a:srgbClr val="2F2F2F"/>
            </a:solidFill>
            <a:prstDash val="dash"/>
          </a:ln>
        </p:spPr>
        <p:style>
          <a:lnRef idx="1">
            <a:schemeClr val="accent1"/>
          </a:lnRef>
          <a:fillRef idx="0">
            <a:schemeClr val="accent1"/>
          </a:fillRef>
          <a:effectRef idx="0">
            <a:schemeClr val="accent1"/>
          </a:effectRef>
          <a:fontRef idx="minor">
            <a:schemeClr val="tx1"/>
          </a:fontRef>
        </p:style>
      </p:cxnSp>
      <p:sp>
        <p:nvSpPr>
          <p:cNvPr id="115" name="Subtitle 2"/>
          <p:cNvSpPr txBox="1">
            <a:spLocks/>
          </p:cNvSpPr>
          <p:nvPr/>
        </p:nvSpPr>
        <p:spPr bwMode="auto">
          <a:xfrm>
            <a:off x="3105651" y="1280666"/>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B23</a:t>
            </a:r>
            <a:endParaRPr lang="en-US" dirty="0"/>
          </a:p>
        </p:txBody>
      </p:sp>
      <p:sp>
        <p:nvSpPr>
          <p:cNvPr id="116" name="Subtitle 2"/>
          <p:cNvSpPr txBox="1">
            <a:spLocks/>
          </p:cNvSpPr>
          <p:nvPr/>
        </p:nvSpPr>
        <p:spPr bwMode="auto">
          <a:xfrm>
            <a:off x="3105652" y="4521009"/>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R25</a:t>
            </a:r>
            <a:endParaRPr lang="en-US" dirty="0"/>
          </a:p>
        </p:txBody>
      </p:sp>
      <p:sp>
        <p:nvSpPr>
          <p:cNvPr id="145" name="Ellipse 144"/>
          <p:cNvSpPr/>
          <p:nvPr/>
        </p:nvSpPr>
        <p:spPr bwMode="auto">
          <a:xfrm>
            <a:off x="9271108" y="2782532"/>
            <a:ext cx="144016" cy="144016"/>
          </a:xfrm>
          <a:prstGeom prst="ellipse">
            <a:avLst/>
          </a:prstGeom>
          <a:solidFill>
            <a:srgbClr val="92D05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Subtitle 2"/>
          <p:cNvSpPr txBox="1">
            <a:spLocks/>
          </p:cNvSpPr>
          <p:nvPr/>
        </p:nvSpPr>
        <p:spPr bwMode="auto">
          <a:xfrm>
            <a:off x="2051185" y="1633878"/>
            <a:ext cx="888829" cy="24766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129</a:t>
            </a:r>
            <a:endParaRPr lang="en-US" sz="1800" dirty="0"/>
          </a:p>
        </p:txBody>
      </p:sp>
      <p:sp>
        <p:nvSpPr>
          <p:cNvPr id="105" name="Subtitle 2"/>
          <p:cNvSpPr txBox="1">
            <a:spLocks/>
          </p:cNvSpPr>
          <p:nvPr/>
        </p:nvSpPr>
        <p:spPr bwMode="auto">
          <a:xfrm>
            <a:off x="8891945" y="1631370"/>
            <a:ext cx="888829" cy="24674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110</a:t>
            </a:r>
          </a:p>
        </p:txBody>
      </p:sp>
      <p:sp>
        <p:nvSpPr>
          <p:cNvPr id="106" name="Subtitle 2"/>
          <p:cNvSpPr txBox="1">
            <a:spLocks/>
          </p:cNvSpPr>
          <p:nvPr/>
        </p:nvSpPr>
        <p:spPr bwMode="auto">
          <a:xfrm>
            <a:off x="4140895" y="1631849"/>
            <a:ext cx="449131" cy="24408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124</a:t>
            </a:r>
            <a:endParaRPr lang="en-US" sz="1800" b="0" i="1" dirty="0"/>
          </a:p>
        </p:txBody>
      </p:sp>
      <p:sp>
        <p:nvSpPr>
          <p:cNvPr id="107" name="Subtitle 2"/>
          <p:cNvSpPr txBox="1">
            <a:spLocks/>
          </p:cNvSpPr>
          <p:nvPr/>
        </p:nvSpPr>
        <p:spPr bwMode="auto">
          <a:xfrm>
            <a:off x="4551055" y="1632702"/>
            <a:ext cx="449131" cy="2397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122</a:t>
            </a:r>
            <a:endParaRPr lang="en-US" sz="1800" b="0" i="1" dirty="0"/>
          </a:p>
        </p:txBody>
      </p:sp>
      <p:sp>
        <p:nvSpPr>
          <p:cNvPr id="108" name="Subtitle 2"/>
          <p:cNvSpPr txBox="1">
            <a:spLocks/>
          </p:cNvSpPr>
          <p:nvPr/>
        </p:nvSpPr>
        <p:spPr bwMode="auto">
          <a:xfrm>
            <a:off x="5079317" y="1631849"/>
            <a:ext cx="449131" cy="2431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121</a:t>
            </a:r>
            <a:endParaRPr lang="en-US" sz="1800" b="0" i="1" dirty="0"/>
          </a:p>
        </p:txBody>
      </p:sp>
      <p:sp>
        <p:nvSpPr>
          <p:cNvPr id="109" name="Subtitle 2"/>
          <p:cNvSpPr txBox="1">
            <a:spLocks/>
          </p:cNvSpPr>
          <p:nvPr/>
        </p:nvSpPr>
        <p:spPr bwMode="auto">
          <a:xfrm>
            <a:off x="5733524" y="1629276"/>
            <a:ext cx="449131" cy="245725"/>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120</a:t>
            </a:r>
            <a:endParaRPr lang="en-US" sz="1800" dirty="0"/>
          </a:p>
        </p:txBody>
      </p:sp>
      <p:sp>
        <p:nvSpPr>
          <p:cNvPr id="110" name="Subtitle 2"/>
          <p:cNvSpPr txBox="1">
            <a:spLocks/>
          </p:cNvSpPr>
          <p:nvPr/>
        </p:nvSpPr>
        <p:spPr bwMode="auto">
          <a:xfrm>
            <a:off x="6231474" y="1629276"/>
            <a:ext cx="449131" cy="248843"/>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119</a:t>
            </a:r>
            <a:endParaRPr lang="en-US" sz="1800" b="0" i="1" dirty="0"/>
          </a:p>
        </p:txBody>
      </p:sp>
      <p:sp>
        <p:nvSpPr>
          <p:cNvPr id="111" name="Subtitle 2"/>
          <p:cNvSpPr txBox="1">
            <a:spLocks/>
          </p:cNvSpPr>
          <p:nvPr/>
        </p:nvSpPr>
        <p:spPr bwMode="auto">
          <a:xfrm>
            <a:off x="6743051" y="1628754"/>
            <a:ext cx="449131" cy="24624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118</a:t>
            </a:r>
            <a:endParaRPr lang="en-US" sz="1800" b="0" i="1" dirty="0"/>
          </a:p>
        </p:txBody>
      </p:sp>
      <p:sp>
        <p:nvSpPr>
          <p:cNvPr id="112" name="Subtitle 2"/>
          <p:cNvSpPr txBox="1">
            <a:spLocks/>
          </p:cNvSpPr>
          <p:nvPr/>
        </p:nvSpPr>
        <p:spPr bwMode="auto">
          <a:xfrm>
            <a:off x="7239586" y="1628754"/>
            <a:ext cx="449131" cy="24624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116</a:t>
            </a:r>
            <a:endParaRPr lang="en-US" sz="1800" b="0" i="1" dirty="0"/>
          </a:p>
        </p:txBody>
      </p:sp>
      <p:cxnSp>
        <p:nvCxnSpPr>
          <p:cNvPr id="114" name="Connecteur droit 113"/>
          <p:cNvCxnSpPr/>
          <p:nvPr/>
        </p:nvCxnSpPr>
        <p:spPr bwMode="auto">
          <a:xfrm>
            <a:off x="59668" y="187343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bwMode="auto">
          <a:xfrm>
            <a:off x="59668" y="162880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38" name="Ellipse 137"/>
          <p:cNvSpPr/>
          <p:nvPr/>
        </p:nvSpPr>
        <p:spPr bwMode="auto">
          <a:xfrm>
            <a:off x="5855452" y="2778771"/>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bwMode="auto">
          <a:xfrm>
            <a:off x="5855452" y="3493846"/>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bwMode="auto">
          <a:xfrm>
            <a:off x="7373429" y="2858839"/>
            <a:ext cx="144016" cy="144016"/>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6" name="Rectangle 125"/>
          <p:cNvSpPr/>
          <p:nvPr/>
        </p:nvSpPr>
        <p:spPr bwMode="auto">
          <a:xfrm>
            <a:off x="6400787" y="2852936"/>
            <a:ext cx="144016" cy="144016"/>
          </a:xfrm>
          <a:prstGeom prst="rect">
            <a:avLst/>
          </a:prstGeom>
          <a:solidFill>
            <a:srgbClr val="00B050"/>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8" name="Rectangle 127"/>
          <p:cNvSpPr/>
          <p:nvPr/>
        </p:nvSpPr>
        <p:spPr bwMode="auto">
          <a:xfrm>
            <a:off x="4259858" y="3573016"/>
            <a:ext cx="144016" cy="144016"/>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9" name="Rectangle 128"/>
          <p:cNvSpPr/>
          <p:nvPr/>
        </p:nvSpPr>
        <p:spPr bwMode="auto">
          <a:xfrm>
            <a:off x="6400787" y="3573016"/>
            <a:ext cx="144016" cy="144016"/>
          </a:xfrm>
          <a:prstGeom prst="rect">
            <a:avLst/>
          </a:prstGeom>
          <a:solidFill>
            <a:srgbClr val="E15E32"/>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72" name="Rectangle 71"/>
          <p:cNvSpPr/>
          <p:nvPr/>
        </p:nvSpPr>
        <p:spPr bwMode="auto">
          <a:xfrm>
            <a:off x="4252005" y="2568863"/>
            <a:ext cx="158530" cy="158530"/>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3" name="Rectangle 72"/>
          <p:cNvSpPr/>
          <p:nvPr/>
        </p:nvSpPr>
        <p:spPr bwMode="auto">
          <a:xfrm>
            <a:off x="4710955" y="3076288"/>
            <a:ext cx="158530" cy="158530"/>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5" name="Rectangle 74"/>
          <p:cNvSpPr/>
          <p:nvPr/>
        </p:nvSpPr>
        <p:spPr bwMode="auto">
          <a:xfrm>
            <a:off x="6852480" y="3076272"/>
            <a:ext cx="158530" cy="158530"/>
          </a:xfrm>
          <a:prstGeom prst="rect">
            <a:avLst/>
          </a:prstGeom>
          <a:solidFill>
            <a:srgbClr val="00B05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8" name="Rectangle 77"/>
          <p:cNvSpPr/>
          <p:nvPr/>
        </p:nvSpPr>
        <p:spPr bwMode="auto">
          <a:xfrm>
            <a:off x="7361416" y="3327989"/>
            <a:ext cx="158530" cy="158530"/>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9" name="Rectangle 78"/>
          <p:cNvSpPr/>
          <p:nvPr/>
        </p:nvSpPr>
        <p:spPr bwMode="auto">
          <a:xfrm>
            <a:off x="4710955" y="3809940"/>
            <a:ext cx="158530" cy="158530"/>
          </a:xfrm>
          <a:prstGeom prst="rect">
            <a:avLst/>
          </a:prstGeom>
          <a:solidFill>
            <a:srgbClr val="00B05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81" name="Rectangle 80"/>
          <p:cNvSpPr/>
          <p:nvPr/>
        </p:nvSpPr>
        <p:spPr bwMode="auto">
          <a:xfrm>
            <a:off x="6852480" y="3805343"/>
            <a:ext cx="158530" cy="158530"/>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22" name="Rectangle 121"/>
          <p:cNvSpPr/>
          <p:nvPr/>
        </p:nvSpPr>
        <p:spPr bwMode="auto">
          <a:xfrm>
            <a:off x="5231904" y="2852936"/>
            <a:ext cx="144016" cy="144016"/>
          </a:xfrm>
          <a:prstGeom prst="rect">
            <a:avLst/>
          </a:prstGeom>
          <a:solidFill>
            <a:srgbClr val="E15E32"/>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7" name="Rectangle 126"/>
          <p:cNvSpPr/>
          <p:nvPr/>
        </p:nvSpPr>
        <p:spPr bwMode="auto">
          <a:xfrm>
            <a:off x="5231904" y="3573016"/>
            <a:ext cx="144016" cy="144016"/>
          </a:xfrm>
          <a:prstGeom prst="rect">
            <a:avLst/>
          </a:prstGeom>
          <a:solidFill>
            <a:srgbClr val="00B050"/>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41" name="Subtitle 2"/>
          <p:cNvSpPr txBox="1">
            <a:spLocks/>
          </p:cNvSpPr>
          <p:nvPr/>
        </p:nvSpPr>
        <p:spPr bwMode="auto">
          <a:xfrm>
            <a:off x="8366855" y="469644"/>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Dash line : </a:t>
            </a:r>
            <a:r>
              <a:rPr lang="nl-NL" sz="1800" b="0" dirty="0"/>
              <a:t>Downer side </a:t>
            </a:r>
            <a:endParaRPr lang="nl-NL" dirty="0"/>
          </a:p>
        </p:txBody>
      </p:sp>
      <p:sp>
        <p:nvSpPr>
          <p:cNvPr id="142" name="Rectangle 141"/>
          <p:cNvSpPr/>
          <p:nvPr/>
        </p:nvSpPr>
        <p:spPr bwMode="auto">
          <a:xfrm>
            <a:off x="8102738" y="486146"/>
            <a:ext cx="167585" cy="167585"/>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56" name="Subtitle 2"/>
          <p:cNvSpPr txBox="1">
            <a:spLocks/>
          </p:cNvSpPr>
          <p:nvPr/>
        </p:nvSpPr>
        <p:spPr bwMode="auto">
          <a:xfrm>
            <a:off x="8366855" y="706360"/>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Red line : </a:t>
            </a:r>
            <a:r>
              <a:rPr lang="nl-NL" sz="1800" b="0" dirty="0"/>
              <a:t>Scope</a:t>
            </a:r>
            <a:endParaRPr lang="nl-NL" dirty="0"/>
          </a:p>
        </p:txBody>
      </p:sp>
      <p:sp>
        <p:nvSpPr>
          <p:cNvPr id="157" name="Rectangle 156"/>
          <p:cNvSpPr/>
          <p:nvPr/>
        </p:nvSpPr>
        <p:spPr bwMode="auto">
          <a:xfrm>
            <a:off x="8102738" y="722862"/>
            <a:ext cx="167585" cy="167585"/>
          </a:xfrm>
          <a:prstGeom prst="rect">
            <a:avLst/>
          </a:prstGeom>
          <a:solidFill>
            <a:srgbClr val="FFFFFF"/>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7" name="Rectangle 176"/>
          <p:cNvSpPr/>
          <p:nvPr/>
        </p:nvSpPr>
        <p:spPr bwMode="auto">
          <a:xfrm>
            <a:off x="8102738" y="962195"/>
            <a:ext cx="167585" cy="167585"/>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2" name="Rectangle 201"/>
          <p:cNvSpPr/>
          <p:nvPr/>
        </p:nvSpPr>
        <p:spPr bwMode="auto">
          <a:xfrm>
            <a:off x="328723" y="5321242"/>
            <a:ext cx="167585" cy="167585"/>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3" name="Rectangle 202"/>
          <p:cNvSpPr/>
          <p:nvPr/>
        </p:nvSpPr>
        <p:spPr bwMode="auto">
          <a:xfrm>
            <a:off x="328723" y="5070639"/>
            <a:ext cx="165642" cy="164986"/>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4" name="Rectangle 203"/>
          <p:cNvSpPr/>
          <p:nvPr/>
        </p:nvSpPr>
        <p:spPr bwMode="auto">
          <a:xfrm>
            <a:off x="329326" y="4565159"/>
            <a:ext cx="167585" cy="167585"/>
          </a:xfrm>
          <a:prstGeom prst="rect">
            <a:avLst/>
          </a:prstGeom>
          <a:solidFill>
            <a:srgbClr val="FFFFF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5" name="Rectangle 204"/>
          <p:cNvSpPr/>
          <p:nvPr/>
        </p:nvSpPr>
        <p:spPr bwMode="auto">
          <a:xfrm>
            <a:off x="330200" y="4820857"/>
            <a:ext cx="164165" cy="164165"/>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6" name="Subtitle 2"/>
          <p:cNvSpPr txBox="1">
            <a:spLocks/>
          </p:cNvSpPr>
          <p:nvPr/>
        </p:nvSpPr>
        <p:spPr bwMode="auto">
          <a:xfrm>
            <a:off x="623386" y="4531991"/>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NU : </a:t>
            </a:r>
            <a:r>
              <a:rPr lang="nl-NL" sz="1800" b="0" dirty="0"/>
              <a:t>Unused</a:t>
            </a:r>
            <a:endParaRPr lang="nl-NL" b="0" dirty="0"/>
          </a:p>
        </p:txBody>
      </p:sp>
      <p:sp>
        <p:nvSpPr>
          <p:cNvPr id="207" name="Subtitle 2"/>
          <p:cNvSpPr txBox="1">
            <a:spLocks/>
          </p:cNvSpPr>
          <p:nvPr/>
        </p:nvSpPr>
        <p:spPr bwMode="auto">
          <a:xfrm>
            <a:off x="623386" y="478092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cal : </a:t>
            </a:r>
            <a:r>
              <a:rPr lang="nl-NL" sz="1800" b="0" dirty="0"/>
              <a:t>calorimeter</a:t>
            </a:r>
            <a:endParaRPr lang="nl-NL" b="0" dirty="0"/>
          </a:p>
        </p:txBody>
      </p:sp>
      <p:sp>
        <p:nvSpPr>
          <p:cNvPr id="208" name="Subtitle 2"/>
          <p:cNvSpPr txBox="1">
            <a:spLocks/>
          </p:cNvSpPr>
          <p:nvPr/>
        </p:nvSpPr>
        <p:spPr bwMode="auto">
          <a:xfrm>
            <a:off x="630504" y="5034744"/>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xx </a:t>
            </a:r>
            <a:r>
              <a:rPr lang="nl-NL" sz="1800" dirty="0"/>
              <a:t>% : </a:t>
            </a:r>
            <a:r>
              <a:rPr lang="nl-NL" sz="1800" b="0" dirty="0"/>
              <a:t>pickup with a </a:t>
            </a:r>
            <a:r>
              <a:rPr lang="nl-NL" sz="1800" b="0" i="1" dirty="0"/>
              <a:t>xx</a:t>
            </a:r>
            <a:r>
              <a:rPr lang="nl-NL" sz="1800" b="0" dirty="0"/>
              <a:t>%-transparent grid</a:t>
            </a:r>
            <a:endParaRPr lang="nl-NL" dirty="0"/>
          </a:p>
        </p:txBody>
      </p:sp>
      <p:sp>
        <p:nvSpPr>
          <p:cNvPr id="211" name="Subtitle 2"/>
          <p:cNvSpPr txBox="1">
            <a:spLocks/>
          </p:cNvSpPr>
          <p:nvPr/>
        </p:nvSpPr>
        <p:spPr bwMode="auto">
          <a:xfrm>
            <a:off x="614620" y="553630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Trig : </a:t>
            </a:r>
            <a:r>
              <a:rPr lang="nl-NL" sz="1800" b="0" dirty="0"/>
              <a:t>trigger</a:t>
            </a:r>
            <a:endParaRPr lang="nl-NL" b="0" dirty="0"/>
          </a:p>
        </p:txBody>
      </p:sp>
      <p:sp>
        <p:nvSpPr>
          <p:cNvPr id="222" name="Rectangle 221"/>
          <p:cNvSpPr/>
          <p:nvPr/>
        </p:nvSpPr>
        <p:spPr bwMode="auto">
          <a:xfrm>
            <a:off x="330368" y="5571967"/>
            <a:ext cx="163997" cy="163997"/>
          </a:xfrm>
          <a:prstGeom prst="rect">
            <a:avLst/>
          </a:prstGeom>
          <a:solidFill>
            <a:srgbClr val="6E2466"/>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3" name="Subtitle 2"/>
          <p:cNvSpPr txBox="1">
            <a:spLocks/>
          </p:cNvSpPr>
          <p:nvPr/>
        </p:nvSpPr>
        <p:spPr bwMode="auto">
          <a:xfrm>
            <a:off x="625329" y="5288610"/>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ph : </a:t>
            </a:r>
            <a:r>
              <a:rPr lang="nl-NL" sz="1800" b="0" dirty="0"/>
              <a:t>photodetector</a:t>
            </a:r>
            <a:endParaRPr lang="nl-NL" b="0" dirty="0"/>
          </a:p>
        </p:txBody>
      </p:sp>
      <p:sp>
        <p:nvSpPr>
          <p:cNvPr id="224" name="Rectangle 223"/>
          <p:cNvSpPr/>
          <p:nvPr/>
        </p:nvSpPr>
        <p:spPr bwMode="auto">
          <a:xfrm>
            <a:off x="326785" y="6068578"/>
            <a:ext cx="169524" cy="169524"/>
          </a:xfrm>
          <a:prstGeom prst="rect">
            <a:avLst/>
          </a:prstGeom>
          <a:solidFill>
            <a:srgbClr val="2F2F2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5" name="Rectangle 224"/>
          <p:cNvSpPr/>
          <p:nvPr/>
        </p:nvSpPr>
        <p:spPr bwMode="auto">
          <a:xfrm>
            <a:off x="326785" y="5819104"/>
            <a:ext cx="167584" cy="167584"/>
          </a:xfrm>
          <a:prstGeom prst="rect">
            <a:avLst/>
          </a:prstGeom>
          <a:solidFill>
            <a:srgbClr val="BEBECB"/>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6" name="Subtitle 2"/>
          <p:cNvSpPr txBox="1">
            <a:spLocks/>
          </p:cNvSpPr>
          <p:nvPr/>
        </p:nvSpPr>
        <p:spPr bwMode="auto">
          <a:xfrm>
            <a:off x="8366855" y="945693"/>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Blue line : </a:t>
            </a:r>
            <a:r>
              <a:rPr lang="nl-NL" sz="1800" b="0" dirty="0"/>
              <a:t>Keithley with variable bias</a:t>
            </a:r>
            <a:endParaRPr lang="nl-NL" dirty="0"/>
          </a:p>
        </p:txBody>
      </p:sp>
      <p:cxnSp>
        <p:nvCxnSpPr>
          <p:cNvPr id="153" name="Straight Arrow Connector 152"/>
          <p:cNvCxnSpPr/>
          <p:nvPr/>
        </p:nvCxnSpPr>
        <p:spPr bwMode="auto">
          <a:xfrm>
            <a:off x="119336" y="2924944"/>
            <a:ext cx="19808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bwMode="auto">
          <a:xfrm>
            <a:off x="10261452" y="2924944"/>
            <a:ext cx="18411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bwMode="auto">
          <a:xfrm flipH="1">
            <a:off x="119336" y="3645024"/>
            <a:ext cx="198084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bwMode="auto">
          <a:xfrm flipH="1">
            <a:off x="10261452" y="3645024"/>
            <a:ext cx="184113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necteur droit 5"/>
          <p:cNvCxnSpPr/>
          <p:nvPr/>
        </p:nvCxnSpPr>
        <p:spPr bwMode="auto">
          <a:xfrm flipV="1">
            <a:off x="1497838" y="1631850"/>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60" name="Subtitle 2"/>
          <p:cNvSpPr txBox="1">
            <a:spLocks/>
          </p:cNvSpPr>
          <p:nvPr/>
        </p:nvSpPr>
        <p:spPr bwMode="auto">
          <a:xfrm>
            <a:off x="59668" y="1639590"/>
            <a:ext cx="1432536" cy="22861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Position :</a:t>
            </a:r>
            <a:endParaRPr lang="en-US" sz="1800" dirty="0"/>
          </a:p>
        </p:txBody>
      </p:sp>
      <p:cxnSp>
        <p:nvCxnSpPr>
          <p:cNvPr id="162" name="Connecteur droit 141"/>
          <p:cNvCxnSpPr/>
          <p:nvPr/>
        </p:nvCxnSpPr>
        <p:spPr bwMode="auto">
          <a:xfrm flipV="1">
            <a:off x="10663131" y="1631849"/>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30" name="Ellipse 119"/>
          <p:cNvSpPr/>
          <p:nvPr/>
        </p:nvSpPr>
        <p:spPr bwMode="auto">
          <a:xfrm>
            <a:off x="2427896" y="4118379"/>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20"/>
          <p:cNvSpPr/>
          <p:nvPr/>
        </p:nvSpPr>
        <p:spPr bwMode="auto">
          <a:xfrm>
            <a:off x="2423593" y="2303041"/>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21"/>
          <p:cNvSpPr/>
          <p:nvPr/>
        </p:nvSpPr>
        <p:spPr bwMode="auto">
          <a:xfrm>
            <a:off x="9268696" y="4122153"/>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22"/>
          <p:cNvSpPr/>
          <p:nvPr/>
        </p:nvSpPr>
        <p:spPr bwMode="auto">
          <a:xfrm>
            <a:off x="9272403" y="2300095"/>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TextBox 186"/>
          <p:cNvSpPr txBox="1"/>
          <p:nvPr/>
        </p:nvSpPr>
        <p:spPr bwMode="auto">
          <a:xfrm>
            <a:off x="2424506" y="224417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88" name="Ellipse 122"/>
          <p:cNvSpPr/>
          <p:nvPr/>
        </p:nvSpPr>
        <p:spPr bwMode="auto">
          <a:xfrm>
            <a:off x="7880820" y="497930"/>
            <a:ext cx="144016" cy="144016"/>
          </a:xfrm>
          <a:prstGeom prst="ellipse">
            <a:avLst/>
          </a:prstGeom>
          <a:noFill/>
          <a:ln w="127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Isosceles Triangle 188"/>
          <p:cNvSpPr/>
          <p:nvPr/>
        </p:nvSpPr>
        <p:spPr bwMode="auto">
          <a:xfrm>
            <a:off x="7608519" y="469644"/>
            <a:ext cx="194399" cy="167585"/>
          </a:xfrm>
          <a:prstGeom prst="triangle">
            <a:avLst/>
          </a:prstGeom>
          <a:noFill/>
          <a:ln>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p:cNvSpPr txBox="1"/>
          <p:nvPr/>
        </p:nvSpPr>
        <p:spPr bwMode="auto">
          <a:xfrm>
            <a:off x="2429241" y="405749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93" name="TextBox 192"/>
          <p:cNvSpPr txBox="1"/>
          <p:nvPr/>
        </p:nvSpPr>
        <p:spPr bwMode="auto">
          <a:xfrm>
            <a:off x="9276295" y="2244255"/>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94" name="TextBox 193"/>
          <p:cNvSpPr txBox="1"/>
          <p:nvPr/>
        </p:nvSpPr>
        <p:spPr bwMode="auto">
          <a:xfrm>
            <a:off x="9268695" y="4064608"/>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95" name="Subtitle 2"/>
          <p:cNvSpPr txBox="1">
            <a:spLocks/>
          </p:cNvSpPr>
          <p:nvPr/>
        </p:nvSpPr>
        <p:spPr bwMode="auto">
          <a:xfrm>
            <a:off x="6105199" y="519504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VGI</a:t>
            </a:r>
            <a:r>
              <a:rPr lang="nl-NL" sz="1800" dirty="0"/>
              <a:t> : </a:t>
            </a:r>
            <a:r>
              <a:rPr lang="nl-NL" sz="1800" b="0" dirty="0"/>
              <a:t>Bayard-Alpert Gauge </a:t>
            </a:r>
            <a:r>
              <a:rPr lang="nl-NL" sz="1800" dirty="0"/>
              <a:t>(BAG)</a:t>
            </a:r>
            <a:endParaRPr lang="nl-NL" dirty="0"/>
          </a:p>
        </p:txBody>
      </p:sp>
      <p:sp>
        <p:nvSpPr>
          <p:cNvPr id="196" name="Ellipse 131"/>
          <p:cNvSpPr/>
          <p:nvPr/>
        </p:nvSpPr>
        <p:spPr bwMode="auto">
          <a:xfrm>
            <a:off x="5857621" y="5242465"/>
            <a:ext cx="144016" cy="144016"/>
          </a:xfrm>
          <a:prstGeom prst="ellipse">
            <a:avLst/>
          </a:prstGeom>
          <a:solidFill>
            <a:schemeClr val="accent5">
              <a:lumMod val="60000"/>
              <a:lumOff val="40000"/>
            </a:schemeClr>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7" name="Subtitle 2"/>
          <p:cNvSpPr txBox="1">
            <a:spLocks/>
          </p:cNvSpPr>
          <p:nvPr/>
        </p:nvSpPr>
        <p:spPr bwMode="auto">
          <a:xfrm>
            <a:off x="6105199" y="5810570"/>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VGRB</a:t>
            </a:r>
            <a:r>
              <a:rPr lang="nl-NL" sz="1800" dirty="0"/>
              <a:t> : </a:t>
            </a:r>
            <a:r>
              <a:rPr lang="en-GB" sz="1800" b="0" dirty="0"/>
              <a:t>Pirani gauge</a:t>
            </a:r>
            <a:r>
              <a:rPr lang="en-US" sz="1800" b="0" dirty="0"/>
              <a:t>​</a:t>
            </a:r>
          </a:p>
        </p:txBody>
      </p:sp>
      <p:sp>
        <p:nvSpPr>
          <p:cNvPr id="198" name="Ellipse 133"/>
          <p:cNvSpPr/>
          <p:nvPr/>
        </p:nvSpPr>
        <p:spPr bwMode="auto">
          <a:xfrm>
            <a:off x="5857621" y="5857986"/>
            <a:ext cx="144016" cy="144016"/>
          </a:xfrm>
          <a:prstGeom prst="ellipse">
            <a:avLst/>
          </a:prstGeom>
          <a:solidFill>
            <a:srgbClr val="92D05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9" name="Subtitle 2"/>
          <p:cNvSpPr txBox="1">
            <a:spLocks/>
          </p:cNvSpPr>
          <p:nvPr/>
        </p:nvSpPr>
        <p:spPr bwMode="auto">
          <a:xfrm>
            <a:off x="6105199" y="5402348"/>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VQM : </a:t>
            </a:r>
            <a:r>
              <a:rPr lang="nl-NL" sz="1800" b="0" dirty="0"/>
              <a:t>Vacuum Quality Monitor</a:t>
            </a:r>
            <a:endParaRPr lang="nl-NL" b="0" dirty="0"/>
          </a:p>
        </p:txBody>
      </p:sp>
      <p:sp>
        <p:nvSpPr>
          <p:cNvPr id="200" name="Ellipse 135"/>
          <p:cNvSpPr/>
          <p:nvPr/>
        </p:nvSpPr>
        <p:spPr bwMode="auto">
          <a:xfrm>
            <a:off x="5857621" y="5449764"/>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Subtitle 2"/>
          <p:cNvSpPr txBox="1">
            <a:spLocks/>
          </p:cNvSpPr>
          <p:nvPr/>
        </p:nvSpPr>
        <p:spPr bwMode="auto">
          <a:xfrm>
            <a:off x="6105199" y="5605374"/>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RGA : </a:t>
            </a:r>
            <a:r>
              <a:rPr lang="nl-NL" sz="1800" b="0" dirty="0"/>
              <a:t>Residual Gas Analyser</a:t>
            </a:r>
            <a:endParaRPr lang="nl-NL" b="0" dirty="0"/>
          </a:p>
        </p:txBody>
      </p:sp>
      <p:sp>
        <p:nvSpPr>
          <p:cNvPr id="212" name="Ellipse 137"/>
          <p:cNvSpPr/>
          <p:nvPr/>
        </p:nvSpPr>
        <p:spPr bwMode="auto">
          <a:xfrm>
            <a:off x="5857621" y="5652790"/>
            <a:ext cx="144016" cy="144016"/>
          </a:xfrm>
          <a:prstGeom prst="ellipse">
            <a:avLst/>
          </a:prstGeom>
          <a:solidFill>
            <a:srgbClr val="FF00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Ellipse 139"/>
          <p:cNvSpPr/>
          <p:nvPr/>
        </p:nvSpPr>
        <p:spPr bwMode="auto">
          <a:xfrm>
            <a:off x="5857621" y="6061002"/>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Subtitle 2"/>
          <p:cNvSpPr txBox="1">
            <a:spLocks/>
          </p:cNvSpPr>
          <p:nvPr/>
        </p:nvSpPr>
        <p:spPr bwMode="auto">
          <a:xfrm>
            <a:off x="6105199" y="4992023"/>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VGPB</a:t>
            </a:r>
            <a:r>
              <a:rPr lang="nl-NL" sz="1800" dirty="0"/>
              <a:t> : </a:t>
            </a:r>
            <a:r>
              <a:rPr lang="nl-NL" sz="1800" b="0" dirty="0"/>
              <a:t>Penning Gauge</a:t>
            </a:r>
            <a:endParaRPr lang="nl-NL" i="1" dirty="0"/>
          </a:p>
        </p:txBody>
      </p:sp>
      <p:sp>
        <p:nvSpPr>
          <p:cNvPr id="215" name="Ellipse 131"/>
          <p:cNvSpPr/>
          <p:nvPr/>
        </p:nvSpPr>
        <p:spPr bwMode="auto">
          <a:xfrm>
            <a:off x="5857621" y="5039439"/>
            <a:ext cx="144016" cy="144016"/>
          </a:xfrm>
          <a:prstGeom prst="ellipse">
            <a:avLst/>
          </a:prstGeom>
          <a:solidFill>
            <a:srgbClr val="75451D"/>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Subtitle 2"/>
          <p:cNvSpPr txBox="1">
            <a:spLocks/>
          </p:cNvSpPr>
          <p:nvPr/>
        </p:nvSpPr>
        <p:spPr bwMode="auto">
          <a:xfrm>
            <a:off x="9780775" y="6017361"/>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N </a:t>
            </a:r>
            <a:r>
              <a:rPr lang="nl-NL" sz="1800" dirty="0"/>
              <a:t>: </a:t>
            </a:r>
            <a:r>
              <a:rPr lang="en-GB" sz="1800" b="0" dirty="0"/>
              <a:t>NEG cartridge</a:t>
            </a:r>
            <a:endParaRPr lang="en-US" sz="1800" b="0" dirty="0"/>
          </a:p>
        </p:txBody>
      </p:sp>
      <p:sp>
        <p:nvSpPr>
          <p:cNvPr id="217" name="TextBox 216"/>
          <p:cNvSpPr txBox="1"/>
          <p:nvPr/>
        </p:nvSpPr>
        <p:spPr bwMode="auto">
          <a:xfrm>
            <a:off x="9506420" y="6013297"/>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18" name="Subtitle 2"/>
          <p:cNvSpPr txBox="1">
            <a:spLocks/>
          </p:cNvSpPr>
          <p:nvPr/>
        </p:nvSpPr>
        <p:spPr bwMode="auto">
          <a:xfrm>
            <a:off x="6105199" y="6013586"/>
            <a:ext cx="3167204"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VPIA </a:t>
            </a:r>
            <a:r>
              <a:rPr lang="nl-NL" sz="1800" dirty="0"/>
              <a:t>: </a:t>
            </a:r>
            <a:r>
              <a:rPr lang="en-GB" sz="1800" b="0" dirty="0"/>
              <a:t>Vacuum Pump</a:t>
            </a:r>
            <a:endParaRPr lang="en-US" sz="1800" b="0" dirty="0"/>
          </a:p>
        </p:txBody>
      </p:sp>
      <p:sp>
        <p:nvSpPr>
          <p:cNvPr id="219" name="Subtitle 2"/>
          <p:cNvSpPr txBox="1">
            <a:spLocks/>
          </p:cNvSpPr>
          <p:nvPr/>
        </p:nvSpPr>
        <p:spPr bwMode="auto">
          <a:xfrm>
            <a:off x="6104649" y="477997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b="0" dirty="0"/>
              <a:t>Unused</a:t>
            </a:r>
            <a:endParaRPr lang="nl-NL" b="0" dirty="0"/>
          </a:p>
        </p:txBody>
      </p:sp>
      <p:sp>
        <p:nvSpPr>
          <p:cNvPr id="220" name="Ellipse 131"/>
          <p:cNvSpPr/>
          <p:nvPr/>
        </p:nvSpPr>
        <p:spPr bwMode="auto">
          <a:xfrm>
            <a:off x="5857071" y="4827395"/>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Isosceles Triangle 220"/>
          <p:cNvSpPr/>
          <p:nvPr/>
        </p:nvSpPr>
        <p:spPr bwMode="auto">
          <a:xfrm>
            <a:off x="9481228" y="5813540"/>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Subtitle 2"/>
          <p:cNvSpPr txBox="1">
            <a:spLocks/>
          </p:cNvSpPr>
          <p:nvPr/>
        </p:nvSpPr>
        <p:spPr bwMode="auto">
          <a:xfrm>
            <a:off x="9780774" y="5783639"/>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solidFill>
                  <a:srgbClr val="2F2F2F"/>
                </a:solidFill>
              </a:rPr>
              <a:t>VF</a:t>
            </a:r>
            <a:r>
              <a:rPr lang="nl-NL" sz="1800" i="1" dirty="0"/>
              <a:t> </a:t>
            </a:r>
            <a:r>
              <a:rPr lang="nl-NL" sz="1800" dirty="0"/>
              <a:t>: </a:t>
            </a:r>
            <a:r>
              <a:rPr lang="en-GB" sz="1800" b="0" dirty="0"/>
              <a:t>Vacuum Flange</a:t>
            </a:r>
            <a:endParaRPr lang="en-US" sz="1800" b="0" dirty="0"/>
          </a:p>
        </p:txBody>
      </p:sp>
      <p:sp>
        <p:nvSpPr>
          <p:cNvPr id="228" name="Isosceles Triangle 227"/>
          <p:cNvSpPr/>
          <p:nvPr/>
        </p:nvSpPr>
        <p:spPr bwMode="auto">
          <a:xfrm>
            <a:off x="3828267" y="2739065"/>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Isosceles Triangle 228"/>
          <p:cNvSpPr/>
          <p:nvPr/>
        </p:nvSpPr>
        <p:spPr bwMode="auto">
          <a:xfrm>
            <a:off x="3825313" y="2932355"/>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Isosceles Triangle 229"/>
          <p:cNvSpPr/>
          <p:nvPr/>
        </p:nvSpPr>
        <p:spPr bwMode="auto">
          <a:xfrm>
            <a:off x="7828832" y="3443119"/>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Isosceles Triangle 230"/>
          <p:cNvSpPr/>
          <p:nvPr/>
        </p:nvSpPr>
        <p:spPr bwMode="auto">
          <a:xfrm>
            <a:off x="7825878" y="3636409"/>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llipse 144"/>
          <p:cNvSpPr/>
          <p:nvPr/>
        </p:nvSpPr>
        <p:spPr bwMode="auto">
          <a:xfrm>
            <a:off x="9270693" y="3493276"/>
            <a:ext cx="144016" cy="144016"/>
          </a:xfrm>
          <a:prstGeom prst="ellipse">
            <a:avLst/>
          </a:prstGeom>
          <a:solidFill>
            <a:srgbClr val="92D05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Ellipse 125"/>
          <p:cNvSpPr/>
          <p:nvPr/>
        </p:nvSpPr>
        <p:spPr bwMode="auto">
          <a:xfrm>
            <a:off x="5856093" y="2924177"/>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131"/>
          <p:cNvSpPr/>
          <p:nvPr/>
        </p:nvSpPr>
        <p:spPr bwMode="auto">
          <a:xfrm>
            <a:off x="5857621" y="5242465"/>
            <a:ext cx="144016" cy="144016"/>
          </a:xfrm>
          <a:prstGeom prst="ellipse">
            <a:avLst/>
          </a:prstGeom>
          <a:solidFill>
            <a:schemeClr val="accent5">
              <a:lumMod val="60000"/>
              <a:lumOff val="4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117"/>
          <p:cNvSpPr/>
          <p:nvPr/>
        </p:nvSpPr>
        <p:spPr bwMode="auto">
          <a:xfrm>
            <a:off x="5856093" y="3639252"/>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165"/>
          <p:cNvSpPr/>
          <p:nvPr/>
        </p:nvSpPr>
        <p:spPr bwMode="auto">
          <a:xfrm>
            <a:off x="9272403" y="2930322"/>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166"/>
          <p:cNvSpPr/>
          <p:nvPr/>
        </p:nvSpPr>
        <p:spPr bwMode="auto">
          <a:xfrm>
            <a:off x="9276295" y="3646603"/>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Ellipse 131"/>
          <p:cNvSpPr/>
          <p:nvPr/>
        </p:nvSpPr>
        <p:spPr bwMode="auto">
          <a:xfrm>
            <a:off x="5857621" y="5039439"/>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Ellipse 165"/>
          <p:cNvSpPr/>
          <p:nvPr/>
        </p:nvSpPr>
        <p:spPr bwMode="auto">
          <a:xfrm>
            <a:off x="2425812" y="2850779"/>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166"/>
          <p:cNvSpPr/>
          <p:nvPr/>
        </p:nvSpPr>
        <p:spPr bwMode="auto">
          <a:xfrm>
            <a:off x="2429704" y="3565854"/>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ubtitle 2">
            <a:extLst>
              <a:ext uri="{FF2B5EF4-FFF2-40B4-BE49-F238E27FC236}">
                <a16:creationId xmlns:a16="http://schemas.microsoft.com/office/drawing/2014/main" id="{EA32CD99-4A45-BAD6-B9DE-A23654E5EE4D}"/>
              </a:ext>
            </a:extLst>
          </p:cNvPr>
          <p:cNvSpPr txBox="1">
            <a:spLocks/>
          </p:cNvSpPr>
          <p:nvPr/>
        </p:nvSpPr>
        <p:spPr bwMode="auto">
          <a:xfrm>
            <a:off x="10663132" y="1628800"/>
            <a:ext cx="1328982" cy="24463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.5L8.</a:t>
            </a:r>
            <a:endParaRPr lang="en-US" sz="1800" dirty="0"/>
          </a:p>
        </p:txBody>
      </p:sp>
      <p:sp>
        <p:nvSpPr>
          <p:cNvPr id="4" name="Subtitle 2">
            <a:extLst>
              <a:ext uri="{FF2B5EF4-FFF2-40B4-BE49-F238E27FC236}">
                <a16:creationId xmlns:a16="http://schemas.microsoft.com/office/drawing/2014/main" id="{DB2CDEA9-BAEF-3F82-70E6-AD0D78666550}"/>
              </a:ext>
            </a:extLst>
          </p:cNvPr>
          <p:cNvSpPr txBox="1">
            <a:spLocks/>
          </p:cNvSpPr>
          <p:nvPr/>
        </p:nvSpPr>
        <p:spPr bwMode="auto">
          <a:xfrm>
            <a:off x="11008541" y="1684675"/>
            <a:ext cx="1183459" cy="1970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lnSpc>
                <a:spcPct val="65000"/>
              </a:lnSpc>
              <a:spcBef>
                <a:spcPts val="0"/>
              </a:spcBef>
              <a:spcAft>
                <a:spcPts val="0"/>
              </a:spcAft>
              <a:defRPr/>
            </a:pPr>
            <a:r>
              <a:rPr lang="en-US" sz="1050" dirty="0">
                <a:solidFill>
                  <a:srgbClr val="0033A0"/>
                </a:solidFill>
              </a:rPr>
              <a:t>B</a:t>
            </a:r>
          </a:p>
          <a:p>
            <a:pPr algn="ctr">
              <a:lnSpc>
                <a:spcPct val="65000"/>
              </a:lnSpc>
              <a:spcBef>
                <a:spcPts val="0"/>
              </a:spcBef>
              <a:spcAft>
                <a:spcPts val="0"/>
              </a:spcAft>
              <a:defRPr/>
            </a:pPr>
            <a:r>
              <a:rPr lang="en-US" sz="1050" dirty="0">
                <a:solidFill>
                  <a:srgbClr val="C00000"/>
                </a:solidFill>
              </a:rPr>
              <a:t>R</a:t>
            </a:r>
          </a:p>
        </p:txBody>
      </p:sp>
      <p:sp>
        <p:nvSpPr>
          <p:cNvPr id="3" name="Subtitle 2">
            <a:extLst>
              <a:ext uri="{FF2B5EF4-FFF2-40B4-BE49-F238E27FC236}">
                <a16:creationId xmlns:a16="http://schemas.microsoft.com/office/drawing/2014/main" id="{EE2587F0-F630-0D14-27CB-C2B7173A41D1}"/>
              </a:ext>
            </a:extLst>
          </p:cNvPr>
          <p:cNvSpPr txBox="1">
            <a:spLocks/>
          </p:cNvSpPr>
          <p:nvPr/>
        </p:nvSpPr>
        <p:spPr bwMode="auto">
          <a:xfrm>
            <a:off x="632443" y="602801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RFA : </a:t>
            </a:r>
            <a:r>
              <a:rPr lang="nl-NL" sz="1800" b="0" dirty="0" err="1"/>
              <a:t>Retarding</a:t>
            </a:r>
            <a:r>
              <a:rPr lang="nl-NL" sz="1800" b="0" dirty="0"/>
              <a:t> Field </a:t>
            </a:r>
            <a:r>
              <a:rPr lang="nl-NL" sz="1800" b="0" dirty="0" err="1"/>
              <a:t>Analyser</a:t>
            </a:r>
            <a:endParaRPr lang="nl-NL" dirty="0"/>
          </a:p>
        </p:txBody>
      </p:sp>
      <p:sp>
        <p:nvSpPr>
          <p:cNvPr id="6" name="Subtitle 2">
            <a:extLst>
              <a:ext uri="{FF2B5EF4-FFF2-40B4-BE49-F238E27FC236}">
                <a16:creationId xmlns:a16="http://schemas.microsoft.com/office/drawing/2014/main" id="{46C527D9-E253-4075-1EF8-69ECE5D820EF}"/>
              </a:ext>
            </a:extLst>
          </p:cNvPr>
          <p:cNvSpPr txBox="1">
            <a:spLocks/>
          </p:cNvSpPr>
          <p:nvPr/>
        </p:nvSpPr>
        <p:spPr bwMode="auto">
          <a:xfrm>
            <a:off x="630504" y="578363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kick : </a:t>
            </a:r>
            <a:r>
              <a:rPr lang="nl-NL" sz="1800" b="0" dirty="0"/>
              <a:t>kicker (</a:t>
            </a:r>
            <a:r>
              <a:rPr lang="nl-NL" sz="1800" b="0" dirty="0" err="1"/>
              <a:t>Electron</a:t>
            </a:r>
            <a:r>
              <a:rPr lang="nl-NL" sz="1800" b="0" dirty="0"/>
              <a:t> Kicker Detector)</a:t>
            </a:r>
            <a:endParaRPr lang="nl-NL" dirty="0"/>
          </a:p>
        </p:txBody>
      </p:sp>
      <p:sp>
        <p:nvSpPr>
          <p:cNvPr id="7" name="Date Placeholder 3">
            <a:extLst>
              <a:ext uri="{FF2B5EF4-FFF2-40B4-BE49-F238E27FC236}">
                <a16:creationId xmlns:a16="http://schemas.microsoft.com/office/drawing/2014/main" id="{0A7E4D47-BC1B-99E8-92EE-36F1E67E89ED}"/>
              </a:ext>
            </a:extLst>
          </p:cNvPr>
          <p:cNvSpPr>
            <a:spLocks noGrp="1"/>
          </p:cNvSpPr>
          <p:nvPr>
            <p:ph type="dt" sz="half" idx="10"/>
          </p:nvPr>
        </p:nvSpPr>
        <p:spPr bwMode="auto">
          <a:xfrm>
            <a:off x="3248526" y="6303117"/>
            <a:ext cx="867862" cy="554883"/>
          </a:xfrm>
        </p:spPr>
        <p:txBody>
          <a:bodyPr/>
          <a:lstStyle/>
          <a:p>
            <a:pPr>
              <a:defRPr/>
            </a:pPr>
            <a:fld id="{AFE77566-5F42-417E-8007-482401E82EF2}" type="datetime1">
              <a:rPr lang="en-GB" sz="1200" smtClean="0"/>
              <a:t>20/12/2023</a:t>
            </a:fld>
            <a:endParaRPr lang="en-US" dirty="0"/>
          </a:p>
        </p:txBody>
      </p:sp>
    </p:spTree>
    <p:extLst>
      <p:ext uri="{BB962C8B-B14F-4D97-AF65-F5344CB8AC3E}">
        <p14:creationId xmlns:p14="http://schemas.microsoft.com/office/powerpoint/2010/main" val="116123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Picture 7"/>
          <p:cNvPicPr>
            <a:picLocks noChangeAspect="1"/>
          </p:cNvPicPr>
          <p:nvPr/>
        </p:nvPicPr>
        <p:blipFill>
          <a:blip r:embed="rId2"/>
          <a:stretch>
            <a:fillRect/>
          </a:stretch>
        </p:blipFill>
        <p:spPr bwMode="auto">
          <a:xfrm>
            <a:off x="2189744" y="2454440"/>
            <a:ext cx="7975433" cy="1663939"/>
          </a:xfrm>
          <a:prstGeom prst="rect">
            <a:avLst/>
          </a:prstGeom>
        </p:spPr>
      </p:pic>
      <p:cxnSp>
        <p:nvCxnSpPr>
          <p:cNvPr id="115" name="Connecteur droit 114"/>
          <p:cNvCxnSpPr/>
          <p:nvPr/>
        </p:nvCxnSpPr>
        <p:spPr bwMode="auto">
          <a:xfrm flipV="1">
            <a:off x="4367808" y="1909759"/>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bwMode="auto">
          <a:xfrm flipV="1">
            <a:off x="4773069"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bwMode="auto">
          <a:xfrm flipV="1">
            <a:off x="6456040"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bwMode="auto">
          <a:xfrm flipV="1">
            <a:off x="6960096"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bwMode="auto">
          <a:xfrm flipV="1">
            <a:off x="5951984"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bwMode="auto">
          <a:xfrm flipV="1">
            <a:off x="7464152"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bwMode="auto">
          <a:xfrm flipV="1">
            <a:off x="5303912" y="1902775"/>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5" name="Title 2"/>
          <p:cNvSpPr>
            <a:spLocks noGrp="1"/>
          </p:cNvSpPr>
          <p:nvPr>
            <p:ph type="title"/>
          </p:nvPr>
        </p:nvSpPr>
        <p:spPr bwMode="auto"/>
        <p:txBody>
          <a:bodyPr/>
          <a:lstStyle/>
          <a:p>
            <a:pPr>
              <a:defRPr/>
            </a:pPr>
            <a:r>
              <a:rPr lang="en-US" dirty="0"/>
              <a:t>Station 3 – New unbaked copper</a:t>
            </a:r>
            <a:endParaRPr dirty="0"/>
          </a:p>
        </p:txBody>
      </p:sp>
      <p:sp>
        <p:nvSpPr>
          <p:cNvPr id="11" name="Footer Placeholder 4"/>
          <p:cNvSpPr>
            <a:spLocks noGrp="1"/>
          </p:cNvSpPr>
          <p:nvPr>
            <p:ph type="ftr" sz="quarter" idx="11"/>
          </p:nvPr>
        </p:nvSpPr>
        <p:spPr bwMode="auto">
          <a:xfrm>
            <a:off x="4259262" y="6309320"/>
            <a:ext cx="6572221" cy="548680"/>
          </a:xfrm>
        </p:spPr>
        <p:txBody>
          <a:bodyPr/>
          <a:lstStyle/>
          <a:p>
            <a:pPr>
              <a:defRPr/>
            </a:pPr>
            <a:r>
              <a:rPr lang="en-US" dirty="0"/>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a:t>24</a:t>
            </a:fld>
            <a:endParaRPr lang="en-US" sz="1400" dirty="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dirty="0"/>
              <a:t>TE – VSC – VSM</a:t>
            </a:r>
          </a:p>
        </p:txBody>
      </p:sp>
      <p:cxnSp>
        <p:nvCxnSpPr>
          <p:cNvPr id="10" name="Straight Arrow Connector 9"/>
          <p:cNvCxnSpPr/>
          <p:nvPr/>
        </p:nvCxnSpPr>
        <p:spPr bwMode="auto">
          <a:xfrm>
            <a:off x="119336" y="2924944"/>
            <a:ext cx="19808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a:off x="10261452" y="2924944"/>
            <a:ext cx="18411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H="1">
            <a:off x="119336" y="3645024"/>
            <a:ext cx="198084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H="1">
            <a:off x="10261452" y="3645024"/>
            <a:ext cx="184113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bwMode="auto">
          <a:xfrm>
            <a:off x="119336" y="3142393"/>
            <a:ext cx="1970813"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St 2</a:t>
            </a:r>
            <a:endParaRPr lang="nl-NL" dirty="0"/>
          </a:p>
        </p:txBody>
      </p:sp>
      <p:sp>
        <p:nvSpPr>
          <p:cNvPr id="18" name="Subtitle 2"/>
          <p:cNvSpPr txBox="1">
            <a:spLocks/>
          </p:cNvSpPr>
          <p:nvPr/>
        </p:nvSpPr>
        <p:spPr bwMode="auto">
          <a:xfrm>
            <a:off x="10261452" y="3142393"/>
            <a:ext cx="1841132"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St 4</a:t>
            </a:r>
            <a:endParaRPr lang="nl-NL" dirty="0"/>
          </a:p>
        </p:txBody>
      </p:sp>
      <p:sp>
        <p:nvSpPr>
          <p:cNvPr id="19" name="Oval 18"/>
          <p:cNvSpPr/>
          <p:nvPr/>
        </p:nvSpPr>
        <p:spPr bwMode="auto">
          <a:xfrm>
            <a:off x="1906062" y="3149650"/>
            <a:ext cx="216024" cy="216024"/>
          </a:xfrm>
          <a:prstGeom prst="ellipse">
            <a:avLst/>
          </a:prstGeom>
          <a:noFill/>
          <a:ln w="28575">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bwMode="auto">
          <a:xfrm>
            <a:off x="1991214" y="3234802"/>
            <a:ext cx="45719" cy="45719"/>
          </a:xfrm>
          <a:prstGeom prst="ellipse">
            <a:avLst/>
          </a:prstGeom>
          <a:solidFill>
            <a:srgbClr val="2F2F2F"/>
          </a:solidFill>
          <a:ln>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ubtitle 2"/>
          <p:cNvSpPr txBox="1">
            <a:spLocks/>
          </p:cNvSpPr>
          <p:nvPr/>
        </p:nvSpPr>
        <p:spPr bwMode="auto">
          <a:xfrm>
            <a:off x="1906062" y="3356992"/>
            <a:ext cx="216024"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z</a:t>
            </a:r>
            <a:endParaRPr lang="nl-NL" b="0" i="1" dirty="0">
              <a:solidFill>
                <a:srgbClr val="1C446A"/>
              </a:solidFill>
            </a:endParaRPr>
          </a:p>
        </p:txBody>
      </p:sp>
      <p:cxnSp>
        <p:nvCxnSpPr>
          <p:cNvPr id="22" name="Straight Arrow Connector 21"/>
          <p:cNvCxnSpPr/>
          <p:nvPr/>
        </p:nvCxnSpPr>
        <p:spPr bwMode="auto">
          <a:xfrm flipV="1">
            <a:off x="2189744" y="2168862"/>
            <a:ext cx="0" cy="2196242"/>
          </a:xfrm>
          <a:prstGeom prst="straightConnector1">
            <a:avLst/>
          </a:prstGeom>
          <a:ln w="28575">
            <a:solidFill>
              <a:srgbClr val="1C446A"/>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p:cNvSpPr txBox="1">
            <a:spLocks/>
          </p:cNvSpPr>
          <p:nvPr/>
        </p:nvSpPr>
        <p:spPr bwMode="auto">
          <a:xfrm>
            <a:off x="1794711" y="2168860"/>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Ext</a:t>
            </a:r>
            <a:endParaRPr lang="nl-NL" b="0" i="1" dirty="0">
              <a:solidFill>
                <a:srgbClr val="1C446A"/>
              </a:solidFill>
            </a:endParaRPr>
          </a:p>
        </p:txBody>
      </p:sp>
      <p:sp>
        <p:nvSpPr>
          <p:cNvPr id="24" name="Subtitle 2"/>
          <p:cNvSpPr txBox="1">
            <a:spLocks/>
          </p:cNvSpPr>
          <p:nvPr/>
        </p:nvSpPr>
        <p:spPr bwMode="auto">
          <a:xfrm>
            <a:off x="1793171" y="4122522"/>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Int</a:t>
            </a:r>
            <a:endParaRPr lang="nl-NL" b="0" i="1" dirty="0">
              <a:solidFill>
                <a:srgbClr val="1C446A"/>
              </a:solidFill>
            </a:endParaRPr>
          </a:p>
        </p:txBody>
      </p:sp>
      <p:sp>
        <p:nvSpPr>
          <p:cNvPr id="76" name="Subtitle 2"/>
          <p:cNvSpPr txBox="1">
            <a:spLocks/>
          </p:cNvSpPr>
          <p:nvPr/>
        </p:nvSpPr>
        <p:spPr bwMode="auto">
          <a:xfrm>
            <a:off x="6352985" y="2708920"/>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77" name="Subtitle 2"/>
          <p:cNvSpPr txBox="1">
            <a:spLocks/>
          </p:cNvSpPr>
          <p:nvPr/>
        </p:nvSpPr>
        <p:spPr bwMode="auto">
          <a:xfrm>
            <a:off x="6811935" y="2930847"/>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78" name="Subtitle 2"/>
          <p:cNvSpPr txBox="1">
            <a:spLocks/>
          </p:cNvSpPr>
          <p:nvPr/>
        </p:nvSpPr>
        <p:spPr bwMode="auto">
          <a:xfrm>
            <a:off x="5184102" y="3412508"/>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79" name="Subtitle 2"/>
          <p:cNvSpPr txBox="1">
            <a:spLocks/>
          </p:cNvSpPr>
          <p:nvPr/>
        </p:nvSpPr>
        <p:spPr bwMode="auto">
          <a:xfrm>
            <a:off x="4623070" y="2926138"/>
            <a:ext cx="341702" cy="1548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50%</a:t>
            </a:r>
            <a:endParaRPr lang="nl-NL" b="0" dirty="0">
              <a:solidFill>
                <a:srgbClr val="00B050"/>
              </a:solidFill>
            </a:endParaRPr>
          </a:p>
        </p:txBody>
      </p:sp>
      <p:sp>
        <p:nvSpPr>
          <p:cNvPr id="80" name="Subtitle 2"/>
          <p:cNvSpPr txBox="1">
            <a:spLocks/>
          </p:cNvSpPr>
          <p:nvPr/>
        </p:nvSpPr>
        <p:spPr bwMode="auto">
          <a:xfrm>
            <a:off x="7293370" y="2712209"/>
            <a:ext cx="341702" cy="1548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15%</a:t>
            </a:r>
            <a:endParaRPr lang="nl-NL" b="0" dirty="0">
              <a:solidFill>
                <a:srgbClr val="00B050"/>
              </a:solidFill>
            </a:endParaRPr>
          </a:p>
        </p:txBody>
      </p:sp>
      <p:sp>
        <p:nvSpPr>
          <p:cNvPr id="81" name="Subtitle 2"/>
          <p:cNvSpPr txBox="1">
            <a:spLocks/>
          </p:cNvSpPr>
          <p:nvPr/>
        </p:nvSpPr>
        <p:spPr bwMode="auto">
          <a:xfrm>
            <a:off x="6760894" y="3651815"/>
            <a:ext cx="341702" cy="1548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50%</a:t>
            </a:r>
            <a:endParaRPr lang="nl-NL" b="0" dirty="0">
              <a:solidFill>
                <a:srgbClr val="00B050"/>
              </a:solidFill>
            </a:endParaRPr>
          </a:p>
        </p:txBody>
      </p:sp>
      <p:sp>
        <p:nvSpPr>
          <p:cNvPr id="82" name="Subtitle 2"/>
          <p:cNvSpPr txBox="1">
            <a:spLocks/>
          </p:cNvSpPr>
          <p:nvPr/>
        </p:nvSpPr>
        <p:spPr bwMode="auto">
          <a:xfrm>
            <a:off x="4670410" y="3668486"/>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83" name="Subtitle 2"/>
          <p:cNvSpPr txBox="1">
            <a:spLocks/>
          </p:cNvSpPr>
          <p:nvPr/>
        </p:nvSpPr>
        <p:spPr bwMode="auto">
          <a:xfrm>
            <a:off x="4159116" y="3436988"/>
            <a:ext cx="341702" cy="1548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15%</a:t>
            </a:r>
            <a:endParaRPr lang="nl-NL" b="0" dirty="0">
              <a:solidFill>
                <a:srgbClr val="00B050"/>
              </a:solidFill>
            </a:endParaRPr>
          </a:p>
        </p:txBody>
      </p:sp>
      <p:sp>
        <p:nvSpPr>
          <p:cNvPr id="86" name="Subtitle 2"/>
          <p:cNvSpPr txBox="1">
            <a:spLocks/>
          </p:cNvSpPr>
          <p:nvPr/>
        </p:nvSpPr>
        <p:spPr bwMode="auto">
          <a:xfrm>
            <a:off x="4194683" y="2727393"/>
            <a:ext cx="306135" cy="17703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Sc1a</a:t>
            </a:r>
            <a:endParaRPr lang="nl-NL" sz="1000" b="0" i="1" dirty="0">
              <a:solidFill>
                <a:srgbClr val="FF0000"/>
              </a:solidFill>
            </a:endParaRPr>
          </a:p>
        </p:txBody>
      </p:sp>
      <p:sp>
        <p:nvSpPr>
          <p:cNvPr id="87" name="Subtitle 2"/>
          <p:cNvSpPr txBox="1">
            <a:spLocks/>
          </p:cNvSpPr>
          <p:nvPr/>
        </p:nvSpPr>
        <p:spPr bwMode="auto">
          <a:xfrm>
            <a:off x="4688471" y="3257593"/>
            <a:ext cx="203498"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K7</a:t>
            </a:r>
            <a:endParaRPr lang="nl-NL" sz="1000" b="0" i="1" dirty="0">
              <a:solidFill>
                <a:srgbClr val="00B050"/>
              </a:solidFill>
            </a:endParaRPr>
          </a:p>
        </p:txBody>
      </p:sp>
      <p:sp>
        <p:nvSpPr>
          <p:cNvPr id="88" name="Subtitle 2"/>
          <p:cNvSpPr txBox="1">
            <a:spLocks/>
          </p:cNvSpPr>
          <p:nvPr/>
        </p:nvSpPr>
        <p:spPr bwMode="auto">
          <a:xfrm rot="10800000" flipV="1">
            <a:off x="4894997" y="3019452"/>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600" b="0" i="1" dirty="0">
              <a:solidFill>
                <a:srgbClr val="E15E32"/>
              </a:solidFill>
            </a:endParaRPr>
          </a:p>
        </p:txBody>
      </p:sp>
      <p:sp>
        <p:nvSpPr>
          <p:cNvPr id="89" name="Subtitle 2"/>
          <p:cNvSpPr txBox="1">
            <a:spLocks/>
          </p:cNvSpPr>
          <p:nvPr/>
        </p:nvSpPr>
        <p:spPr bwMode="auto">
          <a:xfrm>
            <a:off x="6373122" y="3017917"/>
            <a:ext cx="203498"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K8</a:t>
            </a:r>
            <a:endParaRPr lang="nl-NL" sz="1000" b="0" i="1" dirty="0">
              <a:solidFill>
                <a:srgbClr val="00B050"/>
              </a:solidFill>
            </a:endParaRPr>
          </a:p>
        </p:txBody>
      </p:sp>
      <p:sp>
        <p:nvSpPr>
          <p:cNvPr id="90" name="Subtitle 2"/>
          <p:cNvSpPr txBox="1">
            <a:spLocks/>
          </p:cNvSpPr>
          <p:nvPr/>
        </p:nvSpPr>
        <p:spPr bwMode="auto">
          <a:xfrm>
            <a:off x="6742441" y="3242050"/>
            <a:ext cx="378608" cy="172764"/>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Sc2a</a:t>
            </a:r>
          </a:p>
        </p:txBody>
      </p:sp>
      <p:sp>
        <p:nvSpPr>
          <p:cNvPr id="92" name="Subtitle 2"/>
          <p:cNvSpPr txBox="1">
            <a:spLocks/>
          </p:cNvSpPr>
          <p:nvPr/>
        </p:nvSpPr>
        <p:spPr bwMode="auto">
          <a:xfrm>
            <a:off x="5169509" y="3715489"/>
            <a:ext cx="292861" cy="16842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F0"/>
                </a:solidFill>
              </a:rPr>
              <a:t>K26</a:t>
            </a:r>
            <a:endParaRPr lang="nl-NL" sz="1000" b="0" i="1" dirty="0">
              <a:solidFill>
                <a:srgbClr val="00B0F0"/>
              </a:solidFill>
            </a:endParaRPr>
          </a:p>
        </p:txBody>
      </p:sp>
      <p:sp>
        <p:nvSpPr>
          <p:cNvPr id="93" name="Subtitle 2"/>
          <p:cNvSpPr txBox="1">
            <a:spLocks/>
          </p:cNvSpPr>
          <p:nvPr/>
        </p:nvSpPr>
        <p:spPr bwMode="auto">
          <a:xfrm rot="10800000" flipV="1">
            <a:off x="7002384" y="3017095"/>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K9</a:t>
            </a:r>
            <a:endParaRPr lang="nl-NL" sz="1600" b="0" i="1" dirty="0">
              <a:solidFill>
                <a:srgbClr val="00B050"/>
              </a:solidFill>
            </a:endParaRPr>
          </a:p>
        </p:txBody>
      </p:sp>
      <p:sp>
        <p:nvSpPr>
          <p:cNvPr id="94" name="Subtitle 2"/>
          <p:cNvSpPr txBox="1">
            <a:spLocks/>
          </p:cNvSpPr>
          <p:nvPr/>
        </p:nvSpPr>
        <p:spPr bwMode="auto">
          <a:xfrm>
            <a:off x="6672065" y="4001155"/>
            <a:ext cx="519360" cy="14499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K27</a:t>
            </a:r>
            <a:endParaRPr lang="nl-NL" sz="1000" b="0" i="1" dirty="0">
              <a:solidFill>
                <a:srgbClr val="00B050"/>
              </a:solidFill>
            </a:endParaRPr>
          </a:p>
        </p:txBody>
      </p:sp>
      <p:sp>
        <p:nvSpPr>
          <p:cNvPr id="95" name="Subtitle 2"/>
          <p:cNvSpPr txBox="1">
            <a:spLocks/>
          </p:cNvSpPr>
          <p:nvPr/>
        </p:nvSpPr>
        <p:spPr bwMode="auto">
          <a:xfrm rot="10800000" flipV="1">
            <a:off x="6038166" y="3715325"/>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600" b="0" i="1" dirty="0">
              <a:solidFill>
                <a:srgbClr val="E15E32"/>
              </a:solidFill>
            </a:endParaRPr>
          </a:p>
        </p:txBody>
      </p:sp>
      <p:sp>
        <p:nvSpPr>
          <p:cNvPr id="96" name="Subtitle 2"/>
          <p:cNvSpPr txBox="1">
            <a:spLocks/>
          </p:cNvSpPr>
          <p:nvPr/>
        </p:nvSpPr>
        <p:spPr bwMode="auto">
          <a:xfrm>
            <a:off x="4600916" y="4006478"/>
            <a:ext cx="378608" cy="172764"/>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Sc2b</a:t>
            </a:r>
          </a:p>
        </p:txBody>
      </p:sp>
      <p:sp>
        <p:nvSpPr>
          <p:cNvPr id="97" name="Subtitle 2"/>
          <p:cNvSpPr txBox="1">
            <a:spLocks/>
          </p:cNvSpPr>
          <p:nvPr/>
        </p:nvSpPr>
        <p:spPr bwMode="auto">
          <a:xfrm rot="10800000" flipV="1">
            <a:off x="3895217" y="3730069"/>
            <a:ext cx="869258" cy="150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K21</a:t>
            </a:r>
            <a:endParaRPr lang="nl-NL" sz="1600" b="0" i="1" dirty="0">
              <a:solidFill>
                <a:srgbClr val="00B050"/>
              </a:solidFill>
            </a:endParaRPr>
          </a:p>
        </p:txBody>
      </p:sp>
      <p:sp>
        <p:nvSpPr>
          <p:cNvPr id="98" name="Subtitle 2"/>
          <p:cNvSpPr txBox="1">
            <a:spLocks/>
          </p:cNvSpPr>
          <p:nvPr/>
        </p:nvSpPr>
        <p:spPr bwMode="auto">
          <a:xfrm>
            <a:off x="7242637" y="3484905"/>
            <a:ext cx="345329" cy="21099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FF0000"/>
                </a:solidFill>
              </a:rPr>
              <a:t>Sc1b</a:t>
            </a:r>
            <a:endParaRPr lang="nl-NL" sz="1000" b="0" i="1" dirty="0">
              <a:solidFill>
                <a:srgbClr val="FF0000"/>
              </a:solidFill>
            </a:endParaRPr>
          </a:p>
        </p:txBody>
      </p:sp>
      <p:cxnSp>
        <p:nvCxnSpPr>
          <p:cNvPr id="99" name="Connecteur droit 98"/>
          <p:cNvCxnSpPr/>
          <p:nvPr/>
        </p:nvCxnSpPr>
        <p:spPr bwMode="auto">
          <a:xfrm flipV="1">
            <a:off x="2495600" y="1890274"/>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bwMode="auto">
          <a:xfrm flipV="1">
            <a:off x="9336360" y="1905670"/>
            <a:ext cx="0" cy="2504884"/>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113" name="Subtitle 2"/>
          <p:cNvSpPr txBox="1">
            <a:spLocks/>
          </p:cNvSpPr>
          <p:nvPr/>
        </p:nvSpPr>
        <p:spPr bwMode="auto">
          <a:xfrm>
            <a:off x="3105651" y="1280666"/>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B26</a:t>
            </a:r>
            <a:endParaRPr lang="en-US" dirty="0"/>
          </a:p>
        </p:txBody>
      </p:sp>
      <p:sp>
        <p:nvSpPr>
          <p:cNvPr id="114" name="Subtitle 2"/>
          <p:cNvSpPr txBox="1">
            <a:spLocks/>
          </p:cNvSpPr>
          <p:nvPr/>
        </p:nvSpPr>
        <p:spPr bwMode="auto">
          <a:xfrm>
            <a:off x="3105652" y="4521009"/>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R27</a:t>
            </a:r>
            <a:endParaRPr lang="en-US" dirty="0"/>
          </a:p>
        </p:txBody>
      </p:sp>
      <p:sp>
        <p:nvSpPr>
          <p:cNvPr id="106" name="Subtitle 2"/>
          <p:cNvSpPr txBox="1">
            <a:spLocks/>
          </p:cNvSpPr>
          <p:nvPr/>
        </p:nvSpPr>
        <p:spPr bwMode="auto">
          <a:xfrm>
            <a:off x="2051185" y="1633878"/>
            <a:ext cx="888829" cy="24766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92</a:t>
            </a:r>
            <a:endParaRPr lang="en-US" sz="1800" dirty="0"/>
          </a:p>
        </p:txBody>
      </p:sp>
      <p:sp>
        <p:nvSpPr>
          <p:cNvPr id="107" name="Subtitle 2"/>
          <p:cNvSpPr txBox="1">
            <a:spLocks/>
          </p:cNvSpPr>
          <p:nvPr/>
        </p:nvSpPr>
        <p:spPr bwMode="auto">
          <a:xfrm>
            <a:off x="8891945" y="1631370"/>
            <a:ext cx="888829" cy="24674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73</a:t>
            </a:r>
            <a:endParaRPr lang="en-US" sz="1800" dirty="0"/>
          </a:p>
        </p:txBody>
      </p:sp>
      <p:sp>
        <p:nvSpPr>
          <p:cNvPr id="108" name="Subtitle 2"/>
          <p:cNvSpPr txBox="1">
            <a:spLocks/>
          </p:cNvSpPr>
          <p:nvPr/>
        </p:nvSpPr>
        <p:spPr bwMode="auto">
          <a:xfrm>
            <a:off x="4140895" y="1631849"/>
            <a:ext cx="449131" cy="24408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87</a:t>
            </a:r>
            <a:endParaRPr lang="en-US" sz="1800" b="0" i="1" dirty="0"/>
          </a:p>
        </p:txBody>
      </p:sp>
      <p:sp>
        <p:nvSpPr>
          <p:cNvPr id="109" name="Subtitle 2"/>
          <p:cNvSpPr txBox="1">
            <a:spLocks/>
          </p:cNvSpPr>
          <p:nvPr/>
        </p:nvSpPr>
        <p:spPr bwMode="auto">
          <a:xfrm>
            <a:off x="4551055" y="1632702"/>
            <a:ext cx="449131" cy="23979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85</a:t>
            </a:r>
            <a:endParaRPr lang="en-US" sz="1800" b="0" i="1" dirty="0"/>
          </a:p>
        </p:txBody>
      </p:sp>
      <p:sp>
        <p:nvSpPr>
          <p:cNvPr id="110" name="Subtitle 2"/>
          <p:cNvSpPr txBox="1">
            <a:spLocks/>
          </p:cNvSpPr>
          <p:nvPr/>
        </p:nvSpPr>
        <p:spPr bwMode="auto">
          <a:xfrm>
            <a:off x="5079317" y="1631849"/>
            <a:ext cx="449131" cy="2431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84</a:t>
            </a:r>
            <a:endParaRPr lang="en-US" sz="1800" b="0" i="1" dirty="0"/>
          </a:p>
        </p:txBody>
      </p:sp>
      <p:sp>
        <p:nvSpPr>
          <p:cNvPr id="111" name="Subtitle 2"/>
          <p:cNvSpPr txBox="1">
            <a:spLocks/>
          </p:cNvSpPr>
          <p:nvPr/>
        </p:nvSpPr>
        <p:spPr bwMode="auto">
          <a:xfrm>
            <a:off x="5733524" y="1629276"/>
            <a:ext cx="449131" cy="245725"/>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83</a:t>
            </a:r>
            <a:endParaRPr lang="en-US" sz="1800" dirty="0"/>
          </a:p>
        </p:txBody>
      </p:sp>
      <p:sp>
        <p:nvSpPr>
          <p:cNvPr id="112" name="Subtitle 2"/>
          <p:cNvSpPr txBox="1">
            <a:spLocks/>
          </p:cNvSpPr>
          <p:nvPr/>
        </p:nvSpPr>
        <p:spPr bwMode="auto">
          <a:xfrm>
            <a:off x="6231474" y="1629276"/>
            <a:ext cx="449131" cy="248843"/>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82</a:t>
            </a:r>
            <a:endParaRPr lang="en-US" sz="1800" b="0" i="1" dirty="0"/>
          </a:p>
        </p:txBody>
      </p:sp>
      <p:sp>
        <p:nvSpPr>
          <p:cNvPr id="131" name="Subtitle 2"/>
          <p:cNvSpPr txBox="1">
            <a:spLocks/>
          </p:cNvSpPr>
          <p:nvPr/>
        </p:nvSpPr>
        <p:spPr bwMode="auto">
          <a:xfrm>
            <a:off x="6743051" y="1628754"/>
            <a:ext cx="449131" cy="24624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81</a:t>
            </a:r>
            <a:endParaRPr lang="en-US" sz="1800" b="0" i="1" dirty="0"/>
          </a:p>
        </p:txBody>
      </p:sp>
      <p:sp>
        <p:nvSpPr>
          <p:cNvPr id="132" name="Subtitle 2"/>
          <p:cNvSpPr txBox="1">
            <a:spLocks/>
          </p:cNvSpPr>
          <p:nvPr/>
        </p:nvSpPr>
        <p:spPr bwMode="auto">
          <a:xfrm>
            <a:off x="7239586" y="1628754"/>
            <a:ext cx="449131" cy="24624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79</a:t>
            </a:r>
            <a:endParaRPr lang="en-US" sz="1800" b="0" i="1" dirty="0"/>
          </a:p>
        </p:txBody>
      </p:sp>
      <p:cxnSp>
        <p:nvCxnSpPr>
          <p:cNvPr id="134" name="Connecteur droit 133"/>
          <p:cNvCxnSpPr/>
          <p:nvPr/>
        </p:nvCxnSpPr>
        <p:spPr bwMode="auto">
          <a:xfrm>
            <a:off x="59668" y="187343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bwMode="auto">
          <a:xfrm>
            <a:off x="59668" y="162880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44" name="Ellipse 143"/>
          <p:cNvSpPr/>
          <p:nvPr/>
        </p:nvSpPr>
        <p:spPr bwMode="auto">
          <a:xfrm>
            <a:off x="5855452" y="2778771"/>
            <a:ext cx="144016" cy="144016"/>
          </a:xfrm>
          <a:prstGeom prst="ellipse">
            <a:avLst/>
          </a:prstGeom>
          <a:solidFill>
            <a:srgbClr val="FF00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bwMode="auto">
          <a:xfrm>
            <a:off x="5855452" y="3493846"/>
            <a:ext cx="144016" cy="144016"/>
          </a:xfrm>
          <a:prstGeom prst="ellipse">
            <a:avLst/>
          </a:prstGeom>
          <a:solidFill>
            <a:srgbClr val="FF00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bwMode="auto">
          <a:xfrm>
            <a:off x="5231904" y="2852936"/>
            <a:ext cx="144016" cy="144016"/>
          </a:xfrm>
          <a:prstGeom prst="rect">
            <a:avLst/>
          </a:prstGeom>
          <a:solidFill>
            <a:srgbClr val="E15E32"/>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3" name="Rectangle 122"/>
          <p:cNvSpPr/>
          <p:nvPr/>
        </p:nvSpPr>
        <p:spPr bwMode="auto">
          <a:xfrm>
            <a:off x="7373429" y="2858839"/>
            <a:ext cx="144016" cy="144016"/>
          </a:xfrm>
          <a:prstGeom prst="rect">
            <a:avLst/>
          </a:prstGeom>
          <a:solidFill>
            <a:srgbClr val="00B050"/>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4" name="Rectangle 123"/>
          <p:cNvSpPr/>
          <p:nvPr/>
        </p:nvSpPr>
        <p:spPr bwMode="auto">
          <a:xfrm>
            <a:off x="6400787" y="2852936"/>
            <a:ext cx="144016" cy="144016"/>
          </a:xfrm>
          <a:prstGeom prst="rect">
            <a:avLst/>
          </a:prstGeom>
          <a:solidFill>
            <a:srgbClr val="00B050"/>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5" name="Rectangle 124"/>
          <p:cNvSpPr/>
          <p:nvPr/>
        </p:nvSpPr>
        <p:spPr bwMode="auto">
          <a:xfrm>
            <a:off x="5231904" y="3573016"/>
            <a:ext cx="144016" cy="144016"/>
          </a:xfrm>
          <a:prstGeom prst="rect">
            <a:avLst/>
          </a:prstGeom>
          <a:solidFill>
            <a:srgbClr val="00B050"/>
          </a:solid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6" name="Rectangle 125"/>
          <p:cNvSpPr/>
          <p:nvPr/>
        </p:nvSpPr>
        <p:spPr bwMode="auto">
          <a:xfrm>
            <a:off x="4259858" y="3573016"/>
            <a:ext cx="144016" cy="144016"/>
          </a:xfrm>
          <a:prstGeom prst="rect">
            <a:avLst/>
          </a:prstGeom>
          <a:solidFill>
            <a:srgbClr val="00B050"/>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127" name="Rectangle 126"/>
          <p:cNvSpPr/>
          <p:nvPr/>
        </p:nvSpPr>
        <p:spPr bwMode="auto">
          <a:xfrm>
            <a:off x="6400787" y="3573016"/>
            <a:ext cx="144016" cy="144016"/>
          </a:xfrm>
          <a:prstGeom prst="rect">
            <a:avLst/>
          </a:prstGeom>
          <a:solidFill>
            <a:srgbClr val="E15E32"/>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65" name="Rectangle 64"/>
          <p:cNvSpPr/>
          <p:nvPr/>
        </p:nvSpPr>
        <p:spPr bwMode="auto">
          <a:xfrm>
            <a:off x="4252005" y="2568863"/>
            <a:ext cx="158530" cy="158530"/>
          </a:xfrm>
          <a:prstGeom prst="rect">
            <a:avLst/>
          </a:prstGeom>
          <a:solidFill>
            <a:srgbClr val="6E2466"/>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66" name="Rectangle 65"/>
          <p:cNvSpPr/>
          <p:nvPr/>
        </p:nvSpPr>
        <p:spPr bwMode="auto">
          <a:xfrm>
            <a:off x="4710955" y="3076288"/>
            <a:ext cx="158530" cy="158530"/>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68" name="Rectangle 67"/>
          <p:cNvSpPr/>
          <p:nvPr/>
        </p:nvSpPr>
        <p:spPr bwMode="auto">
          <a:xfrm>
            <a:off x="6852480" y="3076272"/>
            <a:ext cx="158530" cy="158530"/>
          </a:xfrm>
          <a:prstGeom prst="rect">
            <a:avLst/>
          </a:prstGeom>
          <a:solidFill>
            <a:srgbClr val="00B05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1" name="Rectangle 70"/>
          <p:cNvSpPr/>
          <p:nvPr/>
        </p:nvSpPr>
        <p:spPr bwMode="auto">
          <a:xfrm>
            <a:off x="7361416" y="3327989"/>
            <a:ext cx="158530" cy="158530"/>
          </a:xfrm>
          <a:prstGeom prst="rect">
            <a:avLst/>
          </a:prstGeom>
          <a:solidFill>
            <a:srgbClr val="6E2466"/>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2" name="Rectangle 71"/>
          <p:cNvSpPr/>
          <p:nvPr/>
        </p:nvSpPr>
        <p:spPr bwMode="auto">
          <a:xfrm>
            <a:off x="4710955" y="3809940"/>
            <a:ext cx="158530" cy="158530"/>
          </a:xfrm>
          <a:prstGeom prst="rect">
            <a:avLst/>
          </a:prstGeom>
          <a:solidFill>
            <a:srgbClr val="00B05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4" name="Rectangle 73"/>
          <p:cNvSpPr/>
          <p:nvPr/>
        </p:nvSpPr>
        <p:spPr bwMode="auto">
          <a:xfrm>
            <a:off x="6852480" y="3805343"/>
            <a:ext cx="158530" cy="158530"/>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30" name="Subtitle 2"/>
          <p:cNvSpPr txBox="1">
            <a:spLocks/>
          </p:cNvSpPr>
          <p:nvPr/>
        </p:nvSpPr>
        <p:spPr bwMode="auto">
          <a:xfrm>
            <a:off x="8366855" y="469644"/>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Dash line : </a:t>
            </a:r>
            <a:r>
              <a:rPr lang="nl-NL" sz="1800" b="0" dirty="0"/>
              <a:t>Downer side </a:t>
            </a:r>
            <a:endParaRPr lang="nl-NL" dirty="0"/>
          </a:p>
        </p:txBody>
      </p:sp>
      <p:sp>
        <p:nvSpPr>
          <p:cNvPr id="137" name="Rectangle 136"/>
          <p:cNvSpPr/>
          <p:nvPr/>
        </p:nvSpPr>
        <p:spPr bwMode="auto">
          <a:xfrm>
            <a:off x="8102738" y="486146"/>
            <a:ext cx="167585" cy="167585"/>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40" name="Subtitle 2"/>
          <p:cNvSpPr txBox="1">
            <a:spLocks/>
          </p:cNvSpPr>
          <p:nvPr/>
        </p:nvSpPr>
        <p:spPr bwMode="auto">
          <a:xfrm>
            <a:off x="8366855" y="706360"/>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Red line : </a:t>
            </a:r>
            <a:r>
              <a:rPr lang="nl-NL" sz="1800" b="0" dirty="0"/>
              <a:t>Scope</a:t>
            </a:r>
            <a:endParaRPr lang="nl-NL" dirty="0"/>
          </a:p>
        </p:txBody>
      </p:sp>
      <p:sp>
        <p:nvSpPr>
          <p:cNvPr id="151" name="Rectangle 150"/>
          <p:cNvSpPr/>
          <p:nvPr/>
        </p:nvSpPr>
        <p:spPr bwMode="auto">
          <a:xfrm>
            <a:off x="8102738" y="722862"/>
            <a:ext cx="167585" cy="167585"/>
          </a:xfrm>
          <a:prstGeom prst="rect">
            <a:avLst/>
          </a:prstGeom>
          <a:solidFill>
            <a:srgbClr val="FFFFFF"/>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4" name="Rectangle 173"/>
          <p:cNvSpPr/>
          <p:nvPr/>
        </p:nvSpPr>
        <p:spPr bwMode="auto">
          <a:xfrm>
            <a:off x="8102738" y="962195"/>
            <a:ext cx="167585" cy="167585"/>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5" name="Subtitle 2"/>
          <p:cNvSpPr txBox="1">
            <a:spLocks/>
          </p:cNvSpPr>
          <p:nvPr/>
        </p:nvSpPr>
        <p:spPr bwMode="auto">
          <a:xfrm>
            <a:off x="1793171" y="4122522"/>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Int</a:t>
            </a:r>
            <a:endParaRPr lang="nl-NL" b="0" i="1" dirty="0">
              <a:solidFill>
                <a:srgbClr val="1C446A"/>
              </a:solidFill>
            </a:endParaRPr>
          </a:p>
        </p:txBody>
      </p:sp>
      <p:sp>
        <p:nvSpPr>
          <p:cNvPr id="201" name="Rectangle 200"/>
          <p:cNvSpPr/>
          <p:nvPr/>
        </p:nvSpPr>
        <p:spPr bwMode="auto">
          <a:xfrm>
            <a:off x="328723" y="5321242"/>
            <a:ext cx="167585" cy="167585"/>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2" name="Rectangle 201"/>
          <p:cNvSpPr/>
          <p:nvPr/>
        </p:nvSpPr>
        <p:spPr bwMode="auto">
          <a:xfrm>
            <a:off x="328723" y="5070639"/>
            <a:ext cx="165642" cy="164986"/>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3" name="Rectangle 202"/>
          <p:cNvSpPr/>
          <p:nvPr/>
        </p:nvSpPr>
        <p:spPr bwMode="auto">
          <a:xfrm>
            <a:off x="329326" y="4565159"/>
            <a:ext cx="167585" cy="167585"/>
          </a:xfrm>
          <a:prstGeom prst="rect">
            <a:avLst/>
          </a:prstGeom>
          <a:solidFill>
            <a:srgbClr val="FFFFF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4" name="Rectangle 203"/>
          <p:cNvSpPr/>
          <p:nvPr/>
        </p:nvSpPr>
        <p:spPr bwMode="auto">
          <a:xfrm>
            <a:off x="330200" y="4820857"/>
            <a:ext cx="164165" cy="164165"/>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5" name="Subtitle 2"/>
          <p:cNvSpPr txBox="1">
            <a:spLocks/>
          </p:cNvSpPr>
          <p:nvPr/>
        </p:nvSpPr>
        <p:spPr bwMode="auto">
          <a:xfrm>
            <a:off x="623386" y="4531991"/>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NU : </a:t>
            </a:r>
            <a:r>
              <a:rPr lang="nl-NL" sz="1800" b="0" dirty="0"/>
              <a:t>Unused</a:t>
            </a:r>
            <a:endParaRPr lang="nl-NL" b="0" dirty="0"/>
          </a:p>
        </p:txBody>
      </p:sp>
      <p:sp>
        <p:nvSpPr>
          <p:cNvPr id="206" name="Subtitle 2"/>
          <p:cNvSpPr txBox="1">
            <a:spLocks/>
          </p:cNvSpPr>
          <p:nvPr/>
        </p:nvSpPr>
        <p:spPr bwMode="auto">
          <a:xfrm>
            <a:off x="623386" y="478092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cal : </a:t>
            </a:r>
            <a:r>
              <a:rPr lang="nl-NL" sz="1800" b="0" dirty="0"/>
              <a:t>calorimeter</a:t>
            </a:r>
            <a:endParaRPr lang="nl-NL" b="0" dirty="0"/>
          </a:p>
        </p:txBody>
      </p:sp>
      <p:sp>
        <p:nvSpPr>
          <p:cNvPr id="207" name="Subtitle 2"/>
          <p:cNvSpPr txBox="1">
            <a:spLocks/>
          </p:cNvSpPr>
          <p:nvPr/>
        </p:nvSpPr>
        <p:spPr bwMode="auto">
          <a:xfrm>
            <a:off x="630504" y="5034744"/>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xx </a:t>
            </a:r>
            <a:r>
              <a:rPr lang="nl-NL" sz="1800" dirty="0"/>
              <a:t>% : </a:t>
            </a:r>
            <a:r>
              <a:rPr lang="nl-NL" sz="1800" b="0" dirty="0"/>
              <a:t>pickup with a </a:t>
            </a:r>
            <a:r>
              <a:rPr lang="nl-NL" sz="1800" b="0" i="1" dirty="0"/>
              <a:t>xx</a:t>
            </a:r>
            <a:r>
              <a:rPr lang="nl-NL" sz="1800" b="0" dirty="0"/>
              <a:t>%-transparent grid</a:t>
            </a:r>
            <a:endParaRPr lang="nl-NL" dirty="0"/>
          </a:p>
        </p:txBody>
      </p:sp>
      <p:sp>
        <p:nvSpPr>
          <p:cNvPr id="210" name="Subtitle 2"/>
          <p:cNvSpPr txBox="1">
            <a:spLocks/>
          </p:cNvSpPr>
          <p:nvPr/>
        </p:nvSpPr>
        <p:spPr bwMode="auto">
          <a:xfrm>
            <a:off x="614620" y="553630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Trig : </a:t>
            </a:r>
            <a:r>
              <a:rPr lang="nl-NL" sz="1800" b="0" dirty="0"/>
              <a:t>trigger</a:t>
            </a:r>
            <a:endParaRPr lang="nl-NL" b="0" dirty="0"/>
          </a:p>
        </p:txBody>
      </p:sp>
      <p:sp>
        <p:nvSpPr>
          <p:cNvPr id="221" name="Rectangle 220"/>
          <p:cNvSpPr/>
          <p:nvPr/>
        </p:nvSpPr>
        <p:spPr bwMode="auto">
          <a:xfrm>
            <a:off x="330368" y="5571967"/>
            <a:ext cx="163997" cy="163997"/>
          </a:xfrm>
          <a:prstGeom prst="rect">
            <a:avLst/>
          </a:prstGeom>
          <a:solidFill>
            <a:srgbClr val="6E2466"/>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2" name="Subtitle 2"/>
          <p:cNvSpPr txBox="1">
            <a:spLocks/>
          </p:cNvSpPr>
          <p:nvPr/>
        </p:nvSpPr>
        <p:spPr bwMode="auto">
          <a:xfrm>
            <a:off x="625329" y="5288610"/>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ph : </a:t>
            </a:r>
            <a:r>
              <a:rPr lang="nl-NL" sz="1800" b="0" dirty="0"/>
              <a:t>photodetector</a:t>
            </a:r>
            <a:endParaRPr lang="nl-NL" b="0" dirty="0"/>
          </a:p>
        </p:txBody>
      </p:sp>
      <p:sp>
        <p:nvSpPr>
          <p:cNvPr id="223" name="Rectangle 222"/>
          <p:cNvSpPr/>
          <p:nvPr/>
        </p:nvSpPr>
        <p:spPr bwMode="auto">
          <a:xfrm>
            <a:off x="326785" y="6068578"/>
            <a:ext cx="169524" cy="169524"/>
          </a:xfrm>
          <a:prstGeom prst="rect">
            <a:avLst/>
          </a:prstGeom>
          <a:solidFill>
            <a:srgbClr val="2F2F2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4" name="Rectangle 223"/>
          <p:cNvSpPr/>
          <p:nvPr/>
        </p:nvSpPr>
        <p:spPr bwMode="auto">
          <a:xfrm>
            <a:off x="326785" y="5819104"/>
            <a:ext cx="167584" cy="167584"/>
          </a:xfrm>
          <a:prstGeom prst="rect">
            <a:avLst/>
          </a:prstGeom>
          <a:solidFill>
            <a:srgbClr val="BEBECB"/>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25" name="Subtitle 2"/>
          <p:cNvSpPr txBox="1">
            <a:spLocks/>
          </p:cNvSpPr>
          <p:nvPr/>
        </p:nvSpPr>
        <p:spPr bwMode="auto">
          <a:xfrm>
            <a:off x="8366855" y="945693"/>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Blue line : </a:t>
            </a:r>
            <a:r>
              <a:rPr lang="nl-NL" sz="1800" b="0" dirty="0"/>
              <a:t>Keithley with variable bias</a:t>
            </a:r>
            <a:endParaRPr lang="nl-NL" dirty="0"/>
          </a:p>
        </p:txBody>
      </p:sp>
      <p:cxnSp>
        <p:nvCxnSpPr>
          <p:cNvPr id="161" name="Connecteur droit 5"/>
          <p:cNvCxnSpPr/>
          <p:nvPr/>
        </p:nvCxnSpPr>
        <p:spPr bwMode="auto">
          <a:xfrm flipV="1">
            <a:off x="1497838" y="1631850"/>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62" name="Subtitle 2"/>
          <p:cNvSpPr txBox="1">
            <a:spLocks/>
          </p:cNvSpPr>
          <p:nvPr/>
        </p:nvSpPr>
        <p:spPr bwMode="auto">
          <a:xfrm>
            <a:off x="59668" y="1639590"/>
            <a:ext cx="1432536" cy="22861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Position :</a:t>
            </a:r>
            <a:endParaRPr lang="en-US" sz="1800" dirty="0"/>
          </a:p>
        </p:txBody>
      </p:sp>
      <p:cxnSp>
        <p:nvCxnSpPr>
          <p:cNvPr id="164" name="Connecteur droit 141"/>
          <p:cNvCxnSpPr/>
          <p:nvPr/>
        </p:nvCxnSpPr>
        <p:spPr bwMode="auto">
          <a:xfrm flipV="1">
            <a:off x="10663131" y="1631849"/>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29" name="Ellipse 119"/>
          <p:cNvSpPr/>
          <p:nvPr/>
        </p:nvSpPr>
        <p:spPr bwMode="auto">
          <a:xfrm>
            <a:off x="2427896" y="4118379"/>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20"/>
          <p:cNvSpPr/>
          <p:nvPr/>
        </p:nvSpPr>
        <p:spPr bwMode="auto">
          <a:xfrm>
            <a:off x="2423593" y="2303041"/>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21"/>
          <p:cNvSpPr/>
          <p:nvPr/>
        </p:nvSpPr>
        <p:spPr bwMode="auto">
          <a:xfrm>
            <a:off x="9268696" y="4122153"/>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22"/>
          <p:cNvSpPr/>
          <p:nvPr/>
        </p:nvSpPr>
        <p:spPr bwMode="auto">
          <a:xfrm>
            <a:off x="9272403" y="2300095"/>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65"/>
          <p:cNvSpPr/>
          <p:nvPr/>
        </p:nvSpPr>
        <p:spPr bwMode="auto">
          <a:xfrm>
            <a:off x="9272403" y="2853654"/>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66"/>
          <p:cNvSpPr/>
          <p:nvPr/>
        </p:nvSpPr>
        <p:spPr bwMode="auto">
          <a:xfrm>
            <a:off x="9276295" y="3573016"/>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TextBox 156"/>
          <p:cNvSpPr txBox="1"/>
          <p:nvPr/>
        </p:nvSpPr>
        <p:spPr bwMode="auto">
          <a:xfrm>
            <a:off x="2424506" y="224417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58" name="Ellipse 122"/>
          <p:cNvSpPr/>
          <p:nvPr/>
        </p:nvSpPr>
        <p:spPr bwMode="auto">
          <a:xfrm>
            <a:off x="7880820" y="497930"/>
            <a:ext cx="144016" cy="144016"/>
          </a:xfrm>
          <a:prstGeom prst="ellipse">
            <a:avLst/>
          </a:prstGeom>
          <a:noFill/>
          <a:ln w="127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Isosceles Triangle 158"/>
          <p:cNvSpPr/>
          <p:nvPr/>
        </p:nvSpPr>
        <p:spPr bwMode="auto">
          <a:xfrm>
            <a:off x="7608519" y="469644"/>
            <a:ext cx="194399" cy="167585"/>
          </a:xfrm>
          <a:prstGeom prst="triangle">
            <a:avLst/>
          </a:prstGeom>
          <a:noFill/>
          <a:ln>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TextBox 159"/>
          <p:cNvSpPr txBox="1"/>
          <p:nvPr/>
        </p:nvSpPr>
        <p:spPr bwMode="auto">
          <a:xfrm>
            <a:off x="2429241" y="405749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67" name="TextBox 166"/>
          <p:cNvSpPr txBox="1"/>
          <p:nvPr/>
        </p:nvSpPr>
        <p:spPr bwMode="auto">
          <a:xfrm>
            <a:off x="9276295" y="2244255"/>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68" name="TextBox 167"/>
          <p:cNvSpPr txBox="1"/>
          <p:nvPr/>
        </p:nvSpPr>
        <p:spPr bwMode="auto">
          <a:xfrm>
            <a:off x="9268695" y="4064608"/>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69" name="Subtitle 2"/>
          <p:cNvSpPr txBox="1">
            <a:spLocks/>
          </p:cNvSpPr>
          <p:nvPr/>
        </p:nvSpPr>
        <p:spPr bwMode="auto">
          <a:xfrm>
            <a:off x="6105199" y="519504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VGI</a:t>
            </a:r>
            <a:r>
              <a:rPr lang="nl-NL" sz="1800" dirty="0"/>
              <a:t> : </a:t>
            </a:r>
            <a:r>
              <a:rPr lang="nl-NL" sz="1800" b="0" dirty="0"/>
              <a:t>Bayard-Alpert Gauge </a:t>
            </a:r>
            <a:r>
              <a:rPr lang="nl-NL" sz="1800" dirty="0"/>
              <a:t>(BAG)</a:t>
            </a:r>
            <a:endParaRPr lang="nl-NL" dirty="0"/>
          </a:p>
        </p:txBody>
      </p:sp>
      <p:sp>
        <p:nvSpPr>
          <p:cNvPr id="170" name="Ellipse 131"/>
          <p:cNvSpPr/>
          <p:nvPr/>
        </p:nvSpPr>
        <p:spPr bwMode="auto">
          <a:xfrm>
            <a:off x="5857621" y="5242465"/>
            <a:ext cx="144016" cy="144016"/>
          </a:xfrm>
          <a:prstGeom prst="ellipse">
            <a:avLst/>
          </a:prstGeom>
          <a:solidFill>
            <a:schemeClr val="accent5">
              <a:lumMod val="60000"/>
              <a:lumOff val="40000"/>
            </a:schemeClr>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Subtitle 2"/>
          <p:cNvSpPr txBox="1">
            <a:spLocks/>
          </p:cNvSpPr>
          <p:nvPr/>
        </p:nvSpPr>
        <p:spPr bwMode="auto">
          <a:xfrm>
            <a:off x="6105199" y="5810570"/>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VGRB</a:t>
            </a:r>
            <a:r>
              <a:rPr lang="nl-NL" sz="1800" dirty="0"/>
              <a:t> : </a:t>
            </a:r>
            <a:r>
              <a:rPr lang="en-GB" sz="1800" b="0" dirty="0"/>
              <a:t>Pirani gauge</a:t>
            </a:r>
            <a:r>
              <a:rPr lang="en-US" sz="1800" b="0" dirty="0"/>
              <a:t>​</a:t>
            </a:r>
          </a:p>
        </p:txBody>
      </p:sp>
      <p:sp>
        <p:nvSpPr>
          <p:cNvPr id="172" name="Ellipse 133"/>
          <p:cNvSpPr/>
          <p:nvPr/>
        </p:nvSpPr>
        <p:spPr bwMode="auto">
          <a:xfrm>
            <a:off x="5857621" y="5857986"/>
            <a:ext cx="144016" cy="144016"/>
          </a:xfrm>
          <a:prstGeom prst="ellipse">
            <a:avLst/>
          </a:prstGeom>
          <a:solidFill>
            <a:srgbClr val="92D05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Subtitle 2"/>
          <p:cNvSpPr txBox="1">
            <a:spLocks/>
          </p:cNvSpPr>
          <p:nvPr/>
        </p:nvSpPr>
        <p:spPr bwMode="auto">
          <a:xfrm>
            <a:off x="6105199" y="5402348"/>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VQM : </a:t>
            </a:r>
            <a:r>
              <a:rPr lang="nl-NL" sz="1800" b="0" dirty="0"/>
              <a:t>Vacuum Quality Monitor</a:t>
            </a:r>
            <a:endParaRPr lang="nl-NL" b="0" dirty="0"/>
          </a:p>
        </p:txBody>
      </p:sp>
      <p:sp>
        <p:nvSpPr>
          <p:cNvPr id="176" name="Ellipse 135"/>
          <p:cNvSpPr/>
          <p:nvPr/>
        </p:nvSpPr>
        <p:spPr bwMode="auto">
          <a:xfrm>
            <a:off x="5857621" y="5449764"/>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Subtitle 2"/>
          <p:cNvSpPr txBox="1">
            <a:spLocks/>
          </p:cNvSpPr>
          <p:nvPr/>
        </p:nvSpPr>
        <p:spPr bwMode="auto">
          <a:xfrm>
            <a:off x="6105199" y="5605374"/>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RGA : </a:t>
            </a:r>
            <a:r>
              <a:rPr lang="nl-NL" sz="1800" b="0" dirty="0"/>
              <a:t>Residual Gas Analyser</a:t>
            </a:r>
            <a:endParaRPr lang="nl-NL" b="0" dirty="0"/>
          </a:p>
        </p:txBody>
      </p:sp>
      <p:sp>
        <p:nvSpPr>
          <p:cNvPr id="178" name="Ellipse 137"/>
          <p:cNvSpPr/>
          <p:nvPr/>
        </p:nvSpPr>
        <p:spPr bwMode="auto">
          <a:xfrm>
            <a:off x="5857621" y="5652790"/>
            <a:ext cx="144016" cy="144016"/>
          </a:xfrm>
          <a:prstGeom prst="ellipse">
            <a:avLst/>
          </a:prstGeom>
          <a:solidFill>
            <a:srgbClr val="FF00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Ellipse 139"/>
          <p:cNvSpPr/>
          <p:nvPr/>
        </p:nvSpPr>
        <p:spPr bwMode="auto">
          <a:xfrm>
            <a:off x="5857621" y="6061002"/>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Subtitle 2"/>
          <p:cNvSpPr txBox="1">
            <a:spLocks/>
          </p:cNvSpPr>
          <p:nvPr/>
        </p:nvSpPr>
        <p:spPr bwMode="auto">
          <a:xfrm>
            <a:off x="6105199" y="4992023"/>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VGPB</a:t>
            </a:r>
            <a:r>
              <a:rPr lang="nl-NL" sz="1800" dirty="0"/>
              <a:t> : </a:t>
            </a:r>
            <a:r>
              <a:rPr lang="nl-NL" sz="1800" b="0" dirty="0"/>
              <a:t>Penning Gauge</a:t>
            </a:r>
            <a:endParaRPr lang="nl-NL" i="1" dirty="0"/>
          </a:p>
        </p:txBody>
      </p:sp>
      <p:sp>
        <p:nvSpPr>
          <p:cNvPr id="181" name="Ellipse 131"/>
          <p:cNvSpPr/>
          <p:nvPr/>
        </p:nvSpPr>
        <p:spPr bwMode="auto">
          <a:xfrm>
            <a:off x="5857621" y="5039439"/>
            <a:ext cx="144016" cy="144016"/>
          </a:xfrm>
          <a:prstGeom prst="ellipse">
            <a:avLst/>
          </a:prstGeom>
          <a:solidFill>
            <a:srgbClr val="75451D"/>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Subtitle 2"/>
          <p:cNvSpPr txBox="1">
            <a:spLocks/>
          </p:cNvSpPr>
          <p:nvPr/>
        </p:nvSpPr>
        <p:spPr bwMode="auto">
          <a:xfrm>
            <a:off x="9780775" y="6017361"/>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N </a:t>
            </a:r>
            <a:r>
              <a:rPr lang="nl-NL" sz="1800" dirty="0"/>
              <a:t>: </a:t>
            </a:r>
            <a:r>
              <a:rPr lang="en-GB" sz="1800" b="0" dirty="0"/>
              <a:t>NEG cartridge</a:t>
            </a:r>
            <a:endParaRPr lang="en-US" sz="1800" b="0" dirty="0"/>
          </a:p>
        </p:txBody>
      </p:sp>
      <p:sp>
        <p:nvSpPr>
          <p:cNvPr id="183" name="TextBox 182"/>
          <p:cNvSpPr txBox="1"/>
          <p:nvPr/>
        </p:nvSpPr>
        <p:spPr bwMode="auto">
          <a:xfrm>
            <a:off x="9506420" y="6013297"/>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184" name="Subtitle 2"/>
          <p:cNvSpPr txBox="1">
            <a:spLocks/>
          </p:cNvSpPr>
          <p:nvPr/>
        </p:nvSpPr>
        <p:spPr bwMode="auto">
          <a:xfrm>
            <a:off x="6105199" y="6013586"/>
            <a:ext cx="3167204"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VPIA </a:t>
            </a:r>
            <a:r>
              <a:rPr lang="nl-NL" sz="1800" dirty="0"/>
              <a:t>: </a:t>
            </a:r>
            <a:r>
              <a:rPr lang="en-GB" sz="1800" b="0" dirty="0"/>
              <a:t>Vacuum Pump</a:t>
            </a:r>
            <a:endParaRPr lang="en-US" sz="1800" b="0" dirty="0"/>
          </a:p>
        </p:txBody>
      </p:sp>
      <p:sp>
        <p:nvSpPr>
          <p:cNvPr id="211" name="Subtitle 2"/>
          <p:cNvSpPr txBox="1">
            <a:spLocks/>
          </p:cNvSpPr>
          <p:nvPr/>
        </p:nvSpPr>
        <p:spPr bwMode="auto">
          <a:xfrm>
            <a:off x="6104649" y="477997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b="0" dirty="0"/>
              <a:t>Unused</a:t>
            </a:r>
            <a:endParaRPr lang="nl-NL" b="0" dirty="0"/>
          </a:p>
        </p:txBody>
      </p:sp>
      <p:sp>
        <p:nvSpPr>
          <p:cNvPr id="212" name="Ellipse 131"/>
          <p:cNvSpPr/>
          <p:nvPr/>
        </p:nvSpPr>
        <p:spPr bwMode="auto">
          <a:xfrm>
            <a:off x="5857071" y="4827395"/>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Isosceles Triangle 212"/>
          <p:cNvSpPr/>
          <p:nvPr/>
        </p:nvSpPr>
        <p:spPr bwMode="auto">
          <a:xfrm>
            <a:off x="9481228" y="5813540"/>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Subtitle 2"/>
          <p:cNvSpPr txBox="1">
            <a:spLocks/>
          </p:cNvSpPr>
          <p:nvPr/>
        </p:nvSpPr>
        <p:spPr bwMode="auto">
          <a:xfrm>
            <a:off x="9780774" y="5783639"/>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VF </a:t>
            </a:r>
            <a:r>
              <a:rPr lang="nl-NL" sz="1800" dirty="0"/>
              <a:t>: </a:t>
            </a:r>
            <a:r>
              <a:rPr lang="en-GB" sz="1800" b="0" dirty="0"/>
              <a:t>Vacuum Flange</a:t>
            </a:r>
            <a:endParaRPr lang="en-US" sz="1800" b="0" dirty="0"/>
          </a:p>
        </p:txBody>
      </p:sp>
      <p:sp>
        <p:nvSpPr>
          <p:cNvPr id="215" name="Isosceles Triangle 214"/>
          <p:cNvSpPr/>
          <p:nvPr/>
        </p:nvSpPr>
        <p:spPr bwMode="auto">
          <a:xfrm>
            <a:off x="3828267" y="2739065"/>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Isosceles Triangle 215"/>
          <p:cNvSpPr/>
          <p:nvPr/>
        </p:nvSpPr>
        <p:spPr bwMode="auto">
          <a:xfrm>
            <a:off x="3825313" y="2932355"/>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Isosceles Triangle 216"/>
          <p:cNvSpPr/>
          <p:nvPr/>
        </p:nvSpPr>
        <p:spPr bwMode="auto">
          <a:xfrm>
            <a:off x="7828832" y="3443119"/>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Isosceles Triangle 217"/>
          <p:cNvSpPr/>
          <p:nvPr/>
        </p:nvSpPr>
        <p:spPr bwMode="auto">
          <a:xfrm>
            <a:off x="7825878" y="3636409"/>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Ellipse 125"/>
          <p:cNvSpPr/>
          <p:nvPr/>
        </p:nvSpPr>
        <p:spPr bwMode="auto">
          <a:xfrm>
            <a:off x="5856093" y="2924177"/>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117"/>
          <p:cNvSpPr/>
          <p:nvPr/>
        </p:nvSpPr>
        <p:spPr bwMode="auto">
          <a:xfrm>
            <a:off x="5856093" y="3639252"/>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165"/>
          <p:cNvSpPr/>
          <p:nvPr/>
        </p:nvSpPr>
        <p:spPr bwMode="auto">
          <a:xfrm>
            <a:off x="2425812" y="2850779"/>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166"/>
          <p:cNvSpPr/>
          <p:nvPr/>
        </p:nvSpPr>
        <p:spPr bwMode="auto">
          <a:xfrm>
            <a:off x="2429704" y="3565854"/>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ubtitle 2">
            <a:extLst>
              <a:ext uri="{FF2B5EF4-FFF2-40B4-BE49-F238E27FC236}">
                <a16:creationId xmlns:a16="http://schemas.microsoft.com/office/drawing/2014/main" id="{A81DD72A-6D07-20FD-A650-541AB926CEB2}"/>
              </a:ext>
            </a:extLst>
          </p:cNvPr>
          <p:cNvSpPr txBox="1">
            <a:spLocks/>
          </p:cNvSpPr>
          <p:nvPr/>
        </p:nvSpPr>
        <p:spPr bwMode="auto">
          <a:xfrm>
            <a:off x="10663132" y="1628800"/>
            <a:ext cx="1328982" cy="24463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.5L8.</a:t>
            </a:r>
            <a:endParaRPr lang="en-US" sz="1800" dirty="0"/>
          </a:p>
        </p:txBody>
      </p:sp>
      <p:sp>
        <p:nvSpPr>
          <p:cNvPr id="4" name="Subtitle 2">
            <a:extLst>
              <a:ext uri="{FF2B5EF4-FFF2-40B4-BE49-F238E27FC236}">
                <a16:creationId xmlns:a16="http://schemas.microsoft.com/office/drawing/2014/main" id="{5D00691D-E164-3F87-B238-83C33F7AF34D}"/>
              </a:ext>
            </a:extLst>
          </p:cNvPr>
          <p:cNvSpPr txBox="1">
            <a:spLocks/>
          </p:cNvSpPr>
          <p:nvPr/>
        </p:nvSpPr>
        <p:spPr bwMode="auto">
          <a:xfrm>
            <a:off x="11008541" y="1684675"/>
            <a:ext cx="1183459" cy="1970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lnSpc>
                <a:spcPct val="65000"/>
              </a:lnSpc>
              <a:spcBef>
                <a:spcPts val="0"/>
              </a:spcBef>
              <a:spcAft>
                <a:spcPts val="0"/>
              </a:spcAft>
              <a:defRPr/>
            </a:pPr>
            <a:r>
              <a:rPr lang="en-US" sz="1050" dirty="0">
                <a:solidFill>
                  <a:srgbClr val="0033A0"/>
                </a:solidFill>
              </a:rPr>
              <a:t>B</a:t>
            </a:r>
          </a:p>
          <a:p>
            <a:pPr algn="ctr">
              <a:lnSpc>
                <a:spcPct val="65000"/>
              </a:lnSpc>
              <a:spcBef>
                <a:spcPts val="0"/>
              </a:spcBef>
              <a:spcAft>
                <a:spcPts val="0"/>
              </a:spcAft>
              <a:defRPr/>
            </a:pPr>
            <a:r>
              <a:rPr lang="en-US" sz="1050" dirty="0">
                <a:solidFill>
                  <a:srgbClr val="C00000"/>
                </a:solidFill>
              </a:rPr>
              <a:t>R</a:t>
            </a:r>
          </a:p>
        </p:txBody>
      </p:sp>
      <p:sp>
        <p:nvSpPr>
          <p:cNvPr id="3" name="Subtitle 2">
            <a:extLst>
              <a:ext uri="{FF2B5EF4-FFF2-40B4-BE49-F238E27FC236}">
                <a16:creationId xmlns:a16="http://schemas.microsoft.com/office/drawing/2014/main" id="{7D08ADBE-5105-E322-2777-C9B5DE74EBDC}"/>
              </a:ext>
            </a:extLst>
          </p:cNvPr>
          <p:cNvSpPr txBox="1">
            <a:spLocks/>
          </p:cNvSpPr>
          <p:nvPr/>
        </p:nvSpPr>
        <p:spPr bwMode="auto">
          <a:xfrm>
            <a:off x="632443" y="602801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RFA : </a:t>
            </a:r>
            <a:r>
              <a:rPr lang="nl-NL" sz="1800" b="0" dirty="0" err="1"/>
              <a:t>Retarding</a:t>
            </a:r>
            <a:r>
              <a:rPr lang="nl-NL" sz="1800" b="0" dirty="0"/>
              <a:t> Field </a:t>
            </a:r>
            <a:r>
              <a:rPr lang="nl-NL" sz="1800" b="0" dirty="0" err="1"/>
              <a:t>Analyser</a:t>
            </a:r>
            <a:endParaRPr lang="nl-NL" dirty="0"/>
          </a:p>
        </p:txBody>
      </p:sp>
      <p:sp>
        <p:nvSpPr>
          <p:cNvPr id="6" name="Subtitle 2">
            <a:extLst>
              <a:ext uri="{FF2B5EF4-FFF2-40B4-BE49-F238E27FC236}">
                <a16:creationId xmlns:a16="http://schemas.microsoft.com/office/drawing/2014/main" id="{0B28ECE7-FC6D-57C8-63F8-6311CC2907A2}"/>
              </a:ext>
            </a:extLst>
          </p:cNvPr>
          <p:cNvSpPr txBox="1">
            <a:spLocks/>
          </p:cNvSpPr>
          <p:nvPr/>
        </p:nvSpPr>
        <p:spPr bwMode="auto">
          <a:xfrm>
            <a:off x="630504" y="578363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kick : </a:t>
            </a:r>
            <a:r>
              <a:rPr lang="nl-NL" sz="1800" b="0" dirty="0"/>
              <a:t>kicker (</a:t>
            </a:r>
            <a:r>
              <a:rPr lang="nl-NL" sz="1800" b="0" dirty="0" err="1"/>
              <a:t>Electron</a:t>
            </a:r>
            <a:r>
              <a:rPr lang="nl-NL" sz="1800" b="0" dirty="0"/>
              <a:t> Kicker Detector)</a:t>
            </a:r>
            <a:endParaRPr lang="nl-NL" dirty="0"/>
          </a:p>
        </p:txBody>
      </p:sp>
      <p:sp>
        <p:nvSpPr>
          <p:cNvPr id="7" name="Date Placeholder 3">
            <a:extLst>
              <a:ext uri="{FF2B5EF4-FFF2-40B4-BE49-F238E27FC236}">
                <a16:creationId xmlns:a16="http://schemas.microsoft.com/office/drawing/2014/main" id="{D5F689F7-F145-2763-F3A5-15989947B828}"/>
              </a:ext>
            </a:extLst>
          </p:cNvPr>
          <p:cNvSpPr>
            <a:spLocks noGrp="1"/>
          </p:cNvSpPr>
          <p:nvPr>
            <p:ph type="dt" sz="half" idx="10"/>
          </p:nvPr>
        </p:nvSpPr>
        <p:spPr bwMode="auto">
          <a:xfrm>
            <a:off x="3248526" y="6303117"/>
            <a:ext cx="867862" cy="554883"/>
          </a:xfrm>
        </p:spPr>
        <p:txBody>
          <a:bodyPr/>
          <a:lstStyle/>
          <a:p>
            <a:pPr>
              <a:defRPr/>
            </a:pPr>
            <a:fld id="{20F856CD-3BDE-4C06-AA1F-A47B649A376D}" type="datetime1">
              <a:rPr lang="en-GB" sz="1200" smtClean="0"/>
              <a:t>20/12/2023</a:t>
            </a:fld>
            <a:endParaRPr lang="en-US" dirty="0"/>
          </a:p>
        </p:txBody>
      </p:sp>
    </p:spTree>
    <p:extLst>
      <p:ext uri="{BB962C8B-B14F-4D97-AF65-F5344CB8AC3E}">
        <p14:creationId xmlns:p14="http://schemas.microsoft.com/office/powerpoint/2010/main" val="98603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 name="Picture 13"/>
          <p:cNvPicPr>
            <a:picLocks noChangeAspect="1"/>
          </p:cNvPicPr>
          <p:nvPr/>
        </p:nvPicPr>
        <p:blipFill>
          <a:blip r:embed="rId2"/>
          <a:stretch>
            <a:fillRect/>
          </a:stretch>
        </p:blipFill>
        <p:spPr>
          <a:xfrm>
            <a:off x="2189744" y="2454440"/>
            <a:ext cx="7975433" cy="1663939"/>
          </a:xfrm>
          <a:prstGeom prst="rect">
            <a:avLst/>
          </a:prstGeom>
        </p:spPr>
      </p:pic>
      <p:cxnSp>
        <p:nvCxnSpPr>
          <p:cNvPr id="90" name="Connecteur droit 89"/>
          <p:cNvCxnSpPr/>
          <p:nvPr/>
        </p:nvCxnSpPr>
        <p:spPr bwMode="auto">
          <a:xfrm flipV="1">
            <a:off x="4518450" y="1897972"/>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bwMode="auto">
          <a:xfrm flipV="1">
            <a:off x="4987923" y="1890274"/>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bwMode="auto">
          <a:xfrm flipV="1">
            <a:off x="6659713" y="1882253"/>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bwMode="auto">
          <a:xfrm flipV="1">
            <a:off x="5951984" y="1889510"/>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bwMode="auto">
          <a:xfrm flipV="1">
            <a:off x="7100274" y="1882253"/>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bwMode="auto">
          <a:xfrm>
            <a:off x="4259262" y="6309320"/>
            <a:ext cx="6572221" cy="548680"/>
          </a:xfrm>
        </p:spPr>
        <p:txBody>
          <a:bodyPr/>
          <a:lstStyle/>
          <a:p>
            <a:pPr>
              <a:defRPr/>
            </a:pPr>
            <a:r>
              <a:rPr lang="en-US" dirty="0"/>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a:t>25</a:t>
            </a:fld>
            <a:endParaRPr lang="en-US" sz="1400" dirty="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dirty="0"/>
              <a:t>TE – VSC – VSM</a:t>
            </a:r>
          </a:p>
        </p:txBody>
      </p:sp>
      <p:sp>
        <p:nvSpPr>
          <p:cNvPr id="10" name="Title 2"/>
          <p:cNvSpPr>
            <a:spLocks noGrp="1"/>
          </p:cNvSpPr>
          <p:nvPr>
            <p:ph type="title"/>
          </p:nvPr>
        </p:nvSpPr>
        <p:spPr bwMode="auto">
          <a:xfrm>
            <a:off x="407988" y="373593"/>
            <a:ext cx="11376025" cy="1065742"/>
          </a:xfrm>
        </p:spPr>
        <p:txBody>
          <a:bodyPr/>
          <a:lstStyle/>
          <a:p>
            <a:pPr>
              <a:defRPr/>
            </a:pPr>
            <a:r>
              <a:rPr lang="en-US" dirty="0"/>
              <a:t>Station 4 – Old unbaked copper</a:t>
            </a:r>
            <a:endParaRPr dirty="0"/>
          </a:p>
        </p:txBody>
      </p:sp>
      <p:cxnSp>
        <p:nvCxnSpPr>
          <p:cNvPr id="16" name="Straight Arrow Connector 15"/>
          <p:cNvCxnSpPr/>
          <p:nvPr/>
        </p:nvCxnSpPr>
        <p:spPr bwMode="auto">
          <a:xfrm>
            <a:off x="10580023" y="2924944"/>
            <a:ext cx="15225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H="1">
            <a:off x="10580023" y="3645024"/>
            <a:ext cx="152256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Subtitle 2"/>
          <p:cNvSpPr txBox="1">
            <a:spLocks/>
          </p:cNvSpPr>
          <p:nvPr/>
        </p:nvSpPr>
        <p:spPr bwMode="auto">
          <a:xfrm>
            <a:off x="114392" y="3142393"/>
            <a:ext cx="197964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St 3</a:t>
            </a:r>
            <a:endParaRPr lang="nl-NL" dirty="0"/>
          </a:p>
        </p:txBody>
      </p:sp>
      <p:sp>
        <p:nvSpPr>
          <p:cNvPr id="20" name="Subtitle 2"/>
          <p:cNvSpPr txBox="1">
            <a:spLocks/>
          </p:cNvSpPr>
          <p:nvPr/>
        </p:nvSpPr>
        <p:spPr bwMode="auto">
          <a:xfrm>
            <a:off x="10580023" y="3142393"/>
            <a:ext cx="1522562"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dirty="0"/>
              <a:t>LHCb</a:t>
            </a:r>
            <a:endParaRPr lang="nl-NL" dirty="0"/>
          </a:p>
        </p:txBody>
      </p:sp>
      <p:sp>
        <p:nvSpPr>
          <p:cNvPr id="21" name="Oval 20"/>
          <p:cNvSpPr/>
          <p:nvPr/>
        </p:nvSpPr>
        <p:spPr bwMode="auto">
          <a:xfrm>
            <a:off x="1906062" y="3149650"/>
            <a:ext cx="216024" cy="216024"/>
          </a:xfrm>
          <a:prstGeom prst="ellipse">
            <a:avLst/>
          </a:prstGeom>
          <a:noFill/>
          <a:ln w="28575">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bwMode="auto">
          <a:xfrm>
            <a:off x="1991214" y="3234802"/>
            <a:ext cx="45719" cy="45719"/>
          </a:xfrm>
          <a:prstGeom prst="ellipse">
            <a:avLst/>
          </a:prstGeom>
          <a:solidFill>
            <a:srgbClr val="2F2F2F"/>
          </a:solidFill>
          <a:ln>
            <a:solidFill>
              <a:srgbClr val="1C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btitle 2"/>
          <p:cNvSpPr txBox="1">
            <a:spLocks/>
          </p:cNvSpPr>
          <p:nvPr/>
        </p:nvSpPr>
        <p:spPr bwMode="auto">
          <a:xfrm>
            <a:off x="1906062" y="3356992"/>
            <a:ext cx="216024"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z</a:t>
            </a:r>
            <a:endParaRPr lang="nl-NL" b="0" i="1" dirty="0">
              <a:solidFill>
                <a:srgbClr val="1C446A"/>
              </a:solidFill>
            </a:endParaRPr>
          </a:p>
        </p:txBody>
      </p:sp>
      <p:cxnSp>
        <p:nvCxnSpPr>
          <p:cNvPr id="24" name="Straight Arrow Connector 23"/>
          <p:cNvCxnSpPr/>
          <p:nvPr/>
        </p:nvCxnSpPr>
        <p:spPr bwMode="auto">
          <a:xfrm flipV="1">
            <a:off x="2189744" y="2168862"/>
            <a:ext cx="0" cy="2196242"/>
          </a:xfrm>
          <a:prstGeom prst="straightConnector1">
            <a:avLst/>
          </a:prstGeom>
          <a:ln w="28575">
            <a:solidFill>
              <a:srgbClr val="1C446A"/>
            </a:solidFill>
            <a:tailEnd type="triangle"/>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bwMode="auto">
          <a:xfrm>
            <a:off x="1794711" y="2168860"/>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Ext</a:t>
            </a:r>
            <a:endParaRPr lang="nl-NL" b="0" i="1" dirty="0">
              <a:solidFill>
                <a:srgbClr val="1C446A"/>
              </a:solidFill>
            </a:endParaRPr>
          </a:p>
        </p:txBody>
      </p:sp>
      <p:sp>
        <p:nvSpPr>
          <p:cNvPr id="26" name="Subtitle 2"/>
          <p:cNvSpPr txBox="1">
            <a:spLocks/>
          </p:cNvSpPr>
          <p:nvPr/>
        </p:nvSpPr>
        <p:spPr bwMode="auto">
          <a:xfrm>
            <a:off x="1793171" y="4122522"/>
            <a:ext cx="327375" cy="28803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800" b="0" i="1" dirty="0">
                <a:solidFill>
                  <a:srgbClr val="1C446A"/>
                </a:solidFill>
              </a:rPr>
              <a:t>Int</a:t>
            </a:r>
            <a:endParaRPr lang="nl-NL" b="0" i="1" dirty="0">
              <a:solidFill>
                <a:srgbClr val="1C446A"/>
              </a:solidFill>
            </a:endParaRPr>
          </a:p>
        </p:txBody>
      </p:sp>
      <p:cxnSp>
        <p:nvCxnSpPr>
          <p:cNvPr id="3" name="Connecteur droit 2"/>
          <p:cNvCxnSpPr/>
          <p:nvPr/>
        </p:nvCxnSpPr>
        <p:spPr>
          <a:xfrm flipV="1">
            <a:off x="2495600" y="1890274"/>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bwMode="auto">
          <a:xfrm flipV="1">
            <a:off x="9336360" y="1905670"/>
            <a:ext cx="0" cy="2504884"/>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102" name="Subtitle 2"/>
          <p:cNvSpPr txBox="1">
            <a:spLocks/>
          </p:cNvSpPr>
          <p:nvPr/>
        </p:nvSpPr>
        <p:spPr bwMode="auto">
          <a:xfrm>
            <a:off x="3105651" y="1280666"/>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7</a:t>
            </a:r>
            <a:endParaRPr lang="en-US" dirty="0"/>
          </a:p>
        </p:txBody>
      </p:sp>
      <p:sp>
        <p:nvSpPr>
          <p:cNvPr id="103" name="Subtitle 2"/>
          <p:cNvSpPr txBox="1">
            <a:spLocks/>
          </p:cNvSpPr>
          <p:nvPr/>
        </p:nvSpPr>
        <p:spPr bwMode="auto">
          <a:xfrm>
            <a:off x="3105652" y="4521009"/>
            <a:ext cx="5481381"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800" dirty="0"/>
              <a:t>Liner 8</a:t>
            </a:r>
            <a:endParaRPr lang="en-US" dirty="0"/>
          </a:p>
        </p:txBody>
      </p:sp>
      <p:sp>
        <p:nvSpPr>
          <p:cNvPr id="109" name="Subtitle 2"/>
          <p:cNvSpPr txBox="1">
            <a:spLocks/>
          </p:cNvSpPr>
          <p:nvPr/>
        </p:nvSpPr>
        <p:spPr bwMode="auto">
          <a:xfrm>
            <a:off x="2051185" y="1633878"/>
            <a:ext cx="888829" cy="24766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55</a:t>
            </a:r>
            <a:endParaRPr lang="en-US" sz="1800" dirty="0"/>
          </a:p>
        </p:txBody>
      </p:sp>
      <p:sp>
        <p:nvSpPr>
          <p:cNvPr id="110" name="Subtitle 2"/>
          <p:cNvSpPr txBox="1">
            <a:spLocks/>
          </p:cNvSpPr>
          <p:nvPr/>
        </p:nvSpPr>
        <p:spPr bwMode="auto">
          <a:xfrm>
            <a:off x="8891945" y="1631370"/>
            <a:ext cx="888829" cy="24674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36</a:t>
            </a:r>
            <a:endParaRPr lang="en-US" sz="1800" dirty="0"/>
          </a:p>
        </p:txBody>
      </p:sp>
      <p:sp>
        <p:nvSpPr>
          <p:cNvPr id="111" name="Subtitle 2"/>
          <p:cNvSpPr txBox="1">
            <a:spLocks/>
          </p:cNvSpPr>
          <p:nvPr/>
        </p:nvSpPr>
        <p:spPr bwMode="auto">
          <a:xfrm>
            <a:off x="4295924" y="1631849"/>
            <a:ext cx="449131" cy="24408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50</a:t>
            </a:r>
            <a:endParaRPr lang="en-US" sz="1800" b="0" i="1" dirty="0"/>
          </a:p>
        </p:txBody>
      </p:sp>
      <p:sp>
        <p:nvSpPr>
          <p:cNvPr id="118" name="Subtitle 2"/>
          <p:cNvSpPr txBox="1">
            <a:spLocks/>
          </p:cNvSpPr>
          <p:nvPr/>
        </p:nvSpPr>
        <p:spPr bwMode="auto">
          <a:xfrm>
            <a:off x="4752855" y="1631849"/>
            <a:ext cx="449131" cy="2431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48</a:t>
            </a:r>
            <a:endParaRPr lang="en-US" sz="1800" b="0" i="1" dirty="0"/>
          </a:p>
        </p:txBody>
      </p:sp>
      <p:sp>
        <p:nvSpPr>
          <p:cNvPr id="119" name="Subtitle 2"/>
          <p:cNvSpPr txBox="1">
            <a:spLocks/>
          </p:cNvSpPr>
          <p:nvPr/>
        </p:nvSpPr>
        <p:spPr bwMode="auto">
          <a:xfrm>
            <a:off x="5733524" y="1629276"/>
            <a:ext cx="449131" cy="245725"/>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46</a:t>
            </a:r>
            <a:endParaRPr lang="en-US" sz="1800" dirty="0"/>
          </a:p>
        </p:txBody>
      </p:sp>
      <p:sp>
        <p:nvSpPr>
          <p:cNvPr id="120" name="Subtitle 2"/>
          <p:cNvSpPr txBox="1">
            <a:spLocks/>
          </p:cNvSpPr>
          <p:nvPr/>
        </p:nvSpPr>
        <p:spPr bwMode="auto">
          <a:xfrm>
            <a:off x="6435828" y="1629276"/>
            <a:ext cx="449131" cy="248843"/>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44</a:t>
            </a:r>
            <a:endParaRPr lang="en-US" sz="1800" b="0" i="1" dirty="0"/>
          </a:p>
        </p:txBody>
      </p:sp>
      <p:sp>
        <p:nvSpPr>
          <p:cNvPr id="122" name="Subtitle 2"/>
          <p:cNvSpPr txBox="1">
            <a:spLocks/>
          </p:cNvSpPr>
          <p:nvPr/>
        </p:nvSpPr>
        <p:spPr bwMode="auto">
          <a:xfrm>
            <a:off x="6877006" y="1628754"/>
            <a:ext cx="449131" cy="246247"/>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b="0" i="1" dirty="0"/>
              <a:t>42</a:t>
            </a:r>
            <a:endParaRPr lang="en-US" sz="1800" b="0" i="1" dirty="0"/>
          </a:p>
        </p:txBody>
      </p:sp>
      <p:cxnSp>
        <p:nvCxnSpPr>
          <p:cNvPr id="124" name="Connecteur droit 123"/>
          <p:cNvCxnSpPr/>
          <p:nvPr/>
        </p:nvCxnSpPr>
        <p:spPr bwMode="auto">
          <a:xfrm>
            <a:off x="59668" y="187343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bwMode="auto">
          <a:xfrm>
            <a:off x="59668" y="1628800"/>
            <a:ext cx="12072664" cy="0"/>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bwMode="auto">
          <a:xfrm flipV="1">
            <a:off x="10663131" y="1631849"/>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44" name="Ellipse 143"/>
          <p:cNvSpPr/>
          <p:nvPr/>
        </p:nvSpPr>
        <p:spPr bwMode="auto">
          <a:xfrm>
            <a:off x="5855452" y="2778771"/>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bwMode="auto">
          <a:xfrm>
            <a:off x="5855452" y="3493846"/>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bwMode="auto">
          <a:xfrm>
            <a:off x="7033263" y="2555081"/>
            <a:ext cx="140099" cy="140099"/>
          </a:xfrm>
          <a:prstGeom prst="rect">
            <a:avLst/>
          </a:prstGeom>
          <a:solidFill>
            <a:srgbClr val="BEBECB"/>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33" name="Rectangle 32"/>
          <p:cNvSpPr/>
          <p:nvPr/>
        </p:nvSpPr>
        <p:spPr bwMode="auto">
          <a:xfrm>
            <a:off x="7036671" y="3854516"/>
            <a:ext cx="141054" cy="141054"/>
          </a:xfrm>
          <a:prstGeom prst="rect">
            <a:avLst/>
          </a:prstGeom>
          <a:solidFill>
            <a:srgbClr val="2F2F2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31" name="Rectangle 30"/>
          <p:cNvSpPr/>
          <p:nvPr/>
        </p:nvSpPr>
        <p:spPr bwMode="auto">
          <a:xfrm>
            <a:off x="7039172" y="3296356"/>
            <a:ext cx="141833" cy="149688"/>
          </a:xfrm>
          <a:prstGeom prst="rect">
            <a:avLst/>
          </a:prstGeom>
          <a:solidFill>
            <a:srgbClr val="BEBECB"/>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73" name="Rectangle 72"/>
          <p:cNvSpPr/>
          <p:nvPr/>
        </p:nvSpPr>
        <p:spPr bwMode="auto">
          <a:xfrm>
            <a:off x="7029195" y="3070084"/>
            <a:ext cx="139705" cy="139705"/>
          </a:xfrm>
          <a:prstGeom prst="rect">
            <a:avLst/>
          </a:prstGeom>
          <a:solidFill>
            <a:srgbClr val="2F2F2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38" name="Rectangle 37"/>
          <p:cNvSpPr/>
          <p:nvPr/>
        </p:nvSpPr>
        <p:spPr bwMode="auto">
          <a:xfrm>
            <a:off x="6581499" y="2796723"/>
            <a:ext cx="158532" cy="158532"/>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2F2F2F"/>
              </a:solidFill>
            </a:endParaRPr>
          </a:p>
        </p:txBody>
      </p:sp>
      <p:sp>
        <p:nvSpPr>
          <p:cNvPr id="36" name="Rectangle 35"/>
          <p:cNvSpPr/>
          <p:nvPr/>
        </p:nvSpPr>
        <p:spPr bwMode="auto">
          <a:xfrm>
            <a:off x="6581501" y="2896267"/>
            <a:ext cx="158530" cy="158530"/>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34" name="Rectangle 33"/>
          <p:cNvSpPr/>
          <p:nvPr/>
        </p:nvSpPr>
        <p:spPr bwMode="auto">
          <a:xfrm>
            <a:off x="6606855" y="3491888"/>
            <a:ext cx="158532" cy="158532"/>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2F2F2F"/>
              </a:solidFill>
            </a:endParaRPr>
          </a:p>
        </p:txBody>
      </p:sp>
      <p:sp>
        <p:nvSpPr>
          <p:cNvPr id="32" name="Rectangle 31"/>
          <p:cNvSpPr/>
          <p:nvPr/>
        </p:nvSpPr>
        <p:spPr bwMode="auto">
          <a:xfrm>
            <a:off x="6606857" y="3591432"/>
            <a:ext cx="158530" cy="158530"/>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7" name="Rectangle 26"/>
          <p:cNvSpPr/>
          <p:nvPr/>
        </p:nvSpPr>
        <p:spPr bwMode="auto">
          <a:xfrm>
            <a:off x="4920014" y="3287077"/>
            <a:ext cx="144016" cy="144016"/>
          </a:xfrm>
          <a:prstGeom prst="rect">
            <a:avLst/>
          </a:prstGeom>
          <a:solidFill>
            <a:srgbClr val="FFFFF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29" name="Rectangle 28"/>
          <p:cNvSpPr/>
          <p:nvPr/>
        </p:nvSpPr>
        <p:spPr bwMode="auto">
          <a:xfrm>
            <a:off x="4916671" y="3793390"/>
            <a:ext cx="144016" cy="144016"/>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30" name="Rectangle 29"/>
          <p:cNvSpPr/>
          <p:nvPr/>
        </p:nvSpPr>
        <p:spPr bwMode="auto">
          <a:xfrm>
            <a:off x="4435151" y="3498799"/>
            <a:ext cx="158532" cy="158532"/>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2F2F2F"/>
              </a:solidFill>
            </a:endParaRPr>
          </a:p>
        </p:txBody>
      </p:sp>
      <p:sp>
        <p:nvSpPr>
          <p:cNvPr id="39" name="Rectangle 38"/>
          <p:cNvSpPr/>
          <p:nvPr/>
        </p:nvSpPr>
        <p:spPr bwMode="auto">
          <a:xfrm>
            <a:off x="4915104" y="2571647"/>
            <a:ext cx="144016" cy="144016"/>
          </a:xfrm>
          <a:prstGeom prst="rect">
            <a:avLst/>
          </a:prstGeom>
          <a:solidFill>
            <a:srgbClr val="FFFFF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41" name="Rectangle 40"/>
          <p:cNvSpPr/>
          <p:nvPr/>
        </p:nvSpPr>
        <p:spPr bwMode="auto">
          <a:xfrm>
            <a:off x="4913582" y="3086560"/>
            <a:ext cx="149747" cy="149747"/>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2F2F2F"/>
              </a:solidFill>
            </a:endParaRPr>
          </a:p>
        </p:txBody>
      </p:sp>
      <p:sp>
        <p:nvSpPr>
          <p:cNvPr id="42" name="Rectangle 41"/>
          <p:cNvSpPr/>
          <p:nvPr/>
        </p:nvSpPr>
        <p:spPr bwMode="auto">
          <a:xfrm>
            <a:off x="4443933" y="2791909"/>
            <a:ext cx="158532" cy="158532"/>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2F2F2F"/>
              </a:solidFill>
            </a:endParaRPr>
          </a:p>
        </p:txBody>
      </p:sp>
      <p:sp>
        <p:nvSpPr>
          <p:cNvPr id="28" name="Rectangle 27"/>
          <p:cNvSpPr/>
          <p:nvPr/>
        </p:nvSpPr>
        <p:spPr bwMode="auto">
          <a:xfrm>
            <a:off x="4435153" y="3598343"/>
            <a:ext cx="158530" cy="158530"/>
          </a:xfrm>
          <a:prstGeom prst="rect">
            <a:avLst/>
          </a:prstGeom>
          <a:solidFill>
            <a:srgbClr val="00B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40" name="Rectangle 39"/>
          <p:cNvSpPr/>
          <p:nvPr/>
        </p:nvSpPr>
        <p:spPr bwMode="auto">
          <a:xfrm>
            <a:off x="4443935" y="2891453"/>
            <a:ext cx="158530" cy="158530"/>
          </a:xfrm>
          <a:prstGeom prst="rect">
            <a:avLst/>
          </a:prstGeom>
          <a:solidFill>
            <a:srgbClr val="00B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70" name="Subtitle 2"/>
          <p:cNvSpPr txBox="1">
            <a:spLocks/>
          </p:cNvSpPr>
          <p:nvPr/>
        </p:nvSpPr>
        <p:spPr bwMode="auto">
          <a:xfrm>
            <a:off x="4177922" y="3604177"/>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71" name="Subtitle 2"/>
          <p:cNvSpPr txBox="1">
            <a:spLocks/>
          </p:cNvSpPr>
          <p:nvPr/>
        </p:nvSpPr>
        <p:spPr bwMode="auto">
          <a:xfrm>
            <a:off x="4983729" y="3615308"/>
            <a:ext cx="395880" cy="18639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0,2%</a:t>
            </a:r>
            <a:endParaRPr lang="nl-NL" b="0" dirty="0">
              <a:solidFill>
                <a:srgbClr val="00B050"/>
              </a:solidFill>
            </a:endParaRPr>
          </a:p>
        </p:txBody>
      </p:sp>
      <p:sp>
        <p:nvSpPr>
          <p:cNvPr id="77" name="Subtitle 2"/>
          <p:cNvSpPr txBox="1">
            <a:spLocks/>
          </p:cNvSpPr>
          <p:nvPr/>
        </p:nvSpPr>
        <p:spPr bwMode="auto">
          <a:xfrm>
            <a:off x="4187647" y="3757381"/>
            <a:ext cx="698728" cy="15667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a:solidFill>
                  <a:srgbClr val="00B0F0"/>
                </a:solidFill>
              </a:rPr>
              <a:t>K23</a:t>
            </a:r>
            <a:endParaRPr lang="nl-NL" sz="1000" i="1" dirty="0">
              <a:solidFill>
                <a:srgbClr val="00B0F0"/>
              </a:solidFill>
            </a:endParaRPr>
          </a:p>
        </p:txBody>
      </p:sp>
      <p:sp>
        <p:nvSpPr>
          <p:cNvPr id="78" name="Subtitle 2"/>
          <p:cNvSpPr txBox="1">
            <a:spLocks/>
          </p:cNvSpPr>
          <p:nvPr/>
        </p:nvSpPr>
        <p:spPr bwMode="auto">
          <a:xfrm>
            <a:off x="5007462" y="3756046"/>
            <a:ext cx="391520" cy="159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a:solidFill>
                  <a:srgbClr val="00B050"/>
                </a:solidFill>
              </a:rPr>
              <a:t>K24</a:t>
            </a:r>
            <a:endParaRPr lang="nl-NL" sz="1000" b="0" i="1" dirty="0">
              <a:solidFill>
                <a:srgbClr val="00B050"/>
              </a:solidFill>
            </a:endParaRPr>
          </a:p>
        </p:txBody>
      </p:sp>
      <p:sp>
        <p:nvSpPr>
          <p:cNvPr id="79" name="Subtitle 2"/>
          <p:cNvSpPr txBox="1">
            <a:spLocks/>
          </p:cNvSpPr>
          <p:nvPr/>
        </p:nvSpPr>
        <p:spPr bwMode="auto">
          <a:xfrm>
            <a:off x="6162141" y="3776082"/>
            <a:ext cx="858418" cy="13796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000" b="0" i="1" dirty="0">
              <a:solidFill>
                <a:srgbClr val="E15E32"/>
              </a:solidFill>
            </a:endParaRPr>
          </a:p>
        </p:txBody>
      </p:sp>
      <p:sp>
        <p:nvSpPr>
          <p:cNvPr id="80" name="Subtitle 2"/>
          <p:cNvSpPr txBox="1">
            <a:spLocks/>
          </p:cNvSpPr>
          <p:nvPr/>
        </p:nvSpPr>
        <p:spPr bwMode="auto">
          <a:xfrm>
            <a:off x="6151947" y="3044663"/>
            <a:ext cx="858418" cy="15048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E15E32"/>
                </a:solidFill>
              </a:rPr>
              <a:t>Canon 1-12</a:t>
            </a:r>
            <a:endParaRPr lang="nl-NL" sz="1000" b="0" i="1" dirty="0">
              <a:solidFill>
                <a:srgbClr val="E15E32"/>
              </a:solidFill>
            </a:endParaRPr>
          </a:p>
        </p:txBody>
      </p:sp>
      <p:sp>
        <p:nvSpPr>
          <p:cNvPr id="81" name="Subtitle 2"/>
          <p:cNvSpPr txBox="1">
            <a:spLocks/>
          </p:cNvSpPr>
          <p:nvPr/>
        </p:nvSpPr>
        <p:spPr bwMode="auto">
          <a:xfrm>
            <a:off x="6940927" y="3481874"/>
            <a:ext cx="341978" cy="12262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BEBECB"/>
                </a:solidFill>
              </a:rPr>
              <a:t>SHV3</a:t>
            </a:r>
            <a:endParaRPr lang="nl-NL" sz="1000" b="0" i="1" dirty="0">
              <a:solidFill>
                <a:srgbClr val="BEBECB"/>
              </a:solidFill>
            </a:endParaRPr>
          </a:p>
        </p:txBody>
      </p:sp>
      <p:sp>
        <p:nvSpPr>
          <p:cNvPr id="82" name="Subtitle 2"/>
          <p:cNvSpPr txBox="1">
            <a:spLocks/>
          </p:cNvSpPr>
          <p:nvPr/>
        </p:nvSpPr>
        <p:spPr bwMode="auto">
          <a:xfrm>
            <a:off x="6929992" y="2724149"/>
            <a:ext cx="341978" cy="13496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BEBECB"/>
                </a:solidFill>
              </a:rPr>
              <a:t>SHV1</a:t>
            </a:r>
            <a:endParaRPr lang="nl-NL" sz="1000" b="0" i="1" dirty="0">
              <a:solidFill>
                <a:srgbClr val="BEBECB"/>
              </a:solidFill>
            </a:endParaRPr>
          </a:p>
        </p:txBody>
      </p:sp>
      <p:sp>
        <p:nvSpPr>
          <p:cNvPr id="83" name="Subtitle 2"/>
          <p:cNvSpPr txBox="1">
            <a:spLocks/>
          </p:cNvSpPr>
          <p:nvPr/>
        </p:nvSpPr>
        <p:spPr bwMode="auto">
          <a:xfrm>
            <a:off x="6744951" y="2938465"/>
            <a:ext cx="783216" cy="12126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2F2F2F"/>
                </a:solidFill>
              </a:rPr>
              <a:t>K12 + SHV2</a:t>
            </a:r>
            <a:endParaRPr lang="nl-NL" sz="1000" b="0" i="1" dirty="0">
              <a:solidFill>
                <a:srgbClr val="2F2F2F"/>
              </a:solidFill>
            </a:endParaRPr>
          </a:p>
        </p:txBody>
      </p:sp>
      <p:sp>
        <p:nvSpPr>
          <p:cNvPr id="84" name="Subtitle 2"/>
          <p:cNvSpPr txBox="1">
            <a:spLocks/>
          </p:cNvSpPr>
          <p:nvPr/>
        </p:nvSpPr>
        <p:spPr bwMode="auto">
          <a:xfrm>
            <a:off x="6759150" y="3715042"/>
            <a:ext cx="783216" cy="102468"/>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2F2F2F"/>
                </a:solidFill>
              </a:rPr>
              <a:t>K22</a:t>
            </a:r>
            <a:r>
              <a:rPr lang="nl-NL" sz="1000" i="1" dirty="0">
                <a:solidFill>
                  <a:srgbClr val="BEBECB"/>
                </a:solidFill>
              </a:rPr>
              <a:t> </a:t>
            </a:r>
            <a:r>
              <a:rPr lang="nl-NL" sz="1000" i="1" dirty="0">
                <a:solidFill>
                  <a:srgbClr val="2F2F2F"/>
                </a:solidFill>
              </a:rPr>
              <a:t>+ SHV4</a:t>
            </a:r>
            <a:endParaRPr lang="nl-NL" sz="1000" b="0" i="1" dirty="0">
              <a:solidFill>
                <a:srgbClr val="2F2F2F"/>
              </a:solidFill>
            </a:endParaRPr>
          </a:p>
        </p:txBody>
      </p:sp>
      <p:sp>
        <p:nvSpPr>
          <p:cNvPr id="85" name="Subtitle 2"/>
          <p:cNvSpPr txBox="1">
            <a:spLocks/>
          </p:cNvSpPr>
          <p:nvPr/>
        </p:nvSpPr>
        <p:spPr bwMode="auto">
          <a:xfrm>
            <a:off x="5006340" y="3048827"/>
            <a:ext cx="391520" cy="159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50"/>
                </a:solidFill>
              </a:rPr>
              <a:t>K11</a:t>
            </a:r>
            <a:endParaRPr lang="nl-NL" sz="1000" b="0" i="1" dirty="0">
              <a:solidFill>
                <a:srgbClr val="00B050"/>
              </a:solidFill>
            </a:endParaRPr>
          </a:p>
        </p:txBody>
      </p:sp>
      <p:sp>
        <p:nvSpPr>
          <p:cNvPr id="86" name="Subtitle 2"/>
          <p:cNvSpPr txBox="1">
            <a:spLocks/>
          </p:cNvSpPr>
          <p:nvPr/>
        </p:nvSpPr>
        <p:spPr bwMode="auto">
          <a:xfrm>
            <a:off x="4187647" y="3049342"/>
            <a:ext cx="697206" cy="15944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dirty="0">
                <a:solidFill>
                  <a:srgbClr val="00B0F0"/>
                </a:solidFill>
              </a:rPr>
              <a:t>HV BIAS 28</a:t>
            </a:r>
            <a:endParaRPr lang="nl-NL" sz="1000" b="0" i="1" dirty="0">
              <a:solidFill>
                <a:srgbClr val="00B0F0"/>
              </a:solidFill>
            </a:endParaRPr>
          </a:p>
        </p:txBody>
      </p:sp>
      <p:sp>
        <p:nvSpPr>
          <p:cNvPr id="87" name="Subtitle 2"/>
          <p:cNvSpPr txBox="1">
            <a:spLocks/>
          </p:cNvSpPr>
          <p:nvPr/>
        </p:nvSpPr>
        <p:spPr bwMode="auto">
          <a:xfrm>
            <a:off x="4978909" y="2904175"/>
            <a:ext cx="395880" cy="186399"/>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0,2%</a:t>
            </a:r>
            <a:endParaRPr lang="nl-NL" b="0" dirty="0">
              <a:solidFill>
                <a:srgbClr val="00B050"/>
              </a:solidFill>
            </a:endParaRPr>
          </a:p>
        </p:txBody>
      </p:sp>
      <p:sp>
        <p:nvSpPr>
          <p:cNvPr id="88" name="Subtitle 2"/>
          <p:cNvSpPr txBox="1">
            <a:spLocks/>
          </p:cNvSpPr>
          <p:nvPr/>
        </p:nvSpPr>
        <p:spPr bwMode="auto">
          <a:xfrm>
            <a:off x="4203705" y="2905872"/>
            <a:ext cx="239620" cy="16147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200" dirty="0">
                <a:solidFill>
                  <a:srgbClr val="00B050"/>
                </a:solidFill>
              </a:rPr>
              <a:t>7%</a:t>
            </a:r>
            <a:endParaRPr lang="nl-NL" b="0" dirty="0">
              <a:solidFill>
                <a:srgbClr val="00B050"/>
              </a:solidFill>
            </a:endParaRPr>
          </a:p>
        </p:txBody>
      </p:sp>
      <p:sp>
        <p:nvSpPr>
          <p:cNvPr id="162" name="Subtitle 2"/>
          <p:cNvSpPr txBox="1">
            <a:spLocks/>
          </p:cNvSpPr>
          <p:nvPr/>
        </p:nvSpPr>
        <p:spPr bwMode="auto">
          <a:xfrm>
            <a:off x="8366855" y="469644"/>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Dash line : </a:t>
            </a:r>
            <a:r>
              <a:rPr lang="nl-NL" sz="1800" b="0" dirty="0"/>
              <a:t>Downer side </a:t>
            </a:r>
            <a:endParaRPr lang="nl-NL" dirty="0"/>
          </a:p>
        </p:txBody>
      </p:sp>
      <p:sp>
        <p:nvSpPr>
          <p:cNvPr id="163" name="Rectangle 162"/>
          <p:cNvSpPr/>
          <p:nvPr/>
        </p:nvSpPr>
        <p:spPr bwMode="auto">
          <a:xfrm>
            <a:off x="8102738" y="486146"/>
            <a:ext cx="167585" cy="167585"/>
          </a:xfrm>
          <a:prstGeom prst="rect">
            <a:avLst/>
          </a:prstGeom>
          <a:solidFill>
            <a:srgbClr val="FFFFFF"/>
          </a:solidFill>
          <a:ln w="254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64" name="Subtitle 2"/>
          <p:cNvSpPr txBox="1">
            <a:spLocks/>
          </p:cNvSpPr>
          <p:nvPr/>
        </p:nvSpPr>
        <p:spPr bwMode="auto">
          <a:xfrm>
            <a:off x="8366855" y="706360"/>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Red line : </a:t>
            </a:r>
            <a:r>
              <a:rPr lang="nl-NL" sz="1800" b="0" dirty="0"/>
              <a:t>Scope</a:t>
            </a:r>
            <a:endParaRPr lang="nl-NL" dirty="0"/>
          </a:p>
        </p:txBody>
      </p:sp>
      <p:sp>
        <p:nvSpPr>
          <p:cNvPr id="165" name="Rectangle 164"/>
          <p:cNvSpPr/>
          <p:nvPr/>
        </p:nvSpPr>
        <p:spPr bwMode="auto">
          <a:xfrm>
            <a:off x="8102738" y="722862"/>
            <a:ext cx="167585" cy="167585"/>
          </a:xfrm>
          <a:prstGeom prst="rect">
            <a:avLst/>
          </a:prstGeom>
          <a:solidFill>
            <a:srgbClr val="FFFFFF"/>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66" name="Subtitle 2"/>
          <p:cNvSpPr txBox="1">
            <a:spLocks/>
          </p:cNvSpPr>
          <p:nvPr/>
        </p:nvSpPr>
        <p:spPr bwMode="auto">
          <a:xfrm>
            <a:off x="8366855" y="945693"/>
            <a:ext cx="3765477"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Blue line : </a:t>
            </a:r>
            <a:r>
              <a:rPr lang="nl-NL" sz="1800" b="0" dirty="0"/>
              <a:t>Keithley with variable bias</a:t>
            </a:r>
            <a:endParaRPr lang="nl-NL" dirty="0"/>
          </a:p>
        </p:txBody>
      </p:sp>
      <p:sp>
        <p:nvSpPr>
          <p:cNvPr id="167" name="Rectangle 166"/>
          <p:cNvSpPr/>
          <p:nvPr/>
        </p:nvSpPr>
        <p:spPr bwMode="auto">
          <a:xfrm>
            <a:off x="8102738" y="962195"/>
            <a:ext cx="167585" cy="167585"/>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7" name="Rectangle 176"/>
          <p:cNvSpPr/>
          <p:nvPr/>
        </p:nvSpPr>
        <p:spPr bwMode="auto">
          <a:xfrm>
            <a:off x="328723" y="5321242"/>
            <a:ext cx="167585" cy="167585"/>
          </a:xfrm>
          <a:prstGeom prst="rect">
            <a:avLst/>
          </a:prstGeom>
          <a:solidFill>
            <a:srgbClr val="0070C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8" name="Rectangle 177"/>
          <p:cNvSpPr/>
          <p:nvPr/>
        </p:nvSpPr>
        <p:spPr bwMode="auto">
          <a:xfrm>
            <a:off x="328723" y="5070639"/>
            <a:ext cx="165642" cy="164986"/>
          </a:xfrm>
          <a:prstGeom prst="rect">
            <a:avLst/>
          </a:prstGeom>
          <a:solidFill>
            <a:srgbClr val="00B050"/>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79" name="Rectangle 178"/>
          <p:cNvSpPr/>
          <p:nvPr/>
        </p:nvSpPr>
        <p:spPr bwMode="auto">
          <a:xfrm>
            <a:off x="329326" y="4565159"/>
            <a:ext cx="167585" cy="167585"/>
          </a:xfrm>
          <a:prstGeom prst="rect">
            <a:avLst/>
          </a:prstGeom>
          <a:solidFill>
            <a:srgbClr val="FFFFF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80" name="Rectangle 179"/>
          <p:cNvSpPr/>
          <p:nvPr/>
        </p:nvSpPr>
        <p:spPr bwMode="auto">
          <a:xfrm>
            <a:off x="330200" y="4820857"/>
            <a:ext cx="164165" cy="164165"/>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81" name="Subtitle 2"/>
          <p:cNvSpPr txBox="1">
            <a:spLocks/>
          </p:cNvSpPr>
          <p:nvPr/>
        </p:nvSpPr>
        <p:spPr bwMode="auto">
          <a:xfrm>
            <a:off x="623386" y="4531991"/>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NU : </a:t>
            </a:r>
            <a:r>
              <a:rPr lang="nl-NL" sz="1800" b="0" dirty="0"/>
              <a:t>Unused</a:t>
            </a:r>
            <a:endParaRPr lang="nl-NL" b="0" dirty="0"/>
          </a:p>
        </p:txBody>
      </p:sp>
      <p:sp>
        <p:nvSpPr>
          <p:cNvPr id="182" name="Subtitle 2"/>
          <p:cNvSpPr txBox="1">
            <a:spLocks/>
          </p:cNvSpPr>
          <p:nvPr/>
        </p:nvSpPr>
        <p:spPr bwMode="auto">
          <a:xfrm>
            <a:off x="623386" y="478092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cal : </a:t>
            </a:r>
            <a:r>
              <a:rPr lang="nl-NL" sz="1800" b="0" dirty="0"/>
              <a:t>calorimeter</a:t>
            </a:r>
            <a:endParaRPr lang="nl-NL" b="0" dirty="0"/>
          </a:p>
        </p:txBody>
      </p:sp>
      <p:sp>
        <p:nvSpPr>
          <p:cNvPr id="183" name="Subtitle 2"/>
          <p:cNvSpPr txBox="1">
            <a:spLocks/>
          </p:cNvSpPr>
          <p:nvPr/>
        </p:nvSpPr>
        <p:spPr bwMode="auto">
          <a:xfrm>
            <a:off x="630504" y="5034744"/>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xx </a:t>
            </a:r>
            <a:r>
              <a:rPr lang="nl-NL" sz="1800" dirty="0"/>
              <a:t>% : </a:t>
            </a:r>
            <a:r>
              <a:rPr lang="nl-NL" sz="1800" b="0" dirty="0"/>
              <a:t>pickup with a </a:t>
            </a:r>
            <a:r>
              <a:rPr lang="nl-NL" sz="1800" b="0" i="1" dirty="0"/>
              <a:t>xx</a:t>
            </a:r>
            <a:r>
              <a:rPr lang="nl-NL" sz="1800" b="0" dirty="0"/>
              <a:t>%-transparent grid</a:t>
            </a:r>
            <a:endParaRPr lang="nl-NL" dirty="0"/>
          </a:p>
        </p:txBody>
      </p:sp>
      <p:sp>
        <p:nvSpPr>
          <p:cNvPr id="186" name="Subtitle 2"/>
          <p:cNvSpPr txBox="1">
            <a:spLocks/>
          </p:cNvSpPr>
          <p:nvPr/>
        </p:nvSpPr>
        <p:spPr bwMode="auto">
          <a:xfrm>
            <a:off x="614620" y="553630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Trig : </a:t>
            </a:r>
            <a:r>
              <a:rPr lang="nl-NL" sz="1800" b="0" dirty="0"/>
              <a:t>trigger</a:t>
            </a:r>
            <a:endParaRPr lang="nl-NL" b="0" dirty="0"/>
          </a:p>
        </p:txBody>
      </p:sp>
      <p:sp>
        <p:nvSpPr>
          <p:cNvPr id="197" name="Rectangle 196"/>
          <p:cNvSpPr/>
          <p:nvPr/>
        </p:nvSpPr>
        <p:spPr bwMode="auto">
          <a:xfrm>
            <a:off x="330368" y="5571967"/>
            <a:ext cx="163997" cy="163997"/>
          </a:xfrm>
          <a:prstGeom prst="rect">
            <a:avLst/>
          </a:prstGeom>
          <a:solidFill>
            <a:srgbClr val="6E2466"/>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98" name="Subtitle 2"/>
          <p:cNvSpPr txBox="1">
            <a:spLocks/>
          </p:cNvSpPr>
          <p:nvPr/>
        </p:nvSpPr>
        <p:spPr bwMode="auto">
          <a:xfrm>
            <a:off x="625329" y="5288610"/>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ph : </a:t>
            </a:r>
            <a:r>
              <a:rPr lang="nl-NL" sz="1800" b="0" dirty="0"/>
              <a:t>photodetector</a:t>
            </a:r>
            <a:endParaRPr lang="nl-NL" b="0" dirty="0"/>
          </a:p>
        </p:txBody>
      </p:sp>
      <p:sp>
        <p:nvSpPr>
          <p:cNvPr id="199" name="Rectangle 198"/>
          <p:cNvSpPr/>
          <p:nvPr/>
        </p:nvSpPr>
        <p:spPr bwMode="auto">
          <a:xfrm>
            <a:off x="326785" y="6068578"/>
            <a:ext cx="169524" cy="169524"/>
          </a:xfrm>
          <a:prstGeom prst="rect">
            <a:avLst/>
          </a:prstGeom>
          <a:solidFill>
            <a:srgbClr val="2F2F2F"/>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200" name="Rectangle 199"/>
          <p:cNvSpPr/>
          <p:nvPr/>
        </p:nvSpPr>
        <p:spPr bwMode="auto">
          <a:xfrm>
            <a:off x="326785" y="5819104"/>
            <a:ext cx="167584" cy="167584"/>
          </a:xfrm>
          <a:prstGeom prst="rect">
            <a:avLst/>
          </a:prstGeom>
          <a:solidFill>
            <a:srgbClr val="BEBECB"/>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cxnSp>
        <p:nvCxnSpPr>
          <p:cNvPr id="130" name="Connecteur droit 90"/>
          <p:cNvCxnSpPr/>
          <p:nvPr/>
        </p:nvCxnSpPr>
        <p:spPr bwMode="auto">
          <a:xfrm flipV="1">
            <a:off x="10437269" y="1887722"/>
            <a:ext cx="0" cy="2520280"/>
          </a:xfrm>
          <a:prstGeom prst="line">
            <a:avLst/>
          </a:prstGeom>
          <a:ln w="12700">
            <a:solidFill>
              <a:srgbClr val="2F2F2F">
                <a:alpha val="67000"/>
              </a:srgbClr>
            </a:solidFill>
            <a:prstDash val="dash"/>
          </a:ln>
        </p:spPr>
        <p:style>
          <a:lnRef idx="1">
            <a:schemeClr val="accent1"/>
          </a:lnRef>
          <a:fillRef idx="0">
            <a:schemeClr val="accent1"/>
          </a:fillRef>
          <a:effectRef idx="0">
            <a:schemeClr val="accent1"/>
          </a:effectRef>
          <a:fontRef idx="minor">
            <a:schemeClr val="tx1"/>
          </a:fontRef>
        </p:style>
      </p:cxnSp>
      <p:sp>
        <p:nvSpPr>
          <p:cNvPr id="131" name="Subtitle 2"/>
          <p:cNvSpPr txBox="1">
            <a:spLocks/>
          </p:cNvSpPr>
          <p:nvPr/>
        </p:nvSpPr>
        <p:spPr bwMode="auto">
          <a:xfrm>
            <a:off x="9992854" y="1631326"/>
            <a:ext cx="888829" cy="24766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4</a:t>
            </a:r>
            <a:endParaRPr lang="en-US" sz="1800" dirty="0"/>
          </a:p>
        </p:txBody>
      </p:sp>
      <p:cxnSp>
        <p:nvCxnSpPr>
          <p:cNvPr id="149" name="Straight Arrow Connector 148"/>
          <p:cNvCxnSpPr/>
          <p:nvPr/>
        </p:nvCxnSpPr>
        <p:spPr bwMode="auto">
          <a:xfrm>
            <a:off x="119336" y="2924944"/>
            <a:ext cx="19808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bwMode="auto">
          <a:xfrm flipH="1">
            <a:off x="119336" y="3645024"/>
            <a:ext cx="198084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eur droit 5"/>
          <p:cNvCxnSpPr/>
          <p:nvPr/>
        </p:nvCxnSpPr>
        <p:spPr bwMode="auto">
          <a:xfrm flipV="1">
            <a:off x="1497838" y="1631850"/>
            <a:ext cx="0" cy="238529"/>
          </a:xfrm>
          <a:prstGeom prst="line">
            <a:avLst/>
          </a:prstGeom>
          <a:ln>
            <a:solidFill>
              <a:srgbClr val="2F2F2F"/>
            </a:solidFill>
          </a:ln>
        </p:spPr>
        <p:style>
          <a:lnRef idx="1">
            <a:schemeClr val="accent1"/>
          </a:lnRef>
          <a:fillRef idx="0">
            <a:schemeClr val="accent1"/>
          </a:fillRef>
          <a:effectRef idx="0">
            <a:schemeClr val="accent1"/>
          </a:effectRef>
          <a:fontRef idx="minor">
            <a:schemeClr val="tx1"/>
          </a:fontRef>
        </p:style>
      </p:cxnSp>
      <p:sp>
        <p:nvSpPr>
          <p:cNvPr id="152" name="Subtitle 2"/>
          <p:cNvSpPr txBox="1">
            <a:spLocks/>
          </p:cNvSpPr>
          <p:nvPr/>
        </p:nvSpPr>
        <p:spPr bwMode="auto">
          <a:xfrm>
            <a:off x="59668" y="1639590"/>
            <a:ext cx="1432536" cy="228611"/>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Position :</a:t>
            </a:r>
            <a:endParaRPr lang="en-US" sz="1800" dirty="0"/>
          </a:p>
        </p:txBody>
      </p:sp>
      <p:sp>
        <p:nvSpPr>
          <p:cNvPr id="133" name="Ellipse 119"/>
          <p:cNvSpPr/>
          <p:nvPr/>
        </p:nvSpPr>
        <p:spPr bwMode="auto">
          <a:xfrm>
            <a:off x="2427896" y="4118379"/>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20"/>
          <p:cNvSpPr/>
          <p:nvPr/>
        </p:nvSpPr>
        <p:spPr bwMode="auto">
          <a:xfrm>
            <a:off x="2423593" y="2303041"/>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Ellipse 121"/>
          <p:cNvSpPr/>
          <p:nvPr/>
        </p:nvSpPr>
        <p:spPr bwMode="auto">
          <a:xfrm>
            <a:off x="9268696" y="4122153"/>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22"/>
          <p:cNvSpPr/>
          <p:nvPr/>
        </p:nvSpPr>
        <p:spPr bwMode="auto">
          <a:xfrm>
            <a:off x="9272403" y="2300095"/>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Ellipse 165"/>
          <p:cNvSpPr/>
          <p:nvPr/>
        </p:nvSpPr>
        <p:spPr bwMode="auto">
          <a:xfrm>
            <a:off x="9272403" y="2853654"/>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Ellipse 166"/>
          <p:cNvSpPr/>
          <p:nvPr/>
        </p:nvSpPr>
        <p:spPr bwMode="auto">
          <a:xfrm>
            <a:off x="9276295" y="3573016"/>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Ellipse 119"/>
          <p:cNvSpPr/>
          <p:nvPr/>
        </p:nvSpPr>
        <p:spPr bwMode="auto">
          <a:xfrm>
            <a:off x="10369442" y="4115921"/>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Ellipse 120"/>
          <p:cNvSpPr/>
          <p:nvPr/>
        </p:nvSpPr>
        <p:spPr bwMode="auto">
          <a:xfrm>
            <a:off x="10365139" y="2299205"/>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TextBox 202"/>
          <p:cNvSpPr txBox="1"/>
          <p:nvPr/>
        </p:nvSpPr>
        <p:spPr bwMode="auto">
          <a:xfrm>
            <a:off x="2424506" y="224417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04" name="Ellipse 122"/>
          <p:cNvSpPr/>
          <p:nvPr/>
        </p:nvSpPr>
        <p:spPr bwMode="auto">
          <a:xfrm>
            <a:off x="7880820" y="497930"/>
            <a:ext cx="144016" cy="144016"/>
          </a:xfrm>
          <a:prstGeom prst="ellipse">
            <a:avLst/>
          </a:prstGeom>
          <a:noFill/>
          <a:ln w="12700">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 name="Isosceles Triangle 204"/>
          <p:cNvSpPr/>
          <p:nvPr/>
        </p:nvSpPr>
        <p:spPr bwMode="auto">
          <a:xfrm>
            <a:off x="7608519" y="469644"/>
            <a:ext cx="194399" cy="167585"/>
          </a:xfrm>
          <a:prstGeom prst="triangle">
            <a:avLst/>
          </a:prstGeom>
          <a:noFill/>
          <a:ln>
            <a:solidFill>
              <a:srgbClr val="2F2F2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TextBox 205"/>
          <p:cNvSpPr txBox="1"/>
          <p:nvPr/>
        </p:nvSpPr>
        <p:spPr bwMode="auto">
          <a:xfrm>
            <a:off x="2429241" y="4057491"/>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09" name="TextBox 208"/>
          <p:cNvSpPr txBox="1"/>
          <p:nvPr/>
        </p:nvSpPr>
        <p:spPr bwMode="auto">
          <a:xfrm>
            <a:off x="9276295" y="2244255"/>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10" name="TextBox 209"/>
          <p:cNvSpPr txBox="1"/>
          <p:nvPr/>
        </p:nvSpPr>
        <p:spPr bwMode="auto">
          <a:xfrm>
            <a:off x="9268695" y="4064608"/>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11" name="Subtitle 2"/>
          <p:cNvSpPr txBox="1">
            <a:spLocks/>
          </p:cNvSpPr>
          <p:nvPr/>
        </p:nvSpPr>
        <p:spPr bwMode="auto">
          <a:xfrm>
            <a:off x="6105199" y="519504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VGI</a:t>
            </a:r>
            <a:r>
              <a:rPr lang="nl-NL" sz="1800" dirty="0"/>
              <a:t> : </a:t>
            </a:r>
            <a:r>
              <a:rPr lang="nl-NL" sz="1800" b="0" dirty="0"/>
              <a:t>Bayard-Alpert Gauge </a:t>
            </a:r>
            <a:r>
              <a:rPr lang="nl-NL" sz="1800" dirty="0"/>
              <a:t>(BAG)</a:t>
            </a:r>
            <a:endParaRPr lang="nl-NL" dirty="0"/>
          </a:p>
        </p:txBody>
      </p:sp>
      <p:sp>
        <p:nvSpPr>
          <p:cNvPr id="212" name="Ellipse 131"/>
          <p:cNvSpPr/>
          <p:nvPr/>
        </p:nvSpPr>
        <p:spPr bwMode="auto">
          <a:xfrm>
            <a:off x="5857621" y="5242465"/>
            <a:ext cx="144016" cy="144016"/>
          </a:xfrm>
          <a:prstGeom prst="ellipse">
            <a:avLst/>
          </a:prstGeom>
          <a:solidFill>
            <a:schemeClr val="accent5">
              <a:lumMod val="60000"/>
              <a:lumOff val="40000"/>
            </a:schemeClr>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3" name="Subtitle 2"/>
          <p:cNvSpPr txBox="1">
            <a:spLocks/>
          </p:cNvSpPr>
          <p:nvPr/>
        </p:nvSpPr>
        <p:spPr bwMode="auto">
          <a:xfrm>
            <a:off x="6105199" y="5810570"/>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VGRB</a:t>
            </a:r>
            <a:r>
              <a:rPr lang="nl-NL" sz="1800" dirty="0"/>
              <a:t> : </a:t>
            </a:r>
            <a:r>
              <a:rPr lang="en-GB" sz="1800" b="0" dirty="0"/>
              <a:t>Pirani gauge</a:t>
            </a:r>
            <a:r>
              <a:rPr lang="en-US" sz="1800" b="0" dirty="0"/>
              <a:t>​</a:t>
            </a:r>
          </a:p>
        </p:txBody>
      </p:sp>
      <p:sp>
        <p:nvSpPr>
          <p:cNvPr id="214" name="Ellipse 133"/>
          <p:cNvSpPr/>
          <p:nvPr/>
        </p:nvSpPr>
        <p:spPr bwMode="auto">
          <a:xfrm>
            <a:off x="5857621" y="5857986"/>
            <a:ext cx="144016" cy="144016"/>
          </a:xfrm>
          <a:prstGeom prst="ellipse">
            <a:avLst/>
          </a:prstGeom>
          <a:solidFill>
            <a:srgbClr val="92D05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Subtitle 2"/>
          <p:cNvSpPr txBox="1">
            <a:spLocks/>
          </p:cNvSpPr>
          <p:nvPr/>
        </p:nvSpPr>
        <p:spPr bwMode="auto">
          <a:xfrm>
            <a:off x="6105199" y="5402348"/>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VQM : </a:t>
            </a:r>
            <a:r>
              <a:rPr lang="nl-NL" sz="1800" b="0" dirty="0"/>
              <a:t>Vacuum Quality Monitor</a:t>
            </a:r>
            <a:endParaRPr lang="nl-NL" b="0" dirty="0"/>
          </a:p>
        </p:txBody>
      </p:sp>
      <p:sp>
        <p:nvSpPr>
          <p:cNvPr id="216" name="Ellipse 135"/>
          <p:cNvSpPr/>
          <p:nvPr/>
        </p:nvSpPr>
        <p:spPr bwMode="auto">
          <a:xfrm>
            <a:off x="5857621" y="5449764"/>
            <a:ext cx="144016" cy="144016"/>
          </a:xfrm>
          <a:prstGeom prst="ellipse">
            <a:avLst/>
          </a:prstGeom>
          <a:solidFill>
            <a:srgbClr val="FFFF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Subtitle 2"/>
          <p:cNvSpPr txBox="1">
            <a:spLocks/>
          </p:cNvSpPr>
          <p:nvPr/>
        </p:nvSpPr>
        <p:spPr bwMode="auto">
          <a:xfrm>
            <a:off x="6105199" y="5605374"/>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RGA : </a:t>
            </a:r>
            <a:r>
              <a:rPr lang="nl-NL" sz="1800" b="0" dirty="0"/>
              <a:t>Residual Gas Analyser</a:t>
            </a:r>
            <a:endParaRPr lang="nl-NL" b="0" dirty="0"/>
          </a:p>
        </p:txBody>
      </p:sp>
      <p:sp>
        <p:nvSpPr>
          <p:cNvPr id="218" name="Ellipse 137"/>
          <p:cNvSpPr/>
          <p:nvPr/>
        </p:nvSpPr>
        <p:spPr bwMode="auto">
          <a:xfrm>
            <a:off x="5857621" y="5652790"/>
            <a:ext cx="144016" cy="144016"/>
          </a:xfrm>
          <a:prstGeom prst="ellipse">
            <a:avLst/>
          </a:prstGeom>
          <a:solidFill>
            <a:srgbClr val="FF0000"/>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Ellipse 139"/>
          <p:cNvSpPr/>
          <p:nvPr/>
        </p:nvSpPr>
        <p:spPr bwMode="auto">
          <a:xfrm>
            <a:off x="5857621" y="6061002"/>
            <a:ext cx="144016" cy="144016"/>
          </a:xfrm>
          <a:prstGeom prst="ellipse">
            <a:avLst/>
          </a:prstGeom>
          <a:solidFill>
            <a:srgbClr val="61C4D3"/>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Subtitle 2"/>
          <p:cNvSpPr txBox="1">
            <a:spLocks/>
          </p:cNvSpPr>
          <p:nvPr/>
        </p:nvSpPr>
        <p:spPr bwMode="auto">
          <a:xfrm>
            <a:off x="6105199" y="4992023"/>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i="1" dirty="0"/>
              <a:t>VGPB</a:t>
            </a:r>
            <a:r>
              <a:rPr lang="nl-NL" sz="1800" dirty="0"/>
              <a:t> : </a:t>
            </a:r>
            <a:r>
              <a:rPr lang="nl-NL" sz="1800" b="0" dirty="0"/>
              <a:t>Penning Gauge</a:t>
            </a:r>
            <a:endParaRPr lang="nl-NL" i="1" dirty="0"/>
          </a:p>
        </p:txBody>
      </p:sp>
      <p:sp>
        <p:nvSpPr>
          <p:cNvPr id="221" name="Ellipse 131"/>
          <p:cNvSpPr/>
          <p:nvPr/>
        </p:nvSpPr>
        <p:spPr bwMode="auto">
          <a:xfrm>
            <a:off x="5857621" y="5039439"/>
            <a:ext cx="144016" cy="144016"/>
          </a:xfrm>
          <a:prstGeom prst="ellipse">
            <a:avLst/>
          </a:prstGeom>
          <a:solidFill>
            <a:srgbClr val="75451D"/>
          </a:solidFill>
          <a:ln w="127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Subtitle 2"/>
          <p:cNvSpPr txBox="1">
            <a:spLocks/>
          </p:cNvSpPr>
          <p:nvPr/>
        </p:nvSpPr>
        <p:spPr bwMode="auto">
          <a:xfrm>
            <a:off x="9780775" y="6017361"/>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N </a:t>
            </a:r>
            <a:r>
              <a:rPr lang="nl-NL" sz="1800" dirty="0"/>
              <a:t>: </a:t>
            </a:r>
            <a:r>
              <a:rPr lang="en-GB" sz="1800" b="0" dirty="0"/>
              <a:t>NEG cartridge</a:t>
            </a:r>
            <a:endParaRPr lang="en-US" sz="1800" b="0" dirty="0"/>
          </a:p>
        </p:txBody>
      </p:sp>
      <p:sp>
        <p:nvSpPr>
          <p:cNvPr id="223" name="TextBox 222"/>
          <p:cNvSpPr txBox="1"/>
          <p:nvPr/>
        </p:nvSpPr>
        <p:spPr bwMode="auto">
          <a:xfrm>
            <a:off x="9506420" y="6013297"/>
            <a:ext cx="144016" cy="253916"/>
          </a:xfrm>
          <a:prstGeom prst="rect">
            <a:avLst/>
          </a:prstGeom>
          <a:noFill/>
        </p:spPr>
        <p:txBody>
          <a:bodyPr wrap="square" rtlCol="0">
            <a:spAutoFit/>
          </a:bodyPr>
          <a:lstStyle/>
          <a:p>
            <a:pPr algn="ctr"/>
            <a:r>
              <a:rPr lang="fr-FR" sz="1050" b="1" dirty="0">
                <a:solidFill>
                  <a:srgbClr val="FF0000"/>
                </a:solidFill>
              </a:rPr>
              <a:t>X</a:t>
            </a:r>
            <a:endParaRPr lang="en-GB" sz="1050" b="1" dirty="0">
              <a:solidFill>
                <a:srgbClr val="FF0000"/>
              </a:solidFill>
            </a:endParaRPr>
          </a:p>
        </p:txBody>
      </p:sp>
      <p:sp>
        <p:nvSpPr>
          <p:cNvPr id="224" name="Subtitle 2"/>
          <p:cNvSpPr txBox="1">
            <a:spLocks/>
          </p:cNvSpPr>
          <p:nvPr/>
        </p:nvSpPr>
        <p:spPr bwMode="auto">
          <a:xfrm>
            <a:off x="6105199" y="6013586"/>
            <a:ext cx="3167204"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VPIA </a:t>
            </a:r>
            <a:r>
              <a:rPr lang="nl-NL" sz="1800" dirty="0"/>
              <a:t>: </a:t>
            </a:r>
            <a:r>
              <a:rPr lang="en-GB" sz="1800" b="0" dirty="0"/>
              <a:t>Vacuum Pump</a:t>
            </a:r>
            <a:endParaRPr lang="en-US" sz="1800" b="0" dirty="0"/>
          </a:p>
        </p:txBody>
      </p:sp>
      <p:sp>
        <p:nvSpPr>
          <p:cNvPr id="225" name="Subtitle 2"/>
          <p:cNvSpPr txBox="1">
            <a:spLocks/>
          </p:cNvSpPr>
          <p:nvPr/>
        </p:nvSpPr>
        <p:spPr bwMode="auto">
          <a:xfrm>
            <a:off x="6104649" y="4779979"/>
            <a:ext cx="5236105"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b="0" dirty="0"/>
              <a:t>Unused</a:t>
            </a:r>
            <a:endParaRPr lang="nl-NL" b="0" dirty="0"/>
          </a:p>
        </p:txBody>
      </p:sp>
      <p:sp>
        <p:nvSpPr>
          <p:cNvPr id="226" name="Ellipse 131"/>
          <p:cNvSpPr/>
          <p:nvPr/>
        </p:nvSpPr>
        <p:spPr bwMode="auto">
          <a:xfrm>
            <a:off x="5857071" y="4827395"/>
            <a:ext cx="144016" cy="144016"/>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Isosceles Triangle 226"/>
          <p:cNvSpPr/>
          <p:nvPr/>
        </p:nvSpPr>
        <p:spPr bwMode="auto">
          <a:xfrm>
            <a:off x="9481228" y="5813540"/>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Subtitle 2"/>
          <p:cNvSpPr txBox="1">
            <a:spLocks/>
          </p:cNvSpPr>
          <p:nvPr/>
        </p:nvSpPr>
        <p:spPr bwMode="auto">
          <a:xfrm>
            <a:off x="9780774" y="5783639"/>
            <a:ext cx="2172866" cy="216177"/>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rtl="0" fontAlgn="base"/>
            <a:r>
              <a:rPr lang="nl-NL" sz="1800" i="1" dirty="0"/>
              <a:t>VF </a:t>
            </a:r>
            <a:r>
              <a:rPr lang="nl-NL" sz="1800" dirty="0"/>
              <a:t>: </a:t>
            </a:r>
            <a:r>
              <a:rPr lang="en-GB" sz="1800" b="0" dirty="0"/>
              <a:t>Vacuum Flange</a:t>
            </a:r>
            <a:endParaRPr lang="en-US" sz="1800" b="0" dirty="0"/>
          </a:p>
        </p:txBody>
      </p:sp>
      <p:sp>
        <p:nvSpPr>
          <p:cNvPr id="229" name="Isosceles Triangle 228"/>
          <p:cNvSpPr/>
          <p:nvPr/>
        </p:nvSpPr>
        <p:spPr bwMode="auto">
          <a:xfrm>
            <a:off x="3828267" y="2739065"/>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Isosceles Triangle 229"/>
          <p:cNvSpPr/>
          <p:nvPr/>
        </p:nvSpPr>
        <p:spPr bwMode="auto">
          <a:xfrm>
            <a:off x="3825313" y="2932355"/>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Isosceles Triangle 230"/>
          <p:cNvSpPr/>
          <p:nvPr/>
        </p:nvSpPr>
        <p:spPr bwMode="auto">
          <a:xfrm>
            <a:off x="7828832" y="3443119"/>
            <a:ext cx="194399" cy="167585"/>
          </a:xfrm>
          <a:prstGeom prst="triangle">
            <a:avLst/>
          </a:prstGeom>
          <a:solidFill>
            <a:schemeClr val="accent2">
              <a:lumMod val="60000"/>
              <a:lumOff val="40000"/>
            </a:schemeClr>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Isosceles Triangle 231"/>
          <p:cNvSpPr/>
          <p:nvPr/>
        </p:nvSpPr>
        <p:spPr bwMode="auto">
          <a:xfrm>
            <a:off x="7825878" y="3636409"/>
            <a:ext cx="194399" cy="167585"/>
          </a:xfrm>
          <a:prstGeom prst="triangle">
            <a:avLst/>
          </a:prstGeom>
          <a:solidFill>
            <a:schemeClr val="accent2">
              <a:lumMod val="60000"/>
              <a:lumOff val="40000"/>
            </a:scheme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llipse 125"/>
          <p:cNvSpPr/>
          <p:nvPr/>
        </p:nvSpPr>
        <p:spPr bwMode="auto">
          <a:xfrm>
            <a:off x="5856093" y="2924177"/>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Ellipse 117"/>
          <p:cNvSpPr/>
          <p:nvPr/>
        </p:nvSpPr>
        <p:spPr bwMode="auto">
          <a:xfrm>
            <a:off x="5856093" y="3639252"/>
            <a:ext cx="144016" cy="144016"/>
          </a:xfrm>
          <a:prstGeom prst="ellipse">
            <a:avLst/>
          </a:prstGeom>
          <a:solidFill>
            <a:schemeClr val="accent5">
              <a:lumMod val="60000"/>
              <a:lumOff val="40000"/>
            </a:schemeClr>
          </a:solid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165"/>
          <p:cNvSpPr/>
          <p:nvPr/>
        </p:nvSpPr>
        <p:spPr bwMode="auto">
          <a:xfrm>
            <a:off x="2425812" y="2850779"/>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166"/>
          <p:cNvSpPr/>
          <p:nvPr/>
        </p:nvSpPr>
        <p:spPr bwMode="auto">
          <a:xfrm>
            <a:off x="2429704" y="3565854"/>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165"/>
          <p:cNvSpPr/>
          <p:nvPr/>
        </p:nvSpPr>
        <p:spPr bwMode="auto">
          <a:xfrm>
            <a:off x="10364186" y="2845808"/>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166"/>
          <p:cNvSpPr/>
          <p:nvPr/>
        </p:nvSpPr>
        <p:spPr bwMode="auto">
          <a:xfrm>
            <a:off x="10368078" y="3567507"/>
            <a:ext cx="144016" cy="144016"/>
          </a:xfrm>
          <a:prstGeom prst="ellipse">
            <a:avLst/>
          </a:prstGeom>
          <a:solidFill>
            <a:srgbClr val="75451D"/>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ubtitle 2">
            <a:extLst>
              <a:ext uri="{FF2B5EF4-FFF2-40B4-BE49-F238E27FC236}">
                <a16:creationId xmlns:a16="http://schemas.microsoft.com/office/drawing/2014/main" id="{18BF3C0B-B26D-C91A-8111-892251BC26E8}"/>
              </a:ext>
            </a:extLst>
          </p:cNvPr>
          <p:cNvSpPr txBox="1">
            <a:spLocks/>
          </p:cNvSpPr>
          <p:nvPr/>
        </p:nvSpPr>
        <p:spPr bwMode="auto">
          <a:xfrm>
            <a:off x="10663132" y="1628800"/>
            <a:ext cx="1328982" cy="244630"/>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en-US" sz="1400" dirty="0"/>
              <a:t>.5L8.</a:t>
            </a:r>
            <a:endParaRPr lang="en-US" sz="1800" dirty="0"/>
          </a:p>
        </p:txBody>
      </p:sp>
      <p:sp>
        <p:nvSpPr>
          <p:cNvPr id="4" name="Subtitle 2">
            <a:extLst>
              <a:ext uri="{FF2B5EF4-FFF2-40B4-BE49-F238E27FC236}">
                <a16:creationId xmlns:a16="http://schemas.microsoft.com/office/drawing/2014/main" id="{D7BCD6E8-914D-54D2-81AD-867104FAF96F}"/>
              </a:ext>
            </a:extLst>
          </p:cNvPr>
          <p:cNvSpPr txBox="1">
            <a:spLocks/>
          </p:cNvSpPr>
          <p:nvPr/>
        </p:nvSpPr>
        <p:spPr bwMode="auto">
          <a:xfrm>
            <a:off x="11008541" y="1684675"/>
            <a:ext cx="1183459" cy="197052"/>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lnSpc>
                <a:spcPct val="65000"/>
              </a:lnSpc>
              <a:spcBef>
                <a:spcPts val="0"/>
              </a:spcBef>
              <a:spcAft>
                <a:spcPts val="0"/>
              </a:spcAft>
              <a:defRPr/>
            </a:pPr>
            <a:r>
              <a:rPr lang="en-US" sz="1050" dirty="0">
                <a:solidFill>
                  <a:srgbClr val="0033A0"/>
                </a:solidFill>
              </a:rPr>
              <a:t>B</a:t>
            </a:r>
          </a:p>
          <a:p>
            <a:pPr algn="ctr">
              <a:lnSpc>
                <a:spcPct val="65000"/>
              </a:lnSpc>
              <a:spcBef>
                <a:spcPts val="0"/>
              </a:spcBef>
              <a:spcAft>
                <a:spcPts val="0"/>
              </a:spcAft>
              <a:defRPr/>
            </a:pPr>
            <a:r>
              <a:rPr lang="en-US" sz="1050" dirty="0">
                <a:solidFill>
                  <a:srgbClr val="C00000"/>
                </a:solidFill>
              </a:rPr>
              <a:t>R</a:t>
            </a:r>
          </a:p>
        </p:txBody>
      </p:sp>
      <p:sp>
        <p:nvSpPr>
          <p:cNvPr id="5" name="Subtitle 2">
            <a:extLst>
              <a:ext uri="{FF2B5EF4-FFF2-40B4-BE49-F238E27FC236}">
                <a16:creationId xmlns:a16="http://schemas.microsoft.com/office/drawing/2014/main" id="{0F0F45AE-AD51-DF82-F699-47B550CD6ED8}"/>
              </a:ext>
            </a:extLst>
          </p:cNvPr>
          <p:cNvSpPr txBox="1">
            <a:spLocks/>
          </p:cNvSpPr>
          <p:nvPr/>
        </p:nvSpPr>
        <p:spPr bwMode="auto">
          <a:xfrm>
            <a:off x="632443" y="6028012"/>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RFA : </a:t>
            </a:r>
            <a:r>
              <a:rPr lang="nl-NL" sz="1800" b="0" dirty="0" err="1"/>
              <a:t>Retarding</a:t>
            </a:r>
            <a:r>
              <a:rPr lang="nl-NL" sz="1800" b="0" dirty="0"/>
              <a:t> Field </a:t>
            </a:r>
            <a:r>
              <a:rPr lang="nl-NL" sz="1800" b="0" dirty="0" err="1"/>
              <a:t>Analyser</a:t>
            </a:r>
            <a:endParaRPr lang="nl-NL" dirty="0"/>
          </a:p>
        </p:txBody>
      </p:sp>
      <p:sp>
        <p:nvSpPr>
          <p:cNvPr id="6" name="Subtitle 2">
            <a:extLst>
              <a:ext uri="{FF2B5EF4-FFF2-40B4-BE49-F238E27FC236}">
                <a16:creationId xmlns:a16="http://schemas.microsoft.com/office/drawing/2014/main" id="{5D7ED1DE-4DD7-3DBB-FFCB-58DE512C1A61}"/>
              </a:ext>
            </a:extLst>
          </p:cNvPr>
          <p:cNvSpPr txBox="1">
            <a:spLocks/>
          </p:cNvSpPr>
          <p:nvPr/>
        </p:nvSpPr>
        <p:spPr bwMode="auto">
          <a:xfrm>
            <a:off x="630504" y="5783639"/>
            <a:ext cx="5688012" cy="250656"/>
          </a:xfrm>
          <a:prstGeom prst="rect">
            <a:avLst/>
          </a:prstGeom>
        </p:spPr>
        <p:txBody>
          <a:bodyPr vert="horz" lIns="0" tIns="0" rIns="0" bIns="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defRPr/>
            </a:pPr>
            <a:r>
              <a:rPr lang="nl-NL" sz="1800" dirty="0"/>
              <a:t>kick : </a:t>
            </a:r>
            <a:r>
              <a:rPr lang="nl-NL" sz="1800" b="0" dirty="0"/>
              <a:t>kicker (</a:t>
            </a:r>
            <a:r>
              <a:rPr lang="nl-NL" sz="1800" b="0" dirty="0" err="1"/>
              <a:t>Electron</a:t>
            </a:r>
            <a:r>
              <a:rPr lang="nl-NL" sz="1800" b="0" dirty="0"/>
              <a:t> Kicker Detector)</a:t>
            </a:r>
            <a:endParaRPr lang="nl-NL" dirty="0"/>
          </a:p>
        </p:txBody>
      </p:sp>
      <p:sp>
        <p:nvSpPr>
          <p:cNvPr id="7" name="Rectangle 6">
            <a:extLst>
              <a:ext uri="{FF2B5EF4-FFF2-40B4-BE49-F238E27FC236}">
                <a16:creationId xmlns:a16="http://schemas.microsoft.com/office/drawing/2014/main" id="{9A5DDEF7-B527-8639-5861-E855421DCF14}"/>
              </a:ext>
            </a:extLst>
          </p:cNvPr>
          <p:cNvSpPr/>
          <p:nvPr/>
        </p:nvSpPr>
        <p:spPr bwMode="auto">
          <a:xfrm>
            <a:off x="3843312" y="2839191"/>
            <a:ext cx="158530" cy="158530"/>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8" name="Rectangle 7">
            <a:extLst>
              <a:ext uri="{FF2B5EF4-FFF2-40B4-BE49-F238E27FC236}">
                <a16:creationId xmlns:a16="http://schemas.microsoft.com/office/drawing/2014/main" id="{8FC98850-128B-7665-4292-D53F0CB21F4B}"/>
              </a:ext>
            </a:extLst>
          </p:cNvPr>
          <p:cNvSpPr/>
          <p:nvPr/>
        </p:nvSpPr>
        <p:spPr bwMode="auto">
          <a:xfrm>
            <a:off x="7842647" y="3541818"/>
            <a:ext cx="158530" cy="158530"/>
          </a:xfrm>
          <a:prstGeom prst="rect">
            <a:avLst/>
          </a:prstGeom>
          <a:solidFill>
            <a:srgbClr val="E15E32"/>
          </a:solidFill>
          <a:ln w="25400">
            <a:solidFill>
              <a:srgbClr val="2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1C4D3"/>
              </a:solidFill>
            </a:endParaRPr>
          </a:p>
        </p:txBody>
      </p:sp>
      <p:sp>
        <p:nvSpPr>
          <p:cNvPr id="15" name="Subtitle 2">
            <a:extLst>
              <a:ext uri="{FF2B5EF4-FFF2-40B4-BE49-F238E27FC236}">
                <a16:creationId xmlns:a16="http://schemas.microsoft.com/office/drawing/2014/main" id="{507CDC34-9AFB-27ED-484F-4B7F4859D411}"/>
              </a:ext>
            </a:extLst>
          </p:cNvPr>
          <p:cNvSpPr txBox="1">
            <a:spLocks/>
          </p:cNvSpPr>
          <p:nvPr/>
        </p:nvSpPr>
        <p:spPr bwMode="auto">
          <a:xfrm>
            <a:off x="3505545" y="2521602"/>
            <a:ext cx="858418" cy="15048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a:solidFill>
                  <a:srgbClr val="E15E32"/>
                </a:solidFill>
              </a:rPr>
              <a:t>Pt100 air B</a:t>
            </a:r>
            <a:endParaRPr lang="nl-NL" sz="1000" b="0" i="1" dirty="0">
              <a:solidFill>
                <a:srgbClr val="E15E32"/>
              </a:solidFill>
            </a:endParaRPr>
          </a:p>
        </p:txBody>
      </p:sp>
      <p:sp>
        <p:nvSpPr>
          <p:cNvPr id="17" name="Subtitle 2">
            <a:extLst>
              <a:ext uri="{FF2B5EF4-FFF2-40B4-BE49-F238E27FC236}">
                <a16:creationId xmlns:a16="http://schemas.microsoft.com/office/drawing/2014/main" id="{DA79A996-574A-0214-F2D9-AEEA3EDACBE9}"/>
              </a:ext>
            </a:extLst>
          </p:cNvPr>
          <p:cNvSpPr txBox="1">
            <a:spLocks/>
          </p:cNvSpPr>
          <p:nvPr/>
        </p:nvSpPr>
        <p:spPr bwMode="auto">
          <a:xfrm>
            <a:off x="7515900" y="3930786"/>
            <a:ext cx="858418" cy="150486"/>
          </a:xfrm>
          <a:prstGeom prst="rect">
            <a:avLst/>
          </a:prstGeom>
        </p:spPr>
        <p:txBody>
          <a:bodyPr vert="horz" lIns="0" tIns="0" rIns="0" bIns="0" rtlCol="0" anchor="ctr">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algn="ctr">
              <a:defRPr/>
            </a:pPr>
            <a:r>
              <a:rPr lang="nl-NL" sz="1000" i="1">
                <a:solidFill>
                  <a:srgbClr val="E15E32"/>
                </a:solidFill>
              </a:rPr>
              <a:t>Pt100 air R</a:t>
            </a:r>
            <a:endParaRPr lang="nl-NL" sz="1000" b="0" i="1" dirty="0">
              <a:solidFill>
                <a:srgbClr val="E15E32"/>
              </a:solidFill>
            </a:endParaRPr>
          </a:p>
        </p:txBody>
      </p:sp>
      <p:sp>
        <p:nvSpPr>
          <p:cNvPr id="35" name="Date Placeholder 3">
            <a:extLst>
              <a:ext uri="{FF2B5EF4-FFF2-40B4-BE49-F238E27FC236}">
                <a16:creationId xmlns:a16="http://schemas.microsoft.com/office/drawing/2014/main" id="{B41CCD61-DB4F-7E21-502C-9F78AB4D587D}"/>
              </a:ext>
            </a:extLst>
          </p:cNvPr>
          <p:cNvSpPr>
            <a:spLocks noGrp="1"/>
          </p:cNvSpPr>
          <p:nvPr>
            <p:ph type="dt" sz="half" idx="10"/>
          </p:nvPr>
        </p:nvSpPr>
        <p:spPr bwMode="auto">
          <a:xfrm>
            <a:off x="3248526" y="6303117"/>
            <a:ext cx="867862" cy="554883"/>
          </a:xfrm>
        </p:spPr>
        <p:txBody>
          <a:bodyPr/>
          <a:lstStyle/>
          <a:p>
            <a:pPr>
              <a:defRPr/>
            </a:pPr>
            <a:fld id="{661AC4EF-0CD2-45A9-9598-7735F448F7FD}" type="datetime1">
              <a:rPr lang="en-GB" sz="1200" smtClean="0"/>
              <a:t>20/12/2023</a:t>
            </a:fld>
            <a:endParaRPr lang="en-US" dirty="0"/>
          </a:p>
        </p:txBody>
      </p:sp>
    </p:spTree>
    <p:extLst>
      <p:ext uri="{BB962C8B-B14F-4D97-AF65-F5344CB8AC3E}">
        <p14:creationId xmlns:p14="http://schemas.microsoft.com/office/powerpoint/2010/main" val="275584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2" name="Picture 41">
            <a:extLst>
              <a:ext uri="{FF2B5EF4-FFF2-40B4-BE49-F238E27FC236}">
                <a16:creationId xmlns:a16="http://schemas.microsoft.com/office/drawing/2014/main" id="{BA777A8F-B59D-2E47-2EE6-8BB8ACF8FD2B}"/>
              </a:ext>
            </a:extLst>
          </p:cNvPr>
          <p:cNvPicPr>
            <a:picLocks noChangeAspect="1"/>
          </p:cNvPicPr>
          <p:nvPr/>
        </p:nvPicPr>
        <p:blipFill rotWithShape="1">
          <a:blip r:embed="rId3"/>
          <a:srcRect l="6617" r="5910" b="2288"/>
          <a:stretch/>
        </p:blipFill>
        <p:spPr>
          <a:xfrm>
            <a:off x="3577969" y="1371259"/>
            <a:ext cx="5036061" cy="333429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cloud for hybrid fills</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27" name="TextBox 26">
            <a:extLst>
              <a:ext uri="{FF2B5EF4-FFF2-40B4-BE49-F238E27FC236}">
                <a16:creationId xmlns:a16="http://schemas.microsoft.com/office/drawing/2014/main" id="{A7B74FF6-D142-6E30-4486-0F42F23C91AC}"/>
              </a:ext>
            </a:extLst>
          </p:cNvPr>
          <p:cNvSpPr txBox="1"/>
          <p:nvPr/>
        </p:nvSpPr>
        <p:spPr bwMode="auto">
          <a:xfrm>
            <a:off x="7482741" y="3575676"/>
            <a:ext cx="936811" cy="400110"/>
          </a:xfrm>
          <a:prstGeom prst="rect">
            <a:avLst/>
          </a:prstGeom>
          <a:noFill/>
        </p:spPr>
        <p:txBody>
          <a:bodyPr wrap="square" rtlCol="0">
            <a:spAutoFit/>
          </a:bodyPr>
          <a:lstStyle/>
          <a:p>
            <a:r>
              <a:rPr lang="fr-FR" sz="2000" b="1">
                <a:solidFill>
                  <a:schemeClr val="bg1">
                    <a:lumMod val="50000"/>
                  </a:schemeClr>
                </a:solidFill>
              </a:rPr>
              <a:t>a-C B1</a:t>
            </a:r>
          </a:p>
        </p:txBody>
      </p:sp>
      <p:sp>
        <p:nvSpPr>
          <p:cNvPr id="28" name="TextBox 27">
            <a:extLst>
              <a:ext uri="{FF2B5EF4-FFF2-40B4-BE49-F238E27FC236}">
                <a16:creationId xmlns:a16="http://schemas.microsoft.com/office/drawing/2014/main" id="{A6EEA832-EF7F-7661-0A34-FDA2CAAC40CE}"/>
              </a:ext>
            </a:extLst>
          </p:cNvPr>
          <p:cNvSpPr txBox="1"/>
          <p:nvPr/>
        </p:nvSpPr>
        <p:spPr bwMode="auto">
          <a:xfrm>
            <a:off x="7591888" y="1924023"/>
            <a:ext cx="1415953" cy="400110"/>
          </a:xfrm>
          <a:prstGeom prst="rect">
            <a:avLst/>
          </a:prstGeom>
          <a:noFill/>
        </p:spPr>
        <p:txBody>
          <a:bodyPr wrap="square" rtlCol="0">
            <a:spAutoFit/>
          </a:bodyPr>
          <a:lstStyle/>
          <a:p>
            <a:r>
              <a:rPr lang="fr-FR" sz="2000" b="1">
                <a:solidFill>
                  <a:srgbClr val="E15E32"/>
                </a:solidFill>
              </a:rPr>
              <a:t>Cu B1</a:t>
            </a:r>
          </a:p>
        </p:txBody>
      </p:sp>
      <p:sp>
        <p:nvSpPr>
          <p:cNvPr id="32" name="Rectangle: Rounded Corners 8">
            <a:extLst>
              <a:ext uri="{FF2B5EF4-FFF2-40B4-BE49-F238E27FC236}">
                <a16:creationId xmlns:a16="http://schemas.microsoft.com/office/drawing/2014/main" id="{7B66B445-31A3-7450-A84D-3C805C276EE7}"/>
              </a:ext>
            </a:extLst>
          </p:cNvPr>
          <p:cNvSpPr/>
          <p:nvPr/>
        </p:nvSpPr>
        <p:spPr bwMode="auto">
          <a:xfrm>
            <a:off x="6417450" y="5131203"/>
            <a:ext cx="5525187" cy="111787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id="{B624CAE4-697A-4F69-C46A-488D872915FA}"/>
              </a:ext>
            </a:extLst>
          </p:cNvPr>
          <p:cNvCxnSpPr>
            <a:cxnSpLocks/>
          </p:cNvCxnSpPr>
          <p:nvPr/>
        </p:nvCxnSpPr>
        <p:spPr>
          <a:xfrm>
            <a:off x="3577966" y="4187844"/>
            <a:ext cx="4976648" cy="0"/>
          </a:xfrm>
          <a:prstGeom prst="line">
            <a:avLst/>
          </a:prstGeom>
          <a:ln w="38100">
            <a:solidFill>
              <a:srgbClr val="6E2466"/>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4C239731-4902-5FD1-8EEF-8B9FE169A9A4}"/>
                  </a:ext>
                </a:extLst>
              </p:cNvPr>
              <p:cNvSpPr txBox="1">
                <a:spLocks/>
              </p:cNvSpPr>
              <p:nvPr/>
            </p:nvSpPr>
            <p:spPr bwMode="auto">
              <a:xfrm>
                <a:off x="407987" y="5308485"/>
                <a:ext cx="5712075" cy="1002037"/>
              </a:xfrm>
              <a:prstGeom prst="rect">
                <a:avLst/>
              </a:prstGeom>
            </p:spPr>
            <p:txBody>
              <a:bodyPr vert="horz" lIns="0" tIns="0" rIns="0" bIns="0" numCol="1" spcCol="108000" rtlCol="0" anchor="t">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just">
                  <a:buFont typeface="Arial"/>
                  <a:buNone/>
                  <a:defRPr/>
                </a:pPr>
                <a:r>
                  <a:rPr lang="fr-FR" b="1" kern="400" spc="40" dirty="0">
                    <a:solidFill>
                      <a:srgbClr val="6E2466"/>
                    </a:solidFill>
                  </a:rPr>
                  <a:t>Detection </a:t>
                </a:r>
                <a:r>
                  <a:rPr lang="fr-FR" b="1" kern="400" spc="40" dirty="0" err="1">
                    <a:solidFill>
                      <a:srgbClr val="6E2466"/>
                    </a:solidFill>
                  </a:rPr>
                  <a:t>limit</a:t>
                </a:r>
                <a:r>
                  <a:rPr lang="fr-FR" b="1" kern="400" spc="40" dirty="0">
                    <a:solidFill>
                      <a:srgbClr val="6E2466"/>
                    </a:solidFill>
                  </a:rPr>
                  <a:t>:</a:t>
                </a:r>
                <a:r>
                  <a:rPr lang="fr-FR" b="1" dirty="0">
                    <a:solidFill>
                      <a:srgbClr val="E15E32"/>
                    </a:solidFill>
                  </a:rPr>
                  <a:t>	</a:t>
                </a:r>
                <a:r>
                  <a:rPr lang="fr-FR" dirty="0">
                    <a:solidFill>
                      <a:srgbClr val="2F2F2F"/>
                    </a:solidFill>
                    <a:ea typeface="Cambria Math" panose="02040503050406030204" pitchFamily="18" charset="0"/>
                  </a:rPr>
                  <a:t> </a:t>
                </a:r>
                <a14:m>
                  <m:oMath xmlns:m="http://schemas.openxmlformats.org/officeDocument/2006/math">
                    <m:sSub>
                      <m:sSubPr>
                        <m:ctrlPr>
                          <a:rPr lang="fr-FR" i="1" smtClean="0">
                            <a:solidFill>
                              <a:srgbClr val="2F2F2F"/>
                            </a:solidFill>
                            <a:latin typeface="Cambria Math" panose="02040503050406030204" pitchFamily="18" charset="0"/>
                            <a:ea typeface="Cambria Math" panose="02040503050406030204" pitchFamily="18" charset="0"/>
                          </a:rPr>
                        </m:ctrlPr>
                      </m:sSubPr>
                      <m:e>
                        <m:r>
                          <a:rPr lang="fr-FR" i="1" smtClean="0">
                            <a:solidFill>
                              <a:srgbClr val="2F2F2F"/>
                            </a:solidFill>
                            <a:latin typeface="Cambria Math" panose="02040503050406030204" pitchFamily="18" charset="0"/>
                            <a:ea typeface="Cambria Math" panose="02040503050406030204" pitchFamily="18" charset="0"/>
                          </a:rPr>
                          <m:t>𝐼</m:t>
                        </m:r>
                      </m:e>
                      <m:sub>
                        <m:sSup>
                          <m:sSupPr>
                            <m:ctrlPr>
                              <a:rPr lang="fr-FR" i="1" smtClean="0">
                                <a:solidFill>
                                  <a:srgbClr val="2F2F2F"/>
                                </a:solidFill>
                                <a:latin typeface="Cambria Math" panose="02040503050406030204" pitchFamily="18" charset="0"/>
                                <a:ea typeface="Cambria Math" panose="02040503050406030204" pitchFamily="18" charset="0"/>
                              </a:rPr>
                            </m:ctrlPr>
                          </m:sSupPr>
                          <m:e>
                            <m:r>
                              <a:rPr lang="fr-FR" i="1" smtClean="0">
                                <a:solidFill>
                                  <a:srgbClr val="2F2F2F"/>
                                </a:solidFill>
                                <a:latin typeface="Cambria Math" panose="02040503050406030204" pitchFamily="18" charset="0"/>
                                <a:ea typeface="Cambria Math" panose="02040503050406030204" pitchFamily="18" charset="0"/>
                              </a:rPr>
                              <m:t>𝑒</m:t>
                            </m:r>
                          </m:e>
                          <m:sup>
                            <m:r>
                              <a:rPr lang="fr-FR" i="1" smtClean="0">
                                <a:solidFill>
                                  <a:srgbClr val="2F2F2F"/>
                                </a:solidFill>
                                <a:latin typeface="Cambria Math" panose="02040503050406030204" pitchFamily="18" charset="0"/>
                                <a:ea typeface="Cambria Math" panose="02040503050406030204" pitchFamily="18" charset="0"/>
                              </a:rPr>
                              <m:t>−</m:t>
                            </m:r>
                          </m:sup>
                        </m:sSup>
                      </m:sub>
                    </m:sSub>
                    <m:r>
                      <a:rPr lang="fr-FR" i="1" smtClean="0">
                        <a:solidFill>
                          <a:srgbClr val="2F2F2F"/>
                        </a:solidFill>
                        <a:latin typeface="Cambria Math" panose="02040503050406030204" pitchFamily="18" charset="0"/>
                        <a:ea typeface="Cambria Math" panose="02040503050406030204" pitchFamily="18" charset="0"/>
                      </a:rPr>
                      <m:t>~</m:t>
                    </m:r>
                    <m:r>
                      <a:rPr lang="fr-FR" b="0" i="1" smtClean="0">
                        <a:solidFill>
                          <a:srgbClr val="2F2F2F"/>
                        </a:solidFill>
                        <a:latin typeface="Cambria Math" panose="02040503050406030204" pitchFamily="18" charset="0"/>
                        <a:ea typeface="Cambria Math" panose="02040503050406030204" pitchFamily="18" charset="0"/>
                      </a:rPr>
                      <m:t>10 </m:t>
                    </m:r>
                    <m:d>
                      <m:dPr>
                        <m:begChr m:val="["/>
                        <m:endChr m:val="]"/>
                        <m:ctrlPr>
                          <a:rPr lang="fr-FR" i="1" smtClean="0">
                            <a:solidFill>
                              <a:srgbClr val="2F2F2F"/>
                            </a:solidFill>
                            <a:latin typeface="Cambria Math" panose="02040503050406030204" pitchFamily="18" charset="0"/>
                            <a:ea typeface="Cambria Math" panose="02040503050406030204" pitchFamily="18" charset="0"/>
                          </a:rPr>
                        </m:ctrlPr>
                      </m:dPr>
                      <m:e>
                        <m:r>
                          <m:rPr>
                            <m:sty m:val="p"/>
                          </m:rPr>
                          <a:rPr lang="fr-FR" b="0" i="0" smtClean="0">
                            <a:solidFill>
                              <a:srgbClr val="2F2F2F"/>
                            </a:solidFill>
                            <a:latin typeface="Cambria Math" panose="02040503050406030204" pitchFamily="18" charset="0"/>
                            <a:ea typeface="Cambria Math" panose="02040503050406030204" pitchFamily="18" charset="0"/>
                          </a:rPr>
                          <m:t>p</m:t>
                        </m:r>
                        <m:r>
                          <m:rPr>
                            <m:sty m:val="p"/>
                          </m:rPr>
                          <a:rPr lang="fr-FR" smtClean="0">
                            <a:solidFill>
                              <a:srgbClr val="2F2F2F"/>
                            </a:solidFill>
                            <a:latin typeface="Cambria Math" panose="02040503050406030204" pitchFamily="18" charset="0"/>
                            <a:ea typeface="Cambria Math" panose="02040503050406030204" pitchFamily="18" charset="0"/>
                          </a:rPr>
                          <m:t>A</m:t>
                        </m:r>
                      </m:e>
                    </m:d>
                  </m:oMath>
                </a14:m>
                <a:r>
                  <a:rPr lang="fr-FR" b="1" dirty="0">
                    <a:solidFill>
                      <a:srgbClr val="E15E32"/>
                    </a:solidFill>
                  </a:rPr>
                  <a:t> </a:t>
                </a:r>
              </a:p>
              <a:p>
                <a:pPr marL="0" lvl="1" indent="0" algn="just">
                  <a:buFont typeface="Arial"/>
                  <a:buNone/>
                  <a:defRPr/>
                </a:pPr>
                <a:r>
                  <a:rPr lang="fr-FR" sz="1400" dirty="0">
                    <a:solidFill>
                      <a:srgbClr val="2F2F2F"/>
                    </a:solidFill>
                  </a:rPr>
                  <a:t>(Corresponds to the </a:t>
                </a:r>
                <a:r>
                  <a:rPr lang="fr-FR" sz="1400" dirty="0" err="1">
                    <a:solidFill>
                      <a:srgbClr val="2F2F2F"/>
                    </a:solidFill>
                  </a:rPr>
                  <a:t>mean</a:t>
                </a:r>
                <a:r>
                  <a:rPr lang="fr-FR" sz="1400" dirty="0">
                    <a:solidFill>
                      <a:srgbClr val="2F2F2F"/>
                    </a:solidFill>
                  </a:rPr>
                  <a:t> </a:t>
                </a:r>
                <a:r>
                  <a:rPr lang="fr-FR" sz="1400" dirty="0" err="1">
                    <a:solidFill>
                      <a:srgbClr val="2F2F2F"/>
                    </a:solidFill>
                  </a:rPr>
                  <a:t>baseline</a:t>
                </a:r>
                <a:r>
                  <a:rPr lang="fr-FR" sz="1400" dirty="0">
                    <a:solidFill>
                      <a:srgbClr val="2F2F2F"/>
                    </a:solidFill>
                  </a:rPr>
                  <a:t> plus </a:t>
                </a:r>
                <a14:m>
                  <m:oMath xmlns:m="http://schemas.openxmlformats.org/officeDocument/2006/math">
                    <m:r>
                      <a:rPr lang="fr-FR" sz="1400" b="0" i="0" smtClean="0">
                        <a:solidFill>
                          <a:srgbClr val="2F2F2F"/>
                        </a:solidFill>
                        <a:latin typeface="Cambria Math" panose="02040503050406030204" pitchFamily="18" charset="0"/>
                        <a:ea typeface="Cambria Math" panose="02040503050406030204" pitchFamily="18" charset="0"/>
                      </a:rPr>
                      <m:t>1</m:t>
                    </m:r>
                    <m:r>
                      <a:rPr lang="fr-FR" sz="1400" i="1" smtClean="0">
                        <a:solidFill>
                          <a:srgbClr val="2F2F2F"/>
                        </a:solidFill>
                        <a:latin typeface="Cambria Math" panose="02040503050406030204" pitchFamily="18" charset="0"/>
                        <a:ea typeface="Cambria Math" panose="02040503050406030204" pitchFamily="18" charset="0"/>
                      </a:rPr>
                      <m:t>𝜎</m:t>
                    </m:r>
                  </m:oMath>
                </a14:m>
                <a:r>
                  <a:rPr lang="fr-FR" sz="1400" i="1" dirty="0">
                    <a:solidFill>
                      <a:srgbClr val="2F2F2F"/>
                    </a:solidFill>
                  </a:rPr>
                  <a:t> </a:t>
                </a:r>
                <a:r>
                  <a:rPr lang="fr-FR" sz="1400" dirty="0">
                    <a:solidFill>
                      <a:srgbClr val="2F2F2F"/>
                    </a:solidFill>
                  </a:rPr>
                  <a:t>of </a:t>
                </a:r>
                <a:r>
                  <a:rPr lang="fr-FR" sz="1400" dirty="0" err="1">
                    <a:solidFill>
                      <a:srgbClr val="2F2F2F"/>
                    </a:solidFill>
                  </a:rPr>
                  <a:t>its</a:t>
                </a:r>
                <a:r>
                  <a:rPr lang="fr-FR" sz="1400" dirty="0">
                    <a:solidFill>
                      <a:srgbClr val="2F2F2F"/>
                    </a:solidFill>
                  </a:rPr>
                  <a:t> </a:t>
                </a:r>
                <a:r>
                  <a:rPr lang="fr-FR" sz="1400" dirty="0" err="1">
                    <a:solidFill>
                      <a:srgbClr val="2F2F2F"/>
                    </a:solidFill>
                  </a:rPr>
                  <a:t>gaussian</a:t>
                </a:r>
                <a:r>
                  <a:rPr lang="fr-FR" sz="1400" dirty="0">
                    <a:solidFill>
                      <a:srgbClr val="2F2F2F"/>
                    </a:solidFill>
                  </a:rPr>
                  <a:t> distribution.)</a:t>
                </a:r>
                <a:endParaRPr lang="fr-FR" sz="1400" i="1" dirty="0">
                  <a:solidFill>
                    <a:srgbClr val="2F2F2F"/>
                  </a:solidFill>
                </a:endParaRPr>
              </a:p>
            </p:txBody>
          </p:sp>
        </mc:Choice>
        <mc:Fallback xmlns="">
          <p:sp>
            <p:nvSpPr>
              <p:cNvPr id="8" name="Content Placeholder 1">
                <a:extLst>
                  <a:ext uri="{FF2B5EF4-FFF2-40B4-BE49-F238E27FC236}">
                    <a16:creationId xmlns:a16="http://schemas.microsoft.com/office/drawing/2014/main" id="{4C239731-4902-5FD1-8EEF-8B9FE169A9A4}"/>
                  </a:ext>
                </a:extLst>
              </p:cNvPr>
              <p:cNvSpPr txBox="1">
                <a:spLocks noRot="1" noChangeAspect="1" noMove="1" noResize="1" noEditPoints="1" noAdjustHandles="1" noChangeArrowheads="1" noChangeShapeType="1" noTextEdit="1"/>
              </p:cNvSpPr>
              <p:nvPr/>
            </p:nvSpPr>
            <p:spPr bwMode="auto">
              <a:xfrm>
                <a:off x="407987" y="5308485"/>
                <a:ext cx="5712075" cy="1002037"/>
              </a:xfrm>
              <a:prstGeom prst="rect">
                <a:avLst/>
              </a:prstGeom>
              <a:blipFill>
                <a:blip r:embed="rId5"/>
                <a:stretch>
                  <a:fillRect l="-2561" t="-7927"/>
                </a:stretch>
              </a:blipFill>
            </p:spPr>
            <p:txBody>
              <a:bodyPr/>
              <a:lstStyle/>
              <a:p>
                <a:r>
                  <a:rPr lang="fr-FR">
                    <a:noFill/>
                  </a:rPr>
                  <a:t> </a:t>
                </a:r>
              </a:p>
            </p:txBody>
          </p:sp>
        </mc:Fallback>
      </mc:AlternateContent>
      <p:sp>
        <p:nvSpPr>
          <p:cNvPr id="9" name="TextBox 17">
            <a:extLst>
              <a:ext uri="{FF2B5EF4-FFF2-40B4-BE49-F238E27FC236}">
                <a16:creationId xmlns:a16="http://schemas.microsoft.com/office/drawing/2014/main" id="{A144B2E0-ACA9-1E45-6407-BF191133E5FD}"/>
              </a:ext>
            </a:extLst>
          </p:cNvPr>
          <p:cNvSpPr txBox="1"/>
          <p:nvPr/>
        </p:nvSpPr>
        <p:spPr bwMode="auto">
          <a:xfrm>
            <a:off x="2392903" y="1002851"/>
            <a:ext cx="1895884" cy="307777"/>
          </a:xfrm>
          <a:prstGeom prst="rect">
            <a:avLst/>
          </a:prstGeom>
          <a:solidFill>
            <a:schemeClr val="bg1"/>
          </a:solidFill>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Electron flux [A.cm</a:t>
            </a:r>
            <a:r>
              <a:rPr lang="fr-FR" sz="1400" b="1" baseline="30000">
                <a:solidFill>
                  <a:srgbClr val="2F2F2F"/>
                </a:solidFill>
                <a:latin typeface="Cambria Math" panose="02040503050406030204" pitchFamily="18" charset="0"/>
                <a:ea typeface="Cambria Math" panose="02040503050406030204" pitchFamily="18" charset="0"/>
              </a:rPr>
              <a:t>-2</a:t>
            </a:r>
            <a:r>
              <a:rPr lang="fr-FR" sz="1400" b="1">
                <a:solidFill>
                  <a:srgbClr val="2F2F2F"/>
                </a:solidFill>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4" name="ZoneTexte 40">
                <a:extLst>
                  <a:ext uri="{FF2B5EF4-FFF2-40B4-BE49-F238E27FC236}">
                    <a16:creationId xmlns:a16="http://schemas.microsoft.com/office/drawing/2014/main" id="{E2430239-9EC6-C2AB-C5C8-AB608B08725B}"/>
                  </a:ext>
                </a:extLst>
              </p:cNvPr>
              <p:cNvSpPr txBox="1"/>
              <p:nvPr/>
            </p:nvSpPr>
            <p:spPr bwMode="auto">
              <a:xfrm>
                <a:off x="6491084" y="5190301"/>
                <a:ext cx="5451553" cy="1043812"/>
              </a:xfrm>
              <a:prstGeom prst="rect">
                <a:avLst/>
              </a:prstGeom>
              <a:noFill/>
            </p:spPr>
            <p:txBody>
              <a:bodyPr wrap="square">
                <a:spAutoFit/>
              </a:bodyPr>
              <a:lstStyle/>
              <a:p>
                <a:pPr marL="0" lvl="1" algn="just">
                  <a:defRPr/>
                </a:pPr>
                <a:r>
                  <a:rPr lang="fr-FR" sz="2000" b="1">
                    <a:solidFill>
                      <a:srgbClr val="FF0000"/>
                    </a:solidFill>
                  </a:rPr>
                  <a:t>Copper is 4 orders of magnitude above carbon.</a:t>
                </a:r>
              </a:p>
              <a:p>
                <a:pPr marL="0" lvl="1" algn="just">
                  <a:defRPr/>
                </a:pPr>
                <a:r>
                  <a:rPr lang="en-GB" sz="2000" b="1">
                    <a:solidFill>
                      <a:srgbClr val="FF0000"/>
                    </a:solidFill>
                  </a:rPr>
                  <a:t>Carbon below detection limit for 8b4e</a:t>
                </a:r>
                <a:r>
                  <a:rPr lang="fr-FR" sz="2000" b="1">
                    <a:solidFill>
                      <a:srgbClr val="FF0000"/>
                    </a:solidFill>
                  </a:rPr>
                  <a:t>.</a:t>
                </a:r>
              </a:p>
              <a:p>
                <a:pPr marL="0" lvl="1" algn="just">
                  <a:defRPr/>
                </a:pPr>
                <a:r>
                  <a:rPr lang="fr-FR" sz="2000" b="1">
                    <a:solidFill>
                      <a:srgbClr val="F42F2B"/>
                    </a:solidFill>
                  </a:rPr>
                  <a:t>For copper:</a:t>
                </a:r>
                <a:r>
                  <a:rPr lang="fr-FR" sz="2000">
                    <a:solidFill>
                      <a:srgbClr val="2F2F2F"/>
                    </a:solidFill>
                  </a:rPr>
                  <a:t>	</a:t>
                </a:r>
                <a14:m>
                  <m:oMath xmlns:m="http://schemas.openxmlformats.org/officeDocument/2006/math">
                    <m:sSub>
                      <m:sSubPr>
                        <m:ctrlPr>
                          <a:rPr lang="fr-FR" sz="2000" b="1" i="1" smtClean="0">
                            <a:solidFill>
                              <a:srgbClr val="0033A0"/>
                            </a:solidFill>
                            <a:latin typeface="Cambria Math" panose="02040503050406030204" pitchFamily="18" charset="0"/>
                          </a:rPr>
                        </m:ctrlPr>
                      </m:sSubPr>
                      <m:e>
                        <m:r>
                          <a:rPr lang="fr-FR" sz="2000" b="1" i="1" smtClean="0">
                            <a:solidFill>
                              <a:srgbClr val="0033A0"/>
                            </a:solidFill>
                            <a:latin typeface="Cambria Math" panose="02040503050406030204" pitchFamily="18" charset="0"/>
                          </a:rPr>
                          <m:t>𝑰</m:t>
                        </m:r>
                      </m:e>
                      <m:sub>
                        <m:r>
                          <a:rPr lang="fr-FR" sz="2000" b="1" i="1" smtClean="0">
                            <a:solidFill>
                              <a:srgbClr val="0033A0"/>
                            </a:solidFill>
                            <a:latin typeface="Cambria Math" panose="02040503050406030204" pitchFamily="18" charset="0"/>
                          </a:rPr>
                          <m:t>𝟕𝟐</m:t>
                        </m:r>
                        <m:r>
                          <a:rPr lang="fr-FR" sz="2000" b="1" i="1" smtClean="0">
                            <a:solidFill>
                              <a:srgbClr val="0033A0"/>
                            </a:solidFill>
                            <a:latin typeface="Cambria Math" panose="02040503050406030204" pitchFamily="18" charset="0"/>
                          </a:rPr>
                          <m:t>𝒃</m:t>
                        </m:r>
                      </m:sub>
                    </m:sSub>
                    <m:r>
                      <a:rPr lang="fr-FR" sz="2000" b="1" i="1" smtClean="0">
                        <a:solidFill>
                          <a:srgbClr val="0033A0"/>
                        </a:solidFill>
                        <a:latin typeface="Cambria Math" panose="02040503050406030204" pitchFamily="18" charset="0"/>
                        <a:ea typeface="Cambria Math" panose="02040503050406030204" pitchFamily="18" charset="0"/>
                      </a:rPr>
                      <m:t>≈</m:t>
                    </m:r>
                    <m:r>
                      <a:rPr lang="fr-FR" sz="2000" b="1" i="1" smtClean="0">
                        <a:solidFill>
                          <a:srgbClr val="0033A0"/>
                        </a:solidFill>
                        <a:latin typeface="Cambria Math" panose="02040503050406030204" pitchFamily="18" charset="0"/>
                        <a:ea typeface="Cambria Math" panose="02040503050406030204" pitchFamily="18" charset="0"/>
                      </a:rPr>
                      <m:t>𝟐𝟎</m:t>
                    </m:r>
                    <m:r>
                      <a:rPr lang="fr-FR" sz="2000" b="1" i="1" smtClean="0">
                        <a:solidFill>
                          <a:srgbClr val="0033A0"/>
                        </a:solidFill>
                        <a:latin typeface="Cambria Math" panose="02040503050406030204" pitchFamily="18" charset="0"/>
                        <a:ea typeface="Cambria Math" panose="02040503050406030204" pitchFamily="18" charset="0"/>
                      </a:rPr>
                      <m:t>×</m:t>
                    </m:r>
                    <m:sSub>
                      <m:sSubPr>
                        <m:ctrlPr>
                          <a:rPr lang="fr-FR" sz="2000" b="1" i="1">
                            <a:solidFill>
                              <a:srgbClr val="0033A0"/>
                            </a:solidFill>
                            <a:latin typeface="Cambria Math" panose="02040503050406030204" pitchFamily="18" charset="0"/>
                          </a:rPr>
                        </m:ctrlPr>
                      </m:sSubPr>
                      <m:e>
                        <m:r>
                          <a:rPr lang="fr-FR" sz="2000" b="1" i="1">
                            <a:solidFill>
                              <a:srgbClr val="0033A0"/>
                            </a:solidFill>
                            <a:latin typeface="Cambria Math" panose="02040503050406030204" pitchFamily="18" charset="0"/>
                          </a:rPr>
                          <m:t>𝑰</m:t>
                        </m:r>
                      </m:e>
                      <m:sub>
                        <m:r>
                          <a:rPr lang="fr-FR" sz="2000" b="1" i="1" smtClean="0">
                            <a:solidFill>
                              <a:srgbClr val="0033A0"/>
                            </a:solidFill>
                            <a:latin typeface="Cambria Math" panose="02040503050406030204" pitchFamily="18" charset="0"/>
                          </a:rPr>
                          <m:t>𝒉𝒚𝒃𝒓𝒊𝒅</m:t>
                        </m:r>
                      </m:sub>
                    </m:sSub>
                  </m:oMath>
                </a14:m>
                <a:endParaRPr lang="fr-FR" sz="2000" b="1">
                  <a:solidFill>
                    <a:srgbClr val="00B050"/>
                  </a:solidFill>
                </a:endParaRPr>
              </a:p>
            </p:txBody>
          </p:sp>
        </mc:Choice>
        <mc:Fallback xmlns="">
          <p:sp>
            <p:nvSpPr>
              <p:cNvPr id="4" name="ZoneTexte 40">
                <a:extLst>
                  <a:ext uri="{FF2B5EF4-FFF2-40B4-BE49-F238E27FC236}">
                    <a16:creationId xmlns:a16="http://schemas.microsoft.com/office/drawing/2014/main" id="{E2430239-9EC6-C2AB-C5C8-AB608B08725B}"/>
                  </a:ext>
                </a:extLst>
              </p:cNvPr>
              <p:cNvSpPr txBox="1">
                <a:spLocks noRot="1" noChangeAspect="1" noMove="1" noResize="1" noEditPoints="1" noAdjustHandles="1" noChangeArrowheads="1" noChangeShapeType="1" noTextEdit="1"/>
              </p:cNvSpPr>
              <p:nvPr/>
            </p:nvSpPr>
            <p:spPr bwMode="auto">
              <a:xfrm>
                <a:off x="6491084" y="5190301"/>
                <a:ext cx="5451553" cy="1043812"/>
              </a:xfrm>
              <a:prstGeom prst="rect">
                <a:avLst/>
              </a:prstGeom>
              <a:blipFill>
                <a:blip r:embed="rId6"/>
                <a:stretch>
                  <a:fillRect l="-1230" t="-2907" r="-447" b="-6977"/>
                </a:stretch>
              </a:blipFill>
            </p:spPr>
            <p:txBody>
              <a:bodyPr/>
              <a:lstStyle/>
              <a:p>
                <a:r>
                  <a:rPr lang="fr-FR">
                    <a:noFill/>
                  </a:rPr>
                  <a:t> </a:t>
                </a:r>
              </a:p>
            </p:txBody>
          </p:sp>
        </mc:Fallback>
      </mc:AlternateContent>
      <p:sp>
        <p:nvSpPr>
          <p:cNvPr id="7" name="TextBox 28">
            <a:extLst>
              <a:ext uri="{FF2B5EF4-FFF2-40B4-BE49-F238E27FC236}">
                <a16:creationId xmlns:a16="http://schemas.microsoft.com/office/drawing/2014/main" id="{AB29AA56-569F-C5B1-70F8-B81E69470855}"/>
              </a:ext>
            </a:extLst>
          </p:cNvPr>
          <p:cNvSpPr txBox="1"/>
          <p:nvPr/>
        </p:nvSpPr>
        <p:spPr bwMode="auto">
          <a:xfrm rot="18222831">
            <a:off x="6839002" y="3136467"/>
            <a:ext cx="1625049" cy="338554"/>
          </a:xfrm>
          <a:prstGeom prst="rect">
            <a:avLst/>
          </a:prstGeom>
          <a:noFill/>
        </p:spPr>
        <p:txBody>
          <a:bodyPr wrap="square" rtlCol="0">
            <a:spAutoFit/>
          </a:bodyPr>
          <a:lstStyle/>
          <a:p>
            <a:pPr algn="ctr"/>
            <a:r>
              <a:rPr lang="fr-FR" sz="1600" b="1">
                <a:solidFill>
                  <a:srgbClr val="00B0F0"/>
                </a:solidFill>
              </a:rPr>
              <a:t>B1 intensity</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B32E252-0772-86DB-7BE2-D192E1759BC8}"/>
                  </a:ext>
                </a:extLst>
              </p:cNvPr>
              <p:cNvSpPr txBox="1"/>
              <p:nvPr/>
            </p:nvSpPr>
            <p:spPr bwMode="auto">
              <a:xfrm>
                <a:off x="3429939"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𝟎</m:t>
                      </m:r>
                    </m:oMath>
                  </m:oMathPara>
                </a14:m>
                <a:endParaRPr lang="fr-FR" sz="1400" b="1"/>
              </a:p>
            </p:txBody>
          </p:sp>
        </mc:Choice>
        <mc:Fallback xmlns="">
          <p:sp>
            <p:nvSpPr>
              <p:cNvPr id="48" name="TextBox 47">
                <a:extLst>
                  <a:ext uri="{FF2B5EF4-FFF2-40B4-BE49-F238E27FC236}">
                    <a16:creationId xmlns:a16="http://schemas.microsoft.com/office/drawing/2014/main" id="{3B32E252-0772-86DB-7BE2-D192E1759BC8}"/>
                  </a:ext>
                </a:extLst>
              </p:cNvPr>
              <p:cNvSpPr txBox="1">
                <a:spLocks noRot="1" noChangeAspect="1" noMove="1" noResize="1" noEditPoints="1" noAdjustHandles="1" noChangeArrowheads="1" noChangeShapeType="1" noTextEdit="1"/>
              </p:cNvSpPr>
              <p:nvPr/>
            </p:nvSpPr>
            <p:spPr bwMode="auto">
              <a:xfrm>
                <a:off x="3429939" y="4696113"/>
                <a:ext cx="358827"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E2F4583-5B7D-B1D3-3ED3-06D0910D9231}"/>
                  </a:ext>
                </a:extLst>
              </p:cNvPr>
              <p:cNvSpPr txBox="1"/>
              <p:nvPr/>
            </p:nvSpPr>
            <p:spPr bwMode="auto">
              <a:xfrm>
                <a:off x="4129415"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𝟏𝟎</m:t>
                      </m:r>
                    </m:oMath>
                  </m:oMathPara>
                </a14:m>
                <a:endParaRPr lang="fr-FR" sz="1400" b="1"/>
              </a:p>
            </p:txBody>
          </p:sp>
        </mc:Choice>
        <mc:Fallback xmlns="">
          <p:sp>
            <p:nvSpPr>
              <p:cNvPr id="49" name="TextBox 48">
                <a:extLst>
                  <a:ext uri="{FF2B5EF4-FFF2-40B4-BE49-F238E27FC236}">
                    <a16:creationId xmlns:a16="http://schemas.microsoft.com/office/drawing/2014/main" id="{DE2F4583-5B7D-B1D3-3ED3-06D0910D9231}"/>
                  </a:ext>
                </a:extLst>
              </p:cNvPr>
              <p:cNvSpPr txBox="1">
                <a:spLocks noRot="1" noChangeAspect="1" noMove="1" noResize="1" noEditPoints="1" noAdjustHandles="1" noChangeArrowheads="1" noChangeShapeType="1" noTextEdit="1"/>
              </p:cNvSpPr>
              <p:nvPr/>
            </p:nvSpPr>
            <p:spPr bwMode="auto">
              <a:xfrm>
                <a:off x="4129415" y="4696113"/>
                <a:ext cx="358827"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05B81D-0E4C-6787-D3DE-49537835D411}"/>
                  </a:ext>
                </a:extLst>
              </p:cNvPr>
              <p:cNvSpPr txBox="1"/>
              <p:nvPr/>
            </p:nvSpPr>
            <p:spPr bwMode="auto">
              <a:xfrm>
                <a:off x="4847440"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𝟐𝟎</m:t>
                      </m:r>
                    </m:oMath>
                  </m:oMathPara>
                </a14:m>
                <a:endParaRPr lang="fr-FR" sz="1400" b="1"/>
              </a:p>
            </p:txBody>
          </p:sp>
        </mc:Choice>
        <mc:Fallback xmlns="">
          <p:sp>
            <p:nvSpPr>
              <p:cNvPr id="50" name="TextBox 49">
                <a:extLst>
                  <a:ext uri="{FF2B5EF4-FFF2-40B4-BE49-F238E27FC236}">
                    <a16:creationId xmlns:a16="http://schemas.microsoft.com/office/drawing/2014/main" id="{0305B81D-0E4C-6787-D3DE-49537835D411}"/>
                  </a:ext>
                </a:extLst>
              </p:cNvPr>
              <p:cNvSpPr txBox="1">
                <a:spLocks noRot="1" noChangeAspect="1" noMove="1" noResize="1" noEditPoints="1" noAdjustHandles="1" noChangeArrowheads="1" noChangeShapeType="1" noTextEdit="1"/>
              </p:cNvSpPr>
              <p:nvPr/>
            </p:nvSpPr>
            <p:spPr bwMode="auto">
              <a:xfrm>
                <a:off x="4847440" y="4696113"/>
                <a:ext cx="35882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F476F6A-8FEE-C5DE-C0B1-EEDCD3A2342A}"/>
                  </a:ext>
                </a:extLst>
              </p:cNvPr>
              <p:cNvSpPr txBox="1"/>
              <p:nvPr/>
            </p:nvSpPr>
            <p:spPr bwMode="auto">
              <a:xfrm>
                <a:off x="5545356"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𝟑𝟎</m:t>
                      </m:r>
                    </m:oMath>
                  </m:oMathPara>
                </a14:m>
                <a:endParaRPr lang="fr-FR" sz="1400" b="1"/>
              </a:p>
            </p:txBody>
          </p:sp>
        </mc:Choice>
        <mc:Fallback xmlns="">
          <p:sp>
            <p:nvSpPr>
              <p:cNvPr id="51" name="TextBox 50">
                <a:extLst>
                  <a:ext uri="{FF2B5EF4-FFF2-40B4-BE49-F238E27FC236}">
                    <a16:creationId xmlns:a16="http://schemas.microsoft.com/office/drawing/2014/main" id="{EF476F6A-8FEE-C5DE-C0B1-EEDCD3A2342A}"/>
                  </a:ext>
                </a:extLst>
              </p:cNvPr>
              <p:cNvSpPr txBox="1">
                <a:spLocks noRot="1" noChangeAspect="1" noMove="1" noResize="1" noEditPoints="1" noAdjustHandles="1" noChangeArrowheads="1" noChangeShapeType="1" noTextEdit="1"/>
              </p:cNvSpPr>
              <p:nvPr/>
            </p:nvSpPr>
            <p:spPr bwMode="auto">
              <a:xfrm>
                <a:off x="5545356" y="4696113"/>
                <a:ext cx="358827"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85688B1-2541-D33F-E0F2-7AE67CE0ACDC}"/>
                  </a:ext>
                </a:extLst>
              </p:cNvPr>
              <p:cNvSpPr txBox="1"/>
              <p:nvPr/>
            </p:nvSpPr>
            <p:spPr bwMode="auto">
              <a:xfrm>
                <a:off x="6255713"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𝟒𝟎</m:t>
                      </m:r>
                    </m:oMath>
                  </m:oMathPara>
                </a14:m>
                <a:endParaRPr lang="fr-FR" sz="1400" b="1"/>
              </a:p>
            </p:txBody>
          </p:sp>
        </mc:Choice>
        <mc:Fallback xmlns="">
          <p:sp>
            <p:nvSpPr>
              <p:cNvPr id="52" name="TextBox 51">
                <a:extLst>
                  <a:ext uri="{FF2B5EF4-FFF2-40B4-BE49-F238E27FC236}">
                    <a16:creationId xmlns:a16="http://schemas.microsoft.com/office/drawing/2014/main" id="{E85688B1-2541-D33F-E0F2-7AE67CE0ACDC}"/>
                  </a:ext>
                </a:extLst>
              </p:cNvPr>
              <p:cNvSpPr txBox="1">
                <a:spLocks noRot="1" noChangeAspect="1" noMove="1" noResize="1" noEditPoints="1" noAdjustHandles="1" noChangeArrowheads="1" noChangeShapeType="1" noTextEdit="1"/>
              </p:cNvSpPr>
              <p:nvPr/>
            </p:nvSpPr>
            <p:spPr bwMode="auto">
              <a:xfrm>
                <a:off x="6255713" y="4696113"/>
                <a:ext cx="358827"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AFD4DFE-6AA4-D16F-091C-74C83146E18C}"/>
                  </a:ext>
                </a:extLst>
              </p:cNvPr>
              <p:cNvSpPr txBox="1"/>
              <p:nvPr/>
            </p:nvSpPr>
            <p:spPr bwMode="auto">
              <a:xfrm>
                <a:off x="6967767"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𝟓𝟎</m:t>
                      </m:r>
                    </m:oMath>
                  </m:oMathPara>
                </a14:m>
                <a:endParaRPr lang="fr-FR" sz="1400" b="1"/>
              </a:p>
            </p:txBody>
          </p:sp>
        </mc:Choice>
        <mc:Fallback xmlns="">
          <p:sp>
            <p:nvSpPr>
              <p:cNvPr id="53" name="TextBox 52">
                <a:extLst>
                  <a:ext uri="{FF2B5EF4-FFF2-40B4-BE49-F238E27FC236}">
                    <a16:creationId xmlns:a16="http://schemas.microsoft.com/office/drawing/2014/main" id="{2AFD4DFE-6AA4-D16F-091C-74C83146E18C}"/>
                  </a:ext>
                </a:extLst>
              </p:cNvPr>
              <p:cNvSpPr txBox="1">
                <a:spLocks noRot="1" noChangeAspect="1" noMove="1" noResize="1" noEditPoints="1" noAdjustHandles="1" noChangeArrowheads="1" noChangeShapeType="1" noTextEdit="1"/>
              </p:cNvSpPr>
              <p:nvPr/>
            </p:nvSpPr>
            <p:spPr bwMode="auto">
              <a:xfrm>
                <a:off x="6967767" y="4696113"/>
                <a:ext cx="358827" cy="307777"/>
              </a:xfrm>
              <a:prstGeom prst="rect">
                <a:avLst/>
              </a:prstGeom>
              <a:blipFill>
                <a:blip r:embed="rId12"/>
                <a:stretch>
                  <a:fillRect r="-16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05708E7-445E-E513-ECC9-2F6A692A19EC}"/>
                  </a:ext>
                </a:extLst>
              </p:cNvPr>
              <p:cNvSpPr txBox="1"/>
              <p:nvPr/>
            </p:nvSpPr>
            <p:spPr bwMode="auto">
              <a:xfrm>
                <a:off x="7675521"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𝟔𝟎</m:t>
                      </m:r>
                    </m:oMath>
                  </m:oMathPara>
                </a14:m>
                <a:endParaRPr lang="fr-FR" sz="1400" b="1"/>
              </a:p>
            </p:txBody>
          </p:sp>
        </mc:Choice>
        <mc:Fallback xmlns="">
          <p:sp>
            <p:nvSpPr>
              <p:cNvPr id="54" name="TextBox 53">
                <a:extLst>
                  <a:ext uri="{FF2B5EF4-FFF2-40B4-BE49-F238E27FC236}">
                    <a16:creationId xmlns:a16="http://schemas.microsoft.com/office/drawing/2014/main" id="{705708E7-445E-E513-ECC9-2F6A692A19EC}"/>
                  </a:ext>
                </a:extLst>
              </p:cNvPr>
              <p:cNvSpPr txBox="1">
                <a:spLocks noRot="1" noChangeAspect="1" noMove="1" noResize="1" noEditPoints="1" noAdjustHandles="1" noChangeArrowheads="1" noChangeShapeType="1" noTextEdit="1"/>
              </p:cNvSpPr>
              <p:nvPr/>
            </p:nvSpPr>
            <p:spPr bwMode="auto">
              <a:xfrm>
                <a:off x="7675521" y="4696113"/>
                <a:ext cx="358827"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A7E1C2F-E2BC-D3C1-E98E-289C5FFFF631}"/>
                  </a:ext>
                </a:extLst>
              </p:cNvPr>
              <p:cNvSpPr txBox="1"/>
              <p:nvPr/>
            </p:nvSpPr>
            <p:spPr bwMode="auto">
              <a:xfrm>
                <a:off x="8431588" y="4861575"/>
                <a:ext cx="128274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0" smtClean="0">
                          <a:solidFill>
                            <a:srgbClr val="2F2F2F"/>
                          </a:solidFill>
                          <a:latin typeface="Cambria Math" panose="02040503050406030204" pitchFamily="18" charset="0"/>
                          <a:ea typeface="Cambria Math" panose="02040503050406030204" pitchFamily="18" charset="0"/>
                        </a:rPr>
                        <m:t>𝐓𝐢𝐦𝐞</m:t>
                      </m:r>
                      <m:r>
                        <a:rPr lang="fr-FR" sz="1400" b="1" i="0" smtClean="0">
                          <a:solidFill>
                            <a:srgbClr val="2F2F2F"/>
                          </a:solidFill>
                          <a:latin typeface="Cambria Math" panose="02040503050406030204" pitchFamily="18" charset="0"/>
                          <a:ea typeface="Cambria Math" panose="02040503050406030204" pitchFamily="18" charset="0"/>
                        </a:rPr>
                        <m:t> [</m:t>
                      </m:r>
                      <m:r>
                        <a:rPr lang="fr-FR" sz="1400" b="1" i="0" smtClean="0">
                          <a:solidFill>
                            <a:srgbClr val="2F2F2F"/>
                          </a:solidFill>
                          <a:latin typeface="Cambria Math" panose="02040503050406030204" pitchFamily="18" charset="0"/>
                          <a:ea typeface="Cambria Math" panose="02040503050406030204" pitchFamily="18" charset="0"/>
                        </a:rPr>
                        <m:t>𝐦𝐢𝐧</m:t>
                      </m:r>
                      <m:r>
                        <a:rPr lang="fr-FR" sz="1400" b="1" i="0" smtClean="0">
                          <a:solidFill>
                            <a:srgbClr val="2F2F2F"/>
                          </a:solidFill>
                          <a:latin typeface="Cambria Math" panose="02040503050406030204" pitchFamily="18" charset="0"/>
                          <a:ea typeface="Cambria Math" panose="02040503050406030204" pitchFamily="18" charset="0"/>
                        </a:rPr>
                        <m:t>]</m:t>
                      </m:r>
                    </m:oMath>
                  </m:oMathPara>
                </a14:m>
                <a:endParaRPr lang="fr-FR" sz="1400" b="1"/>
              </a:p>
            </p:txBody>
          </p:sp>
        </mc:Choice>
        <mc:Fallback xmlns="">
          <p:sp>
            <p:nvSpPr>
              <p:cNvPr id="55" name="TextBox 54">
                <a:extLst>
                  <a:ext uri="{FF2B5EF4-FFF2-40B4-BE49-F238E27FC236}">
                    <a16:creationId xmlns:a16="http://schemas.microsoft.com/office/drawing/2014/main" id="{9A7E1C2F-E2BC-D3C1-E98E-289C5FFFF631}"/>
                  </a:ext>
                </a:extLst>
              </p:cNvPr>
              <p:cNvSpPr txBox="1">
                <a:spLocks noRot="1" noChangeAspect="1" noMove="1" noResize="1" noEditPoints="1" noAdjustHandles="1" noChangeArrowheads="1" noChangeShapeType="1" noTextEdit="1"/>
              </p:cNvSpPr>
              <p:nvPr/>
            </p:nvSpPr>
            <p:spPr bwMode="auto">
              <a:xfrm>
                <a:off x="8431588" y="4861575"/>
                <a:ext cx="1282740"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8214E44-942B-54DF-877E-DBB05BE31E60}"/>
                  </a:ext>
                </a:extLst>
              </p:cNvPr>
              <p:cNvSpPr txBox="1"/>
              <p:nvPr/>
            </p:nvSpPr>
            <p:spPr bwMode="auto">
              <a:xfrm>
                <a:off x="8375201" y="4696113"/>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𝟕𝟎</m:t>
                      </m:r>
                    </m:oMath>
                  </m:oMathPara>
                </a14:m>
                <a:endParaRPr lang="fr-FR" sz="1400" b="1"/>
              </a:p>
            </p:txBody>
          </p:sp>
        </mc:Choice>
        <mc:Fallback xmlns="">
          <p:sp>
            <p:nvSpPr>
              <p:cNvPr id="56" name="TextBox 55">
                <a:extLst>
                  <a:ext uri="{FF2B5EF4-FFF2-40B4-BE49-F238E27FC236}">
                    <a16:creationId xmlns:a16="http://schemas.microsoft.com/office/drawing/2014/main" id="{B8214E44-942B-54DF-877E-DBB05BE31E60}"/>
                  </a:ext>
                </a:extLst>
              </p:cNvPr>
              <p:cNvSpPr txBox="1">
                <a:spLocks noRot="1" noChangeAspect="1" noMove="1" noResize="1" noEditPoints="1" noAdjustHandles="1" noChangeArrowheads="1" noChangeShapeType="1" noTextEdit="1"/>
              </p:cNvSpPr>
              <p:nvPr/>
            </p:nvSpPr>
            <p:spPr bwMode="auto">
              <a:xfrm>
                <a:off x="8375201" y="4696113"/>
                <a:ext cx="358827"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B50DF1B-8F84-4016-06D1-D0757D932B65}"/>
                  </a:ext>
                </a:extLst>
              </p:cNvPr>
              <p:cNvSpPr txBox="1"/>
              <p:nvPr/>
            </p:nvSpPr>
            <p:spPr bwMode="auto">
              <a:xfrm>
                <a:off x="2997619" y="1266312"/>
                <a:ext cx="580347" cy="31579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𝟓</m:t>
                          </m:r>
                        </m:sup>
                      </m:sSup>
                    </m:oMath>
                  </m:oMathPara>
                </a14:m>
                <a:endParaRPr lang="fr-FR" sz="1400" b="1"/>
              </a:p>
            </p:txBody>
          </p:sp>
        </mc:Choice>
        <mc:Fallback xmlns="">
          <p:sp>
            <p:nvSpPr>
              <p:cNvPr id="68" name="TextBox 67">
                <a:extLst>
                  <a:ext uri="{FF2B5EF4-FFF2-40B4-BE49-F238E27FC236}">
                    <a16:creationId xmlns:a16="http://schemas.microsoft.com/office/drawing/2014/main" id="{5B50DF1B-8F84-4016-06D1-D0757D932B65}"/>
                  </a:ext>
                </a:extLst>
              </p:cNvPr>
              <p:cNvSpPr txBox="1">
                <a:spLocks noRot="1" noChangeAspect="1" noMove="1" noResize="1" noEditPoints="1" noAdjustHandles="1" noChangeArrowheads="1" noChangeShapeType="1" noTextEdit="1"/>
              </p:cNvSpPr>
              <p:nvPr/>
            </p:nvSpPr>
            <p:spPr bwMode="auto">
              <a:xfrm>
                <a:off x="2997619" y="1266312"/>
                <a:ext cx="580347" cy="31579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9F8D5-E5C5-71ED-985E-C6F3E6FBF2B8}"/>
                  </a:ext>
                </a:extLst>
              </p:cNvPr>
              <p:cNvSpPr txBox="1"/>
              <p:nvPr/>
            </p:nvSpPr>
            <p:spPr bwMode="auto">
              <a:xfrm>
                <a:off x="2997619" y="1715101"/>
                <a:ext cx="580349" cy="312586"/>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𝟔</m:t>
                          </m:r>
                        </m:sup>
                      </m:sSup>
                    </m:oMath>
                  </m:oMathPara>
                </a14:m>
                <a:endParaRPr lang="fr-FR" sz="1400" b="1"/>
              </a:p>
            </p:txBody>
          </p:sp>
        </mc:Choice>
        <mc:Fallback xmlns="">
          <p:sp>
            <p:nvSpPr>
              <p:cNvPr id="18" name="TextBox 17">
                <a:extLst>
                  <a:ext uri="{FF2B5EF4-FFF2-40B4-BE49-F238E27FC236}">
                    <a16:creationId xmlns:a16="http://schemas.microsoft.com/office/drawing/2014/main" id="{6019F8D5-E5C5-71ED-985E-C6F3E6FBF2B8}"/>
                  </a:ext>
                </a:extLst>
              </p:cNvPr>
              <p:cNvSpPr txBox="1">
                <a:spLocks noRot="1" noChangeAspect="1" noMove="1" noResize="1" noEditPoints="1" noAdjustHandles="1" noChangeArrowheads="1" noChangeShapeType="1" noTextEdit="1"/>
              </p:cNvSpPr>
              <p:nvPr/>
            </p:nvSpPr>
            <p:spPr bwMode="auto">
              <a:xfrm>
                <a:off x="2997619" y="1715101"/>
                <a:ext cx="580349" cy="31258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338F1E1-4861-F1D8-258C-D0EE6C27244A}"/>
                  </a:ext>
                </a:extLst>
              </p:cNvPr>
              <p:cNvSpPr txBox="1"/>
              <p:nvPr/>
            </p:nvSpPr>
            <p:spPr bwMode="auto">
              <a:xfrm>
                <a:off x="2997620" y="2191831"/>
                <a:ext cx="562504" cy="311560"/>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𝟕</m:t>
                          </m:r>
                        </m:sup>
                      </m:sSup>
                    </m:oMath>
                  </m:oMathPara>
                </a14:m>
                <a:endParaRPr lang="fr-FR" sz="1400" b="1"/>
              </a:p>
            </p:txBody>
          </p:sp>
        </mc:Choice>
        <mc:Fallback xmlns="">
          <p:sp>
            <p:nvSpPr>
              <p:cNvPr id="19" name="TextBox 18">
                <a:extLst>
                  <a:ext uri="{FF2B5EF4-FFF2-40B4-BE49-F238E27FC236}">
                    <a16:creationId xmlns:a16="http://schemas.microsoft.com/office/drawing/2014/main" id="{2338F1E1-4861-F1D8-258C-D0EE6C27244A}"/>
                  </a:ext>
                </a:extLst>
              </p:cNvPr>
              <p:cNvSpPr txBox="1">
                <a:spLocks noRot="1" noChangeAspect="1" noMove="1" noResize="1" noEditPoints="1" noAdjustHandles="1" noChangeArrowheads="1" noChangeShapeType="1" noTextEdit="1"/>
              </p:cNvSpPr>
              <p:nvPr/>
            </p:nvSpPr>
            <p:spPr bwMode="auto">
              <a:xfrm>
                <a:off x="2997620" y="2191831"/>
                <a:ext cx="562504" cy="311560"/>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10378BE-26BF-63AE-90B1-2D447BA95E82}"/>
                  </a:ext>
                </a:extLst>
              </p:cNvPr>
              <p:cNvSpPr txBox="1"/>
              <p:nvPr/>
            </p:nvSpPr>
            <p:spPr bwMode="auto">
              <a:xfrm>
                <a:off x="2997619" y="2682263"/>
                <a:ext cx="580349" cy="312586"/>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𝟖</m:t>
                          </m:r>
                        </m:sup>
                      </m:sSup>
                    </m:oMath>
                  </m:oMathPara>
                </a14:m>
                <a:endParaRPr lang="fr-FR" sz="1400" b="1"/>
              </a:p>
            </p:txBody>
          </p:sp>
        </mc:Choice>
        <mc:Fallback xmlns="">
          <p:sp>
            <p:nvSpPr>
              <p:cNvPr id="20" name="TextBox 19">
                <a:extLst>
                  <a:ext uri="{FF2B5EF4-FFF2-40B4-BE49-F238E27FC236}">
                    <a16:creationId xmlns:a16="http://schemas.microsoft.com/office/drawing/2014/main" id="{510378BE-26BF-63AE-90B1-2D447BA95E82}"/>
                  </a:ext>
                </a:extLst>
              </p:cNvPr>
              <p:cNvSpPr txBox="1">
                <a:spLocks noRot="1" noChangeAspect="1" noMove="1" noResize="1" noEditPoints="1" noAdjustHandles="1" noChangeArrowheads="1" noChangeShapeType="1" noTextEdit="1"/>
              </p:cNvSpPr>
              <p:nvPr/>
            </p:nvSpPr>
            <p:spPr bwMode="auto">
              <a:xfrm>
                <a:off x="2997619" y="2682263"/>
                <a:ext cx="580349" cy="312586"/>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7F4D49-BAB1-AB68-B385-6BA6CA9277CA}"/>
                  </a:ext>
                </a:extLst>
              </p:cNvPr>
              <p:cNvSpPr txBox="1"/>
              <p:nvPr/>
            </p:nvSpPr>
            <p:spPr bwMode="auto">
              <a:xfrm>
                <a:off x="2997619" y="3132413"/>
                <a:ext cx="580349" cy="312586"/>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𝟗</m:t>
                          </m:r>
                        </m:sup>
                      </m:sSup>
                    </m:oMath>
                  </m:oMathPara>
                </a14:m>
                <a:endParaRPr lang="fr-FR" sz="1400" b="1"/>
              </a:p>
            </p:txBody>
          </p:sp>
        </mc:Choice>
        <mc:Fallback xmlns="">
          <p:sp>
            <p:nvSpPr>
              <p:cNvPr id="21" name="TextBox 20">
                <a:extLst>
                  <a:ext uri="{FF2B5EF4-FFF2-40B4-BE49-F238E27FC236}">
                    <a16:creationId xmlns:a16="http://schemas.microsoft.com/office/drawing/2014/main" id="{447F4D49-BAB1-AB68-B385-6BA6CA9277CA}"/>
                  </a:ext>
                </a:extLst>
              </p:cNvPr>
              <p:cNvSpPr txBox="1">
                <a:spLocks noRot="1" noChangeAspect="1" noMove="1" noResize="1" noEditPoints="1" noAdjustHandles="1" noChangeArrowheads="1" noChangeShapeType="1" noTextEdit="1"/>
              </p:cNvSpPr>
              <p:nvPr/>
            </p:nvSpPr>
            <p:spPr bwMode="auto">
              <a:xfrm>
                <a:off x="2997619" y="3132413"/>
                <a:ext cx="580349" cy="312586"/>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260A6A-E1A5-5CF8-B9C7-D23D01967B8E}"/>
                  </a:ext>
                </a:extLst>
              </p:cNvPr>
              <p:cNvSpPr txBox="1"/>
              <p:nvPr/>
            </p:nvSpPr>
            <p:spPr bwMode="auto">
              <a:xfrm>
                <a:off x="2997619" y="3622845"/>
                <a:ext cx="580350" cy="312586"/>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sup>
                      </m:sSup>
                    </m:oMath>
                  </m:oMathPara>
                </a14:m>
                <a:endParaRPr lang="fr-FR" sz="1400" b="1"/>
              </a:p>
            </p:txBody>
          </p:sp>
        </mc:Choice>
        <mc:Fallback xmlns="">
          <p:sp>
            <p:nvSpPr>
              <p:cNvPr id="22" name="TextBox 21">
                <a:extLst>
                  <a:ext uri="{FF2B5EF4-FFF2-40B4-BE49-F238E27FC236}">
                    <a16:creationId xmlns:a16="http://schemas.microsoft.com/office/drawing/2014/main" id="{2F260A6A-E1A5-5CF8-B9C7-D23D01967B8E}"/>
                  </a:ext>
                </a:extLst>
              </p:cNvPr>
              <p:cNvSpPr txBox="1">
                <a:spLocks noRot="1" noChangeAspect="1" noMove="1" noResize="1" noEditPoints="1" noAdjustHandles="1" noChangeArrowheads="1" noChangeShapeType="1" noTextEdit="1"/>
              </p:cNvSpPr>
              <p:nvPr/>
            </p:nvSpPr>
            <p:spPr bwMode="auto">
              <a:xfrm>
                <a:off x="2997619" y="3622845"/>
                <a:ext cx="580350" cy="312586"/>
              </a:xfrm>
              <a:prstGeom prst="rect">
                <a:avLst/>
              </a:prstGeom>
              <a:blipFill>
                <a:blip r:embed="rId21"/>
                <a:stretch>
                  <a:fillRect l="-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E32AE0-E69F-5BDC-9E63-163A996358C7}"/>
                  </a:ext>
                </a:extLst>
              </p:cNvPr>
              <p:cNvSpPr txBox="1"/>
              <p:nvPr/>
            </p:nvSpPr>
            <p:spPr bwMode="auto">
              <a:xfrm>
                <a:off x="2997619" y="4075944"/>
                <a:ext cx="580350" cy="312586"/>
              </a:xfrm>
              <a:prstGeom prst="rect">
                <a:avLst/>
              </a:prstGeom>
              <a:solidFill>
                <a:schemeClr val="bg1"/>
              </a:solidFill>
            </p:spPr>
            <p:txBody>
              <a:bodyPr wrap="square">
                <a:spAutoFit/>
              </a:bodyPr>
              <a:lstStyle/>
              <a:p>
                <a:pPr algn="ctr"/>
                <a14:m>
                  <m:oMathPara xmlns:m="http://schemas.openxmlformats.org/officeDocument/2006/math">
                    <m:oMathParaPr>
                      <m:jc m:val="center"/>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𝟏𝟏</m:t>
                          </m:r>
                        </m:sup>
                      </m:sSup>
                    </m:oMath>
                  </m:oMathPara>
                </a14:m>
                <a:endParaRPr lang="fr-FR" sz="1400" b="1"/>
              </a:p>
            </p:txBody>
          </p:sp>
        </mc:Choice>
        <mc:Fallback xmlns="">
          <p:sp>
            <p:nvSpPr>
              <p:cNvPr id="24" name="TextBox 23">
                <a:extLst>
                  <a:ext uri="{FF2B5EF4-FFF2-40B4-BE49-F238E27FC236}">
                    <a16:creationId xmlns:a16="http://schemas.microsoft.com/office/drawing/2014/main" id="{63E32AE0-E69F-5BDC-9E63-163A996358C7}"/>
                  </a:ext>
                </a:extLst>
              </p:cNvPr>
              <p:cNvSpPr txBox="1">
                <a:spLocks noRot="1" noChangeAspect="1" noMove="1" noResize="1" noEditPoints="1" noAdjustHandles="1" noChangeArrowheads="1" noChangeShapeType="1" noTextEdit="1"/>
              </p:cNvSpPr>
              <p:nvPr/>
            </p:nvSpPr>
            <p:spPr bwMode="auto">
              <a:xfrm>
                <a:off x="2997619" y="4075944"/>
                <a:ext cx="580350" cy="312586"/>
              </a:xfrm>
              <a:prstGeom prst="rect">
                <a:avLst/>
              </a:prstGeom>
              <a:blipFill>
                <a:blip r:embed="rId22"/>
                <a:stretch>
                  <a:fillRect l="-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99B32BB-A504-DCDB-4DAB-F5ED547026D3}"/>
                  </a:ext>
                </a:extLst>
              </p:cNvPr>
              <p:cNvSpPr txBox="1"/>
              <p:nvPr/>
            </p:nvSpPr>
            <p:spPr bwMode="auto">
              <a:xfrm>
                <a:off x="2997619" y="4494191"/>
                <a:ext cx="580347" cy="312586"/>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𝟏𝟐</m:t>
                          </m:r>
                        </m:sup>
                      </m:sSup>
                    </m:oMath>
                  </m:oMathPara>
                </a14:m>
                <a:endParaRPr lang="fr-FR" sz="1400" b="1"/>
              </a:p>
            </p:txBody>
          </p:sp>
        </mc:Choice>
        <mc:Fallback xmlns="">
          <p:sp>
            <p:nvSpPr>
              <p:cNvPr id="31" name="TextBox 30">
                <a:extLst>
                  <a:ext uri="{FF2B5EF4-FFF2-40B4-BE49-F238E27FC236}">
                    <a16:creationId xmlns:a16="http://schemas.microsoft.com/office/drawing/2014/main" id="{699B32BB-A504-DCDB-4DAB-F5ED547026D3}"/>
                  </a:ext>
                </a:extLst>
              </p:cNvPr>
              <p:cNvSpPr txBox="1">
                <a:spLocks noRot="1" noChangeAspect="1" noMove="1" noResize="1" noEditPoints="1" noAdjustHandles="1" noChangeArrowheads="1" noChangeShapeType="1" noTextEdit="1"/>
              </p:cNvSpPr>
              <p:nvPr/>
            </p:nvSpPr>
            <p:spPr bwMode="auto">
              <a:xfrm>
                <a:off x="2997619" y="4494191"/>
                <a:ext cx="580347" cy="312586"/>
              </a:xfrm>
              <a:prstGeom prst="rect">
                <a:avLst/>
              </a:prstGeom>
              <a:blipFill>
                <a:blip r:embed="rId23"/>
                <a:stretch>
                  <a:fillRect l="-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104A575-C849-0361-A1AE-EE786F3D179A}"/>
                  </a:ext>
                </a:extLst>
              </p:cNvPr>
              <p:cNvSpPr txBox="1"/>
              <p:nvPr/>
            </p:nvSpPr>
            <p:spPr bwMode="auto">
              <a:xfrm>
                <a:off x="8681277" y="1273388"/>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𝟒</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𝟓</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71" name="TextBox 70">
                <a:extLst>
                  <a:ext uri="{FF2B5EF4-FFF2-40B4-BE49-F238E27FC236}">
                    <a16:creationId xmlns:a16="http://schemas.microsoft.com/office/drawing/2014/main" id="{2104A575-C849-0361-A1AE-EE786F3D179A}"/>
                  </a:ext>
                </a:extLst>
              </p:cNvPr>
              <p:cNvSpPr txBox="1">
                <a:spLocks noRot="1" noChangeAspect="1" noMove="1" noResize="1" noEditPoints="1" noAdjustHandles="1" noChangeArrowheads="1" noChangeShapeType="1" noTextEdit="1"/>
              </p:cNvSpPr>
              <p:nvPr/>
            </p:nvSpPr>
            <p:spPr bwMode="auto">
              <a:xfrm>
                <a:off x="8681277" y="1273388"/>
                <a:ext cx="1003144" cy="312586"/>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CE6A9CD5-4296-5419-D29E-887F683780C5}"/>
                  </a:ext>
                </a:extLst>
              </p:cNvPr>
              <p:cNvSpPr txBox="1"/>
              <p:nvPr/>
            </p:nvSpPr>
            <p:spPr bwMode="auto">
              <a:xfrm>
                <a:off x="8681277" y="1672484"/>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𝟒</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4" name="TextBox 83">
                <a:extLst>
                  <a:ext uri="{FF2B5EF4-FFF2-40B4-BE49-F238E27FC236}">
                    <a16:creationId xmlns:a16="http://schemas.microsoft.com/office/drawing/2014/main" id="{CE6A9CD5-4296-5419-D29E-887F683780C5}"/>
                  </a:ext>
                </a:extLst>
              </p:cNvPr>
              <p:cNvSpPr txBox="1">
                <a:spLocks noRot="1" noChangeAspect="1" noMove="1" noResize="1" noEditPoints="1" noAdjustHandles="1" noChangeArrowheads="1" noChangeShapeType="1" noTextEdit="1"/>
              </p:cNvSpPr>
              <p:nvPr/>
            </p:nvSpPr>
            <p:spPr bwMode="auto">
              <a:xfrm>
                <a:off x="8681277" y="1672484"/>
                <a:ext cx="1003144" cy="312586"/>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FF4EC6F2-02EE-2570-09DA-CEFC04BAD86B}"/>
                  </a:ext>
                </a:extLst>
              </p:cNvPr>
              <p:cNvSpPr txBox="1"/>
              <p:nvPr/>
            </p:nvSpPr>
            <p:spPr bwMode="auto">
              <a:xfrm>
                <a:off x="8681277" y="2035812"/>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𝟑</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𝟓</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5" name="TextBox 84">
                <a:extLst>
                  <a:ext uri="{FF2B5EF4-FFF2-40B4-BE49-F238E27FC236}">
                    <a16:creationId xmlns:a16="http://schemas.microsoft.com/office/drawing/2014/main" id="{FF4EC6F2-02EE-2570-09DA-CEFC04BAD86B}"/>
                  </a:ext>
                </a:extLst>
              </p:cNvPr>
              <p:cNvSpPr txBox="1">
                <a:spLocks noRot="1" noChangeAspect="1" noMove="1" noResize="1" noEditPoints="1" noAdjustHandles="1" noChangeArrowheads="1" noChangeShapeType="1" noTextEdit="1"/>
              </p:cNvSpPr>
              <p:nvPr/>
            </p:nvSpPr>
            <p:spPr bwMode="auto">
              <a:xfrm>
                <a:off x="8681277" y="2035812"/>
                <a:ext cx="1003144" cy="312586"/>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3B3A57D-BED7-864F-ECEE-7794CA251255}"/>
                  </a:ext>
                </a:extLst>
              </p:cNvPr>
              <p:cNvSpPr txBox="1"/>
              <p:nvPr/>
            </p:nvSpPr>
            <p:spPr bwMode="auto">
              <a:xfrm>
                <a:off x="8681277" y="2381583"/>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𝟑</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6" name="TextBox 85">
                <a:extLst>
                  <a:ext uri="{FF2B5EF4-FFF2-40B4-BE49-F238E27FC236}">
                    <a16:creationId xmlns:a16="http://schemas.microsoft.com/office/drawing/2014/main" id="{93B3A57D-BED7-864F-ECEE-7794CA251255}"/>
                  </a:ext>
                </a:extLst>
              </p:cNvPr>
              <p:cNvSpPr txBox="1">
                <a:spLocks noRot="1" noChangeAspect="1" noMove="1" noResize="1" noEditPoints="1" noAdjustHandles="1" noChangeArrowheads="1" noChangeShapeType="1" noTextEdit="1"/>
              </p:cNvSpPr>
              <p:nvPr/>
            </p:nvSpPr>
            <p:spPr bwMode="auto">
              <a:xfrm>
                <a:off x="8681277" y="2381583"/>
                <a:ext cx="1003144" cy="312586"/>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DB9F2131-887B-E979-3A58-60A44C6531C3}"/>
                  </a:ext>
                </a:extLst>
              </p:cNvPr>
              <p:cNvSpPr txBox="1"/>
              <p:nvPr/>
            </p:nvSpPr>
            <p:spPr bwMode="auto">
              <a:xfrm>
                <a:off x="8681277" y="2762048"/>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𝟐</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𝟓</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7" name="TextBox 86">
                <a:extLst>
                  <a:ext uri="{FF2B5EF4-FFF2-40B4-BE49-F238E27FC236}">
                    <a16:creationId xmlns:a16="http://schemas.microsoft.com/office/drawing/2014/main" id="{DB9F2131-887B-E979-3A58-60A44C6531C3}"/>
                  </a:ext>
                </a:extLst>
              </p:cNvPr>
              <p:cNvSpPr txBox="1">
                <a:spLocks noRot="1" noChangeAspect="1" noMove="1" noResize="1" noEditPoints="1" noAdjustHandles="1" noChangeArrowheads="1" noChangeShapeType="1" noTextEdit="1"/>
              </p:cNvSpPr>
              <p:nvPr/>
            </p:nvSpPr>
            <p:spPr bwMode="auto">
              <a:xfrm>
                <a:off x="8681277" y="2762048"/>
                <a:ext cx="1003144" cy="312586"/>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BB6B255-E8BC-2C61-3DD4-480003FCB8E4}"/>
                  </a:ext>
                </a:extLst>
              </p:cNvPr>
              <p:cNvSpPr txBox="1"/>
              <p:nvPr/>
            </p:nvSpPr>
            <p:spPr bwMode="auto">
              <a:xfrm>
                <a:off x="8681277" y="3101543"/>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𝟐</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8" name="TextBox 87">
                <a:extLst>
                  <a:ext uri="{FF2B5EF4-FFF2-40B4-BE49-F238E27FC236}">
                    <a16:creationId xmlns:a16="http://schemas.microsoft.com/office/drawing/2014/main" id="{DBB6B255-E8BC-2C61-3DD4-480003FCB8E4}"/>
                  </a:ext>
                </a:extLst>
              </p:cNvPr>
              <p:cNvSpPr txBox="1">
                <a:spLocks noRot="1" noChangeAspect="1" noMove="1" noResize="1" noEditPoints="1" noAdjustHandles="1" noChangeArrowheads="1" noChangeShapeType="1" noTextEdit="1"/>
              </p:cNvSpPr>
              <p:nvPr/>
            </p:nvSpPr>
            <p:spPr bwMode="auto">
              <a:xfrm>
                <a:off x="8681277" y="3101543"/>
                <a:ext cx="1003144" cy="312586"/>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FB0AE8A-6333-0219-E76B-15762687AEBF}"/>
                  </a:ext>
                </a:extLst>
              </p:cNvPr>
              <p:cNvSpPr txBox="1"/>
              <p:nvPr/>
            </p:nvSpPr>
            <p:spPr bwMode="auto">
              <a:xfrm>
                <a:off x="8681277" y="3466280"/>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𝟓</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89" name="TextBox 88">
                <a:extLst>
                  <a:ext uri="{FF2B5EF4-FFF2-40B4-BE49-F238E27FC236}">
                    <a16:creationId xmlns:a16="http://schemas.microsoft.com/office/drawing/2014/main" id="{8FB0AE8A-6333-0219-E76B-15762687AEBF}"/>
                  </a:ext>
                </a:extLst>
              </p:cNvPr>
              <p:cNvSpPr txBox="1">
                <a:spLocks noRot="1" noChangeAspect="1" noMove="1" noResize="1" noEditPoints="1" noAdjustHandles="1" noChangeArrowheads="1" noChangeShapeType="1" noTextEdit="1"/>
              </p:cNvSpPr>
              <p:nvPr/>
            </p:nvSpPr>
            <p:spPr bwMode="auto">
              <a:xfrm>
                <a:off x="8681277" y="3466280"/>
                <a:ext cx="1003144" cy="312586"/>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86E08BB-1AB0-059C-7CDA-F3DAD14428A3}"/>
                  </a:ext>
                </a:extLst>
              </p:cNvPr>
              <p:cNvSpPr txBox="1"/>
              <p:nvPr/>
            </p:nvSpPr>
            <p:spPr bwMode="auto">
              <a:xfrm>
                <a:off x="8681277" y="3838073"/>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𝟎</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𝟏𝟒</m:t>
                          </m:r>
                        </m:sup>
                      </m:sSup>
                    </m:oMath>
                  </m:oMathPara>
                </a14:m>
                <a:endParaRPr lang="fr-FR" sz="1400" b="1"/>
              </a:p>
            </p:txBody>
          </p:sp>
        </mc:Choice>
        <mc:Fallback xmlns="">
          <p:sp>
            <p:nvSpPr>
              <p:cNvPr id="90" name="TextBox 89">
                <a:extLst>
                  <a:ext uri="{FF2B5EF4-FFF2-40B4-BE49-F238E27FC236}">
                    <a16:creationId xmlns:a16="http://schemas.microsoft.com/office/drawing/2014/main" id="{C86E08BB-1AB0-059C-7CDA-F3DAD14428A3}"/>
                  </a:ext>
                </a:extLst>
              </p:cNvPr>
              <p:cNvSpPr txBox="1">
                <a:spLocks noRot="1" noChangeAspect="1" noMove="1" noResize="1" noEditPoints="1" noAdjustHandles="1" noChangeArrowheads="1" noChangeShapeType="1" noTextEdit="1"/>
              </p:cNvSpPr>
              <p:nvPr/>
            </p:nvSpPr>
            <p:spPr bwMode="auto">
              <a:xfrm>
                <a:off x="8681277" y="3838073"/>
                <a:ext cx="1003144" cy="312586"/>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B8BBF3-3251-CC24-A5D9-A9B4AC39B87E}"/>
                  </a:ext>
                </a:extLst>
              </p:cNvPr>
              <p:cNvSpPr txBox="1"/>
              <p:nvPr/>
            </p:nvSpPr>
            <p:spPr bwMode="auto">
              <a:xfrm>
                <a:off x="8681277" y="4160980"/>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𝟓</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𝟏𝟑</m:t>
                          </m:r>
                        </m:sup>
                      </m:sSup>
                    </m:oMath>
                  </m:oMathPara>
                </a14:m>
                <a:endParaRPr lang="fr-FR" sz="1400" b="1"/>
              </a:p>
            </p:txBody>
          </p:sp>
        </mc:Choice>
        <mc:Fallback xmlns="">
          <p:sp>
            <p:nvSpPr>
              <p:cNvPr id="91" name="TextBox 90">
                <a:extLst>
                  <a:ext uri="{FF2B5EF4-FFF2-40B4-BE49-F238E27FC236}">
                    <a16:creationId xmlns:a16="http://schemas.microsoft.com/office/drawing/2014/main" id="{8DB8BBF3-3251-CC24-A5D9-A9B4AC39B87E}"/>
                  </a:ext>
                </a:extLst>
              </p:cNvPr>
              <p:cNvSpPr txBox="1">
                <a:spLocks noRot="1" noChangeAspect="1" noMove="1" noResize="1" noEditPoints="1" noAdjustHandles="1" noChangeArrowheads="1" noChangeShapeType="1" noTextEdit="1"/>
              </p:cNvSpPr>
              <p:nvPr/>
            </p:nvSpPr>
            <p:spPr bwMode="auto">
              <a:xfrm>
                <a:off x="8681277" y="4160980"/>
                <a:ext cx="1003144" cy="312586"/>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E4ADA0ED-66AB-C785-C8C8-CF2F5B330308}"/>
                  </a:ext>
                </a:extLst>
              </p:cNvPr>
              <p:cNvSpPr txBox="1"/>
              <p:nvPr/>
            </p:nvSpPr>
            <p:spPr bwMode="auto">
              <a:xfrm>
                <a:off x="8681277" y="4485389"/>
                <a:ext cx="1003144" cy="3125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400" b="1" i="1" smtClean="0">
                              <a:solidFill>
                                <a:srgbClr val="2F2F2F"/>
                              </a:solidFill>
                              <a:latin typeface="Cambria Math" panose="02040503050406030204" pitchFamily="18" charset="0"/>
                              <a:ea typeface="Cambria Math" panose="02040503050406030204" pitchFamily="18" charset="0"/>
                            </a:rPr>
                          </m:ctrlPr>
                        </m:sSupPr>
                        <m:e>
                          <m:r>
                            <a:rPr lang="fr-FR" sz="1400" b="1" i="1" smtClean="0">
                              <a:solidFill>
                                <a:srgbClr val="2F2F2F"/>
                              </a:solidFill>
                              <a:latin typeface="Cambria Math" panose="02040503050406030204" pitchFamily="18" charset="0"/>
                              <a:ea typeface="Cambria Math" panose="02040503050406030204" pitchFamily="18" charset="0"/>
                            </a:rPr>
                            <m:t>𝟏</m:t>
                          </m:r>
                          <m:r>
                            <a:rPr lang="fr-FR" sz="1400" b="1" i="1" smtClean="0">
                              <a:solidFill>
                                <a:srgbClr val="2F2F2F"/>
                              </a:solidFill>
                              <a:latin typeface="Cambria Math" panose="02040503050406030204" pitchFamily="18" charset="0"/>
                              <a:ea typeface="Cambria Math" panose="02040503050406030204" pitchFamily="18" charset="0"/>
                            </a:rPr>
                            <m:t>×</m:t>
                          </m:r>
                          <m:r>
                            <a:rPr lang="fr-FR" sz="1400" b="1" i="1" smtClean="0">
                              <a:solidFill>
                                <a:srgbClr val="2F2F2F"/>
                              </a:solidFill>
                              <a:latin typeface="Cambria Math" panose="02040503050406030204" pitchFamily="18" charset="0"/>
                              <a:ea typeface="Cambria Math" panose="02040503050406030204" pitchFamily="18" charset="0"/>
                            </a:rPr>
                            <m:t>𝟏𝟎</m:t>
                          </m:r>
                        </m:e>
                        <m:sup>
                          <m:r>
                            <a:rPr lang="fr-FR" sz="1400" b="1" i="1" smtClean="0">
                              <a:solidFill>
                                <a:srgbClr val="2F2F2F"/>
                              </a:solidFill>
                              <a:latin typeface="Cambria Math" panose="02040503050406030204" pitchFamily="18" charset="0"/>
                              <a:ea typeface="Cambria Math" panose="02040503050406030204" pitchFamily="18" charset="0"/>
                            </a:rPr>
                            <m:t>𝟏𝟑</m:t>
                          </m:r>
                        </m:sup>
                      </m:sSup>
                    </m:oMath>
                  </m:oMathPara>
                </a14:m>
                <a:endParaRPr lang="fr-FR" sz="1400" b="1"/>
              </a:p>
            </p:txBody>
          </p:sp>
        </mc:Choice>
        <mc:Fallback xmlns="">
          <p:sp>
            <p:nvSpPr>
              <p:cNvPr id="92" name="TextBox 91">
                <a:extLst>
                  <a:ext uri="{FF2B5EF4-FFF2-40B4-BE49-F238E27FC236}">
                    <a16:creationId xmlns:a16="http://schemas.microsoft.com/office/drawing/2014/main" id="{E4ADA0ED-66AB-C785-C8C8-CF2F5B330308}"/>
                  </a:ext>
                </a:extLst>
              </p:cNvPr>
              <p:cNvSpPr txBox="1">
                <a:spLocks noRot="1" noChangeAspect="1" noMove="1" noResize="1" noEditPoints="1" noAdjustHandles="1" noChangeArrowheads="1" noChangeShapeType="1" noTextEdit="1"/>
              </p:cNvSpPr>
              <p:nvPr/>
            </p:nvSpPr>
            <p:spPr bwMode="auto">
              <a:xfrm>
                <a:off x="8681277" y="4485389"/>
                <a:ext cx="1003144" cy="312586"/>
              </a:xfrm>
              <a:prstGeom prst="rect">
                <a:avLst/>
              </a:prstGeom>
              <a:blipFill>
                <a:blip r:embed="rId33"/>
                <a:stretch>
                  <a:fillRect/>
                </a:stretch>
              </a:blipFill>
            </p:spPr>
            <p:txBody>
              <a:bodyPr/>
              <a:lstStyle/>
              <a:p>
                <a:r>
                  <a:rPr lang="en-GB">
                    <a:noFill/>
                  </a:rPr>
                  <a:t> </a:t>
                </a:r>
              </a:p>
            </p:txBody>
          </p:sp>
        </mc:Fallback>
      </mc:AlternateContent>
      <p:sp>
        <p:nvSpPr>
          <p:cNvPr id="93" name="TextBox 17">
            <a:extLst>
              <a:ext uri="{FF2B5EF4-FFF2-40B4-BE49-F238E27FC236}">
                <a16:creationId xmlns:a16="http://schemas.microsoft.com/office/drawing/2014/main" id="{A1A19929-71DE-BADA-181A-A73D4650514E}"/>
              </a:ext>
            </a:extLst>
          </p:cNvPr>
          <p:cNvSpPr txBox="1"/>
          <p:nvPr/>
        </p:nvSpPr>
        <p:spPr bwMode="auto">
          <a:xfrm rot="16200000">
            <a:off x="7411668" y="2896786"/>
            <a:ext cx="2194048" cy="307777"/>
          </a:xfrm>
          <a:prstGeom prst="rect">
            <a:avLst/>
          </a:prstGeom>
          <a:solidFill>
            <a:schemeClr val="bg1"/>
          </a:solidFill>
        </p:spPr>
        <p:txBody>
          <a:bodyPr wrap="square" rtlCol="0">
            <a:spAutoFit/>
          </a:bodyPr>
          <a:lstStyle/>
          <a:p>
            <a:pPr algn="ctr"/>
            <a:r>
              <a:rPr lang="fr-FR" sz="1400" b="1">
                <a:solidFill>
                  <a:srgbClr val="2F2F2F"/>
                </a:solidFill>
                <a:latin typeface="Cambria Math" panose="02040503050406030204" pitchFamily="18" charset="0"/>
                <a:ea typeface="Cambria Math" panose="02040503050406030204" pitchFamily="18" charset="0"/>
              </a:rPr>
              <a:t>Total beam intensity [p</a:t>
            </a:r>
            <a:r>
              <a:rPr lang="fr-FR" sz="1400" b="1" baseline="30000">
                <a:solidFill>
                  <a:srgbClr val="2F2F2F"/>
                </a:solidFill>
                <a:latin typeface="Cambria Math" panose="02040503050406030204" pitchFamily="18" charset="0"/>
                <a:ea typeface="Cambria Math" panose="02040503050406030204" pitchFamily="18" charset="0"/>
              </a:rPr>
              <a:t>+</a:t>
            </a:r>
            <a:r>
              <a:rPr lang="fr-FR" sz="1400" b="1">
                <a:solidFill>
                  <a:srgbClr val="2F2F2F"/>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1732779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Picture 20">
            <a:extLst>
              <a:ext uri="{FF2B5EF4-FFF2-40B4-BE49-F238E27FC236}">
                <a16:creationId xmlns:a16="http://schemas.microsoft.com/office/drawing/2014/main" id="{3A600FC3-6D0D-3807-9FA8-AA614FC154AC}"/>
              </a:ext>
            </a:extLst>
          </p:cNvPr>
          <p:cNvPicPr>
            <a:picLocks noChangeAspect="1"/>
          </p:cNvPicPr>
          <p:nvPr/>
        </p:nvPicPr>
        <p:blipFill>
          <a:blip r:embed="rId2"/>
          <a:stretch>
            <a:fillRect/>
          </a:stretch>
        </p:blipFill>
        <p:spPr>
          <a:xfrm>
            <a:off x="263353" y="1405982"/>
            <a:ext cx="5926938" cy="4384590"/>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Ecloud as a function of beam mean ppb</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7" name="Content Placeholder 1">
            <a:extLst>
              <a:ext uri="{FF2B5EF4-FFF2-40B4-BE49-F238E27FC236}">
                <a16:creationId xmlns:a16="http://schemas.microsoft.com/office/drawing/2014/main" id="{55B25AB4-0003-2FAB-FDAC-5666538AD049}"/>
              </a:ext>
            </a:extLst>
          </p:cNvPr>
          <p:cNvSpPr>
            <a:spLocks noGrp="1"/>
          </p:cNvSpPr>
          <p:nvPr>
            <p:ph idx="1"/>
          </p:nvPr>
        </p:nvSpPr>
        <p:spPr bwMode="auto">
          <a:xfrm>
            <a:off x="6393619" y="1405982"/>
            <a:ext cx="5398273" cy="3168678"/>
          </a:xfrm>
        </p:spPr>
        <p:txBody>
          <a:bodyPr numCol="1" spcCol="108000"/>
          <a:lstStyle/>
          <a:p>
            <a:pPr marL="0" lvl="1" indent="0">
              <a:buNone/>
              <a:defRPr/>
            </a:pPr>
            <a:r>
              <a:rPr lang="fr-FR" b="1">
                <a:solidFill>
                  <a:srgbClr val="E15E32"/>
                </a:solidFill>
              </a:rPr>
              <a:t>Multipacting presence</a:t>
            </a:r>
          </a:p>
          <a:p>
            <a:pPr lvl="1">
              <a:defRPr/>
            </a:pPr>
            <a:r>
              <a:rPr lang="fr-FR" b="1">
                <a:solidFill>
                  <a:srgbClr val="6E2466"/>
                </a:solidFill>
              </a:rPr>
              <a:t>Barely present for carbon: </a:t>
            </a:r>
            <a:r>
              <a:rPr lang="fr-FR">
                <a:solidFill>
                  <a:srgbClr val="2F2F2F"/>
                </a:solidFill>
              </a:rPr>
              <a:t>ecloud mainly dominated by photoelectrons</a:t>
            </a:r>
          </a:p>
          <a:p>
            <a:pPr lvl="1">
              <a:defRPr/>
            </a:pPr>
            <a:r>
              <a:rPr lang="fr-FR" b="1">
                <a:solidFill>
                  <a:srgbClr val="6E2466"/>
                </a:solidFill>
              </a:rPr>
              <a:t>Huge contribution for copper</a:t>
            </a:r>
          </a:p>
          <a:p>
            <a:pPr marL="0" lvl="1" indent="0">
              <a:buNone/>
              <a:defRPr/>
            </a:pPr>
            <a:endParaRPr lang="fr-FR" b="1">
              <a:solidFill>
                <a:srgbClr val="2F2F2F"/>
              </a:solidFill>
            </a:endParaRPr>
          </a:p>
          <a:p>
            <a:pPr marL="0" lvl="1" indent="0">
              <a:buNone/>
              <a:defRPr/>
            </a:pPr>
            <a:r>
              <a:rPr lang="fr-FR" b="1">
                <a:solidFill>
                  <a:srgbClr val="E15E32"/>
                </a:solidFill>
              </a:rPr>
              <a:t>Assymptotic root method</a:t>
            </a:r>
            <a:endParaRPr lang="fr-FR" b="1">
              <a:solidFill>
                <a:srgbClr val="6E2466"/>
              </a:solidFill>
            </a:endParaRPr>
          </a:p>
          <a:p>
            <a:pPr lvl="1">
              <a:defRPr/>
            </a:pPr>
            <a:r>
              <a:rPr lang="fr-FR" b="1">
                <a:solidFill>
                  <a:srgbClr val="6E2466"/>
                </a:solidFill>
              </a:rPr>
              <a:t>Root of linear asymptotic behaviour for high ppb</a:t>
            </a:r>
          </a:p>
          <a:p>
            <a:pPr lvl="1">
              <a:defRPr/>
            </a:pPr>
            <a:r>
              <a:rPr lang="fr-FR" b="1">
                <a:solidFill>
                  <a:srgbClr val="6E2466"/>
                </a:solidFill>
              </a:rPr>
              <a:t>Method to assess the variations of multipacting with time</a:t>
            </a:r>
          </a:p>
        </p:txBody>
      </p:sp>
      <p:cxnSp>
        <p:nvCxnSpPr>
          <p:cNvPr id="40" name="Connecteur droit 18">
            <a:extLst>
              <a:ext uri="{FF2B5EF4-FFF2-40B4-BE49-F238E27FC236}">
                <a16:creationId xmlns:a16="http://schemas.microsoft.com/office/drawing/2014/main" id="{DF307D5D-A6ED-9C78-B3AD-3770B2E33A8B}"/>
              </a:ext>
            </a:extLst>
          </p:cNvPr>
          <p:cNvCxnSpPr>
            <a:cxnSpLocks/>
          </p:cNvCxnSpPr>
          <p:nvPr/>
        </p:nvCxnSpPr>
        <p:spPr bwMode="auto">
          <a:xfrm flipH="1">
            <a:off x="3538693" y="1588542"/>
            <a:ext cx="2373876" cy="40400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B8828B-CDB5-8C72-A3D4-489FA4EFD054}"/>
              </a:ext>
            </a:extLst>
          </p:cNvPr>
          <p:cNvSpPr txBox="1"/>
          <p:nvPr/>
        </p:nvSpPr>
        <p:spPr bwMode="auto">
          <a:xfrm>
            <a:off x="4547556" y="2788770"/>
            <a:ext cx="2080172" cy="646331"/>
          </a:xfrm>
          <a:prstGeom prst="rect">
            <a:avLst/>
          </a:prstGeom>
          <a:noFill/>
        </p:spPr>
        <p:txBody>
          <a:bodyPr wrap="square" rtlCol="0">
            <a:spAutoFit/>
          </a:bodyPr>
          <a:lstStyle/>
          <a:p>
            <a:pPr algn="ctr"/>
            <a:r>
              <a:rPr lang="fr-FR" sz="1200" b="1">
                <a:solidFill>
                  <a:srgbClr val="2F2F2F"/>
                </a:solidFill>
              </a:rPr>
              <a:t>linear </a:t>
            </a:r>
          </a:p>
          <a:p>
            <a:pPr algn="ctr"/>
            <a:r>
              <a:rPr lang="fr-FR" sz="1200" b="1">
                <a:solidFill>
                  <a:srgbClr val="2F2F2F"/>
                </a:solidFill>
              </a:rPr>
              <a:t>multipacting </a:t>
            </a:r>
          </a:p>
          <a:p>
            <a:pPr algn="ctr"/>
            <a:r>
              <a:rPr lang="fr-FR" sz="1200" b="1">
                <a:solidFill>
                  <a:srgbClr val="2F2F2F"/>
                </a:solidFill>
              </a:rPr>
              <a:t>regime</a:t>
            </a:r>
          </a:p>
        </p:txBody>
      </p:sp>
      <p:sp>
        <p:nvSpPr>
          <p:cNvPr id="8" name="TextBox 7">
            <a:extLst>
              <a:ext uri="{FF2B5EF4-FFF2-40B4-BE49-F238E27FC236}">
                <a16:creationId xmlns:a16="http://schemas.microsoft.com/office/drawing/2014/main" id="{6D53A199-CADF-E3CC-D49E-D557A4EE1618}"/>
              </a:ext>
            </a:extLst>
          </p:cNvPr>
          <p:cNvSpPr txBox="1"/>
          <p:nvPr/>
        </p:nvSpPr>
        <p:spPr bwMode="auto">
          <a:xfrm>
            <a:off x="860937" y="5127575"/>
            <a:ext cx="2080172" cy="461665"/>
          </a:xfrm>
          <a:prstGeom prst="rect">
            <a:avLst/>
          </a:prstGeom>
          <a:noFill/>
        </p:spPr>
        <p:txBody>
          <a:bodyPr wrap="square" rtlCol="0">
            <a:spAutoFit/>
          </a:bodyPr>
          <a:lstStyle/>
          <a:p>
            <a:pPr algn="ctr"/>
            <a:r>
              <a:rPr lang="fr-FR" sz="1200" b="1">
                <a:solidFill>
                  <a:srgbClr val="2F2F2F"/>
                </a:solidFill>
              </a:rPr>
              <a:t>primary electrons</a:t>
            </a:r>
          </a:p>
          <a:p>
            <a:pPr algn="ctr"/>
            <a:r>
              <a:rPr lang="fr-FR" sz="1200" b="1">
                <a:solidFill>
                  <a:srgbClr val="2F2F2F"/>
                </a:solidFill>
              </a:rPr>
              <a:t>regime</a:t>
            </a:r>
          </a:p>
        </p:txBody>
      </p:sp>
      <p:sp>
        <p:nvSpPr>
          <p:cNvPr id="18" name="Rectangle: Rounded Corners 8">
            <a:extLst>
              <a:ext uri="{FF2B5EF4-FFF2-40B4-BE49-F238E27FC236}">
                <a16:creationId xmlns:a16="http://schemas.microsoft.com/office/drawing/2014/main" id="{C9B86B28-75DD-0391-0E79-4B580CA0A29D}"/>
              </a:ext>
            </a:extLst>
          </p:cNvPr>
          <p:cNvSpPr/>
          <p:nvPr/>
        </p:nvSpPr>
        <p:spPr bwMode="auto">
          <a:xfrm>
            <a:off x="6393620" y="5041412"/>
            <a:ext cx="5679044" cy="11187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A graph of a graph&#10;&#10;Description automatically generated">
            <a:extLst>
              <a:ext uri="{FF2B5EF4-FFF2-40B4-BE49-F238E27FC236}">
                <a16:creationId xmlns:a16="http://schemas.microsoft.com/office/drawing/2014/main" id="{466D7008-C882-E101-3CBF-340927A97704}"/>
              </a:ext>
            </a:extLst>
          </p:cNvPr>
          <p:cNvPicPr>
            <a:picLocks noChangeAspect="1"/>
          </p:cNvPicPr>
          <p:nvPr/>
        </p:nvPicPr>
        <p:blipFill rotWithShape="1">
          <a:blip r:embed="rId3"/>
          <a:srcRect l="5900" t="9584" r="9669" b="5901"/>
          <a:stretch/>
        </p:blipFill>
        <p:spPr>
          <a:xfrm>
            <a:off x="730746" y="1671191"/>
            <a:ext cx="3600399" cy="2450189"/>
          </a:xfrm>
          <a:prstGeom prst="rect">
            <a:avLst/>
          </a:prstGeom>
        </p:spPr>
      </p:pic>
      <p:sp>
        <p:nvSpPr>
          <p:cNvPr id="26" name="TextBox 25">
            <a:extLst>
              <a:ext uri="{FF2B5EF4-FFF2-40B4-BE49-F238E27FC236}">
                <a16:creationId xmlns:a16="http://schemas.microsoft.com/office/drawing/2014/main" id="{29D6EC6D-B6EE-9434-B686-D494BE5B916A}"/>
              </a:ext>
            </a:extLst>
          </p:cNvPr>
          <p:cNvSpPr txBox="1"/>
          <p:nvPr/>
        </p:nvSpPr>
        <p:spPr bwMode="auto">
          <a:xfrm rot="20190605">
            <a:off x="3097988" y="2351631"/>
            <a:ext cx="906132" cy="400110"/>
          </a:xfrm>
          <a:prstGeom prst="rect">
            <a:avLst/>
          </a:prstGeom>
          <a:noFill/>
        </p:spPr>
        <p:txBody>
          <a:bodyPr wrap="square" rtlCol="0">
            <a:spAutoFit/>
          </a:bodyPr>
          <a:lstStyle/>
          <a:p>
            <a:r>
              <a:rPr lang="fr-FR" sz="2000" b="1">
                <a:solidFill>
                  <a:schemeClr val="bg1">
                    <a:lumMod val="50000"/>
                  </a:schemeClr>
                </a:solidFill>
              </a:rPr>
              <a:t>a-C B1</a:t>
            </a:r>
          </a:p>
        </p:txBody>
      </p:sp>
      <p:sp>
        <p:nvSpPr>
          <p:cNvPr id="27" name="TextBox 29">
            <a:extLst>
              <a:ext uri="{FF2B5EF4-FFF2-40B4-BE49-F238E27FC236}">
                <a16:creationId xmlns:a16="http://schemas.microsoft.com/office/drawing/2014/main" id="{A58EDC11-37C9-B6A3-1549-6A00F3BA858B}"/>
              </a:ext>
            </a:extLst>
          </p:cNvPr>
          <p:cNvSpPr txBox="1"/>
          <p:nvPr/>
        </p:nvSpPr>
        <p:spPr bwMode="auto">
          <a:xfrm rot="18064314">
            <a:off x="4565949" y="1966742"/>
            <a:ext cx="1415953" cy="400110"/>
          </a:xfrm>
          <a:prstGeom prst="rect">
            <a:avLst/>
          </a:prstGeom>
          <a:noFill/>
        </p:spPr>
        <p:txBody>
          <a:bodyPr wrap="square" rtlCol="0">
            <a:spAutoFit/>
          </a:bodyPr>
          <a:lstStyle/>
          <a:p>
            <a:r>
              <a:rPr lang="fr-FR" sz="2000" b="1">
                <a:solidFill>
                  <a:srgbClr val="E15E32"/>
                </a:solidFill>
              </a:rPr>
              <a:t>new-Cu B1</a:t>
            </a:r>
          </a:p>
        </p:txBody>
      </p:sp>
      <p:cxnSp>
        <p:nvCxnSpPr>
          <p:cNvPr id="28" name="Connecteur droit 18">
            <a:extLst>
              <a:ext uri="{FF2B5EF4-FFF2-40B4-BE49-F238E27FC236}">
                <a16:creationId xmlns:a16="http://schemas.microsoft.com/office/drawing/2014/main" id="{5228F9D2-9EEB-2F1F-C99D-3B4FCBD0D2D6}"/>
              </a:ext>
            </a:extLst>
          </p:cNvPr>
          <p:cNvCxnSpPr>
            <a:cxnSpLocks/>
          </p:cNvCxnSpPr>
          <p:nvPr/>
        </p:nvCxnSpPr>
        <p:spPr bwMode="auto">
          <a:xfrm flipH="1">
            <a:off x="933899" y="2796846"/>
            <a:ext cx="3332885" cy="80143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35440B2-6588-DADE-D14A-075FE179A7CB}"/>
              </a:ext>
            </a:extLst>
          </p:cNvPr>
          <p:cNvSpPr/>
          <p:nvPr/>
        </p:nvSpPr>
        <p:spPr>
          <a:xfrm>
            <a:off x="3508202" y="5535654"/>
            <a:ext cx="107172" cy="107172"/>
          </a:xfrm>
          <a:prstGeom prst="ellipse">
            <a:avLst/>
          </a:prstGeom>
          <a:noFill/>
          <a:ln w="28575">
            <a:solidFill>
              <a:srgbClr val="0033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234240-EA23-0022-B5E8-0186B13F1762}"/>
                  </a:ext>
                </a:extLst>
              </p:cNvPr>
              <p:cNvSpPr txBox="1"/>
              <p:nvPr/>
            </p:nvSpPr>
            <p:spPr bwMode="auto">
              <a:xfrm>
                <a:off x="751001" y="1461063"/>
                <a:ext cx="664479"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i="1" smtClean="0">
                          <a:solidFill>
                            <a:srgbClr val="2F2F2F"/>
                          </a:solidFill>
                          <a:latin typeface="Cambria Math" panose="02040503050406030204" pitchFamily="18" charset="0"/>
                          <a:ea typeface="Cambria Math" panose="02040503050406030204" pitchFamily="18" charset="0"/>
                        </a:rPr>
                        <m:t>×</m:t>
                      </m:r>
                      <m:sSup>
                        <m:sSupPr>
                          <m:ctrlPr>
                            <a:rPr lang="fr-FR" sz="1100" i="1">
                              <a:solidFill>
                                <a:srgbClr val="2F2F2F"/>
                              </a:solidFill>
                              <a:latin typeface="Cambria Math" panose="02040503050406030204" pitchFamily="18" charset="0"/>
                              <a:ea typeface="Cambria Math" panose="02040503050406030204" pitchFamily="18" charset="0"/>
                            </a:rPr>
                          </m:ctrlPr>
                        </m:sSupPr>
                        <m:e>
                          <m:r>
                            <a:rPr lang="fr-FR" sz="1100" i="1">
                              <a:solidFill>
                                <a:srgbClr val="2F2F2F"/>
                              </a:solidFill>
                              <a:latin typeface="Cambria Math" panose="02040503050406030204" pitchFamily="18" charset="0"/>
                              <a:ea typeface="Cambria Math" panose="02040503050406030204" pitchFamily="18" charset="0"/>
                            </a:rPr>
                            <m:t>10</m:t>
                          </m:r>
                        </m:e>
                        <m:sup>
                          <m:r>
                            <a:rPr lang="fr-FR" sz="1100" i="1">
                              <a:solidFill>
                                <a:srgbClr val="2F2F2F"/>
                              </a:solidFill>
                              <a:latin typeface="Cambria Math" panose="02040503050406030204" pitchFamily="18" charset="0"/>
                              <a:ea typeface="Cambria Math" panose="02040503050406030204" pitchFamily="18" charset="0"/>
                            </a:rPr>
                            <m:t>−</m:t>
                          </m:r>
                          <m:r>
                            <a:rPr lang="fr-FR" sz="1100" b="0" i="1" smtClean="0">
                              <a:solidFill>
                                <a:srgbClr val="2F2F2F"/>
                              </a:solidFill>
                              <a:latin typeface="Cambria Math" panose="02040503050406030204" pitchFamily="18" charset="0"/>
                              <a:ea typeface="Cambria Math" panose="02040503050406030204" pitchFamily="18" charset="0"/>
                            </a:rPr>
                            <m:t>9</m:t>
                          </m:r>
                        </m:sup>
                      </m:sSup>
                    </m:oMath>
                  </m:oMathPara>
                </a14:m>
                <a:endParaRPr lang="fr-FR" sz="1100"/>
              </a:p>
            </p:txBody>
          </p:sp>
        </mc:Choice>
        <mc:Fallback xmlns="">
          <p:sp>
            <p:nvSpPr>
              <p:cNvPr id="38" name="TextBox 37">
                <a:extLst>
                  <a:ext uri="{FF2B5EF4-FFF2-40B4-BE49-F238E27FC236}">
                    <a16:creationId xmlns:a16="http://schemas.microsoft.com/office/drawing/2014/main" id="{EC234240-EA23-0022-B5E8-0186B13F1762}"/>
                  </a:ext>
                </a:extLst>
              </p:cNvPr>
              <p:cNvSpPr txBox="1">
                <a:spLocks noRot="1" noChangeAspect="1" noMove="1" noResize="1" noEditPoints="1" noAdjustHandles="1" noChangeArrowheads="1" noChangeShapeType="1" noTextEdit="1"/>
              </p:cNvSpPr>
              <p:nvPr/>
            </p:nvSpPr>
            <p:spPr bwMode="auto">
              <a:xfrm>
                <a:off x="751001" y="1461063"/>
                <a:ext cx="664479" cy="261610"/>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7E15144-EDD4-3BDC-1D0C-C92E82B2A7CB}"/>
                  </a:ext>
                </a:extLst>
              </p:cNvPr>
              <p:cNvSpPr txBox="1"/>
              <p:nvPr/>
            </p:nvSpPr>
            <p:spPr bwMode="auto">
              <a:xfrm>
                <a:off x="294725" y="1137232"/>
                <a:ext cx="75140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i="1" smtClean="0">
                          <a:solidFill>
                            <a:srgbClr val="2F2F2F"/>
                          </a:solidFill>
                          <a:latin typeface="Cambria Math" panose="02040503050406030204" pitchFamily="18" charset="0"/>
                          <a:ea typeface="Cambria Math" panose="02040503050406030204" pitchFamily="18" charset="0"/>
                        </a:rPr>
                        <m:t>×</m:t>
                      </m:r>
                      <m:sSup>
                        <m:sSupPr>
                          <m:ctrlPr>
                            <a:rPr lang="fr-FR" sz="1400" i="1">
                              <a:solidFill>
                                <a:srgbClr val="2F2F2F"/>
                              </a:solidFill>
                              <a:latin typeface="Cambria Math" panose="02040503050406030204" pitchFamily="18" charset="0"/>
                              <a:ea typeface="Cambria Math" panose="02040503050406030204" pitchFamily="18" charset="0"/>
                            </a:rPr>
                          </m:ctrlPr>
                        </m:sSupPr>
                        <m:e>
                          <m:r>
                            <a:rPr lang="fr-FR" sz="1400" i="1">
                              <a:solidFill>
                                <a:srgbClr val="2F2F2F"/>
                              </a:solidFill>
                              <a:latin typeface="Cambria Math" panose="02040503050406030204" pitchFamily="18" charset="0"/>
                              <a:ea typeface="Cambria Math" panose="02040503050406030204" pitchFamily="18" charset="0"/>
                            </a:rPr>
                            <m:t>10</m:t>
                          </m:r>
                        </m:e>
                        <m:sup>
                          <m:r>
                            <a:rPr lang="fr-FR" sz="1400" i="1">
                              <a:solidFill>
                                <a:srgbClr val="2F2F2F"/>
                              </a:solidFill>
                              <a:latin typeface="Cambria Math" panose="02040503050406030204" pitchFamily="18" charset="0"/>
                              <a:ea typeface="Cambria Math" panose="02040503050406030204" pitchFamily="18" charset="0"/>
                            </a:rPr>
                            <m:t>−</m:t>
                          </m:r>
                          <m:r>
                            <a:rPr lang="fr-FR" sz="1400" b="0" i="1" smtClean="0">
                              <a:solidFill>
                                <a:srgbClr val="2F2F2F"/>
                              </a:solidFill>
                              <a:latin typeface="Cambria Math" panose="02040503050406030204" pitchFamily="18" charset="0"/>
                              <a:ea typeface="Cambria Math" panose="02040503050406030204" pitchFamily="18" charset="0"/>
                            </a:rPr>
                            <m:t>6</m:t>
                          </m:r>
                        </m:sup>
                      </m:sSup>
                    </m:oMath>
                  </m:oMathPara>
                </a14:m>
                <a:endParaRPr lang="fr-FR" sz="1400"/>
              </a:p>
            </p:txBody>
          </p:sp>
        </mc:Choice>
        <mc:Fallback xmlns="">
          <p:sp>
            <p:nvSpPr>
              <p:cNvPr id="39" name="TextBox 38">
                <a:extLst>
                  <a:ext uri="{FF2B5EF4-FFF2-40B4-BE49-F238E27FC236}">
                    <a16:creationId xmlns:a16="http://schemas.microsoft.com/office/drawing/2014/main" id="{D7E15144-EDD4-3BDC-1D0C-C92E82B2A7CB}"/>
                  </a:ext>
                </a:extLst>
              </p:cNvPr>
              <p:cNvSpPr txBox="1">
                <a:spLocks noRot="1" noChangeAspect="1" noMove="1" noResize="1" noEditPoints="1" noAdjustHandles="1" noChangeArrowheads="1" noChangeShapeType="1" noTextEdit="1"/>
              </p:cNvSpPr>
              <p:nvPr/>
            </p:nvSpPr>
            <p:spPr bwMode="auto">
              <a:xfrm>
                <a:off x="294725" y="1137232"/>
                <a:ext cx="751405" cy="307777"/>
              </a:xfrm>
              <a:prstGeom prst="rect">
                <a:avLst/>
              </a:prstGeom>
              <a:blipFill>
                <a:blip r:embed="rId5"/>
                <a:stretch>
                  <a:fillRect/>
                </a:stretch>
              </a:blipFill>
            </p:spPr>
            <p:txBody>
              <a:bodyPr/>
              <a:lstStyle/>
              <a:p>
                <a:r>
                  <a:rPr lang="fr-FR">
                    <a:noFill/>
                  </a:rPr>
                  <a:t> </a:t>
                </a:r>
              </a:p>
            </p:txBody>
          </p:sp>
        </mc:Fallback>
      </mc:AlternateContent>
      <p:sp>
        <p:nvSpPr>
          <p:cNvPr id="41" name="TextBox 40">
            <a:extLst>
              <a:ext uri="{FF2B5EF4-FFF2-40B4-BE49-F238E27FC236}">
                <a16:creationId xmlns:a16="http://schemas.microsoft.com/office/drawing/2014/main" id="{FDE5E5AB-7B19-5570-2BFD-022F48492A6B}"/>
              </a:ext>
            </a:extLst>
          </p:cNvPr>
          <p:cNvSpPr txBox="1"/>
          <p:nvPr/>
        </p:nvSpPr>
        <p:spPr bwMode="auto">
          <a:xfrm rot="16200000">
            <a:off x="-677167" y="3260597"/>
            <a:ext cx="1652998" cy="261610"/>
          </a:xfrm>
          <a:prstGeom prst="rect">
            <a:avLst/>
          </a:prstGeom>
          <a:solidFill>
            <a:schemeClr val="bg1"/>
          </a:solidFill>
        </p:spPr>
        <p:txBody>
          <a:bodyPr wrap="square" rtlCol="0">
            <a:spAutoFit/>
          </a:bodyPr>
          <a:lstStyle/>
          <a:p>
            <a:pPr algn="ctr"/>
            <a:r>
              <a:rPr lang="fr-FR" sz="1100">
                <a:solidFill>
                  <a:srgbClr val="2F2F2F"/>
                </a:solidFill>
                <a:latin typeface="Cambria Math" panose="02040503050406030204" pitchFamily="18" charset="0"/>
                <a:ea typeface="Cambria Math" panose="02040503050406030204" pitchFamily="18" charset="0"/>
              </a:rPr>
              <a:t>Electron flux [A.cm</a:t>
            </a:r>
            <a:r>
              <a:rPr lang="fr-FR" sz="1100" baseline="30000">
                <a:solidFill>
                  <a:srgbClr val="2F2F2F"/>
                </a:solidFill>
                <a:latin typeface="Cambria Math" panose="02040503050406030204" pitchFamily="18" charset="0"/>
                <a:ea typeface="Cambria Math" panose="02040503050406030204" pitchFamily="18" charset="0"/>
              </a:rPr>
              <a:t>-2</a:t>
            </a:r>
            <a:r>
              <a:rPr lang="fr-FR" sz="1100">
                <a:solidFill>
                  <a:srgbClr val="2F2F2F"/>
                </a:solidFill>
                <a:latin typeface="Cambria Math" panose="02040503050406030204" pitchFamily="18" charset="0"/>
                <a:ea typeface="Cambria Math" panose="02040503050406030204" pitchFamily="18" charset="0"/>
              </a:rPr>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2DF183B-4C34-6B3E-A22B-ECCC6A5C613A}"/>
                  </a:ext>
                </a:extLst>
              </p:cNvPr>
              <p:cNvSpPr txBox="1"/>
              <p:nvPr/>
            </p:nvSpPr>
            <p:spPr bwMode="auto">
              <a:xfrm>
                <a:off x="407988" y="5816352"/>
                <a:ext cx="5688012" cy="382862"/>
              </a:xfrm>
              <a:prstGeom prst="rect">
                <a:avLst/>
              </a:prstGeom>
              <a:noFill/>
            </p:spPr>
            <p:txBody>
              <a:bodyPr wrap="square" rtlCol="0">
                <a:spAutoFit/>
              </a:bodyPr>
              <a:lstStyle/>
              <a:p>
                <a:pPr algn="r"/>
                <a:r>
                  <a:rPr lang="fr-FR" sz="1200">
                    <a:solidFill>
                      <a:srgbClr val="2F2F2F"/>
                    </a:solidFill>
                    <a:latin typeface="Cambria Math" panose="02040503050406030204" pitchFamily="18" charset="0"/>
                    <a:ea typeface="Cambria Math" panose="02040503050406030204" pitchFamily="18" charset="0"/>
                  </a:rPr>
                  <a:t>Mean ppb </a:t>
                </a:r>
                <a14:m>
                  <m:oMath xmlns:m="http://schemas.openxmlformats.org/officeDocument/2006/math">
                    <m:d>
                      <m:dPr>
                        <m:begChr m:val="["/>
                        <m:endChr m:val="]"/>
                        <m:ctrlPr>
                          <a:rPr lang="fr-FR" sz="1200" i="1" smtClean="0">
                            <a:solidFill>
                              <a:srgbClr val="2F2F2F"/>
                            </a:solidFill>
                            <a:latin typeface="Cambria Math" panose="02040503050406030204" pitchFamily="18" charset="0"/>
                            <a:ea typeface="Cambria Math" panose="02040503050406030204" pitchFamily="18" charset="0"/>
                          </a:rPr>
                        </m:ctrlPr>
                      </m:dPr>
                      <m:e>
                        <m:sSup>
                          <m:sSupPr>
                            <m:ctrlPr>
                              <a:rPr lang="fr-FR" sz="1200" i="1">
                                <a:solidFill>
                                  <a:srgbClr val="2F2F2F"/>
                                </a:solidFill>
                                <a:latin typeface="Cambria Math" panose="02040503050406030204" pitchFamily="18" charset="0"/>
                                <a:ea typeface="Cambria Math" panose="02040503050406030204" pitchFamily="18" charset="0"/>
                              </a:rPr>
                            </m:ctrlPr>
                          </m:sSupPr>
                          <m:e>
                            <m:r>
                              <a:rPr lang="fr-FR" sz="1200" i="1">
                                <a:solidFill>
                                  <a:srgbClr val="2F2F2F"/>
                                </a:solidFill>
                                <a:latin typeface="Cambria Math" panose="02040503050406030204" pitchFamily="18" charset="0"/>
                                <a:ea typeface="Cambria Math" panose="02040503050406030204" pitchFamily="18" charset="0"/>
                              </a:rPr>
                              <m:t>10</m:t>
                            </m:r>
                          </m:e>
                          <m:sup>
                            <m:r>
                              <a:rPr lang="fr-FR" sz="1200" i="1">
                                <a:solidFill>
                                  <a:srgbClr val="2F2F2F"/>
                                </a:solidFill>
                                <a:latin typeface="Cambria Math" panose="02040503050406030204" pitchFamily="18" charset="0"/>
                                <a:ea typeface="Cambria Math" panose="02040503050406030204" pitchFamily="18" charset="0"/>
                              </a:rPr>
                              <m:t>−11</m:t>
                            </m:r>
                          </m:sup>
                        </m:sSup>
                        <m:r>
                          <a:rPr lang="fr-FR" sz="1200" i="1">
                            <a:solidFill>
                              <a:srgbClr val="2F2F2F"/>
                            </a:solidFill>
                            <a:latin typeface="Cambria Math" panose="02040503050406030204" pitchFamily="18" charset="0"/>
                            <a:ea typeface="Cambria Math" panose="02040503050406030204" pitchFamily="18" charset="0"/>
                          </a:rPr>
                          <m:t>×</m:t>
                        </m:r>
                        <m:f>
                          <m:fPr>
                            <m:ctrlPr>
                              <a:rPr lang="fr-FR" sz="1200" i="1" smtClean="0">
                                <a:solidFill>
                                  <a:srgbClr val="2F2F2F"/>
                                </a:solidFill>
                                <a:latin typeface="Cambria Math" panose="02040503050406030204" pitchFamily="18" charset="0"/>
                                <a:ea typeface="Cambria Math" panose="02040503050406030204" pitchFamily="18" charset="0"/>
                              </a:rPr>
                            </m:ctrlPr>
                          </m:fPr>
                          <m:num>
                            <m:sSup>
                              <m:sSupPr>
                                <m:ctrlPr>
                                  <a:rPr lang="fr-FR" sz="1200" i="1" smtClean="0">
                                    <a:solidFill>
                                      <a:srgbClr val="2F2F2F"/>
                                    </a:solidFill>
                                    <a:latin typeface="Cambria Math" panose="02040503050406030204" pitchFamily="18" charset="0"/>
                                    <a:ea typeface="Cambria Math" panose="02040503050406030204" pitchFamily="18" charset="0"/>
                                  </a:rPr>
                                </m:ctrlPr>
                              </m:sSupPr>
                              <m:e>
                                <m:r>
                                  <a:rPr lang="fr-FR" sz="1200" b="0" i="1" smtClean="0">
                                    <a:solidFill>
                                      <a:srgbClr val="2F2F2F"/>
                                    </a:solidFill>
                                    <a:latin typeface="Cambria Math" panose="02040503050406030204" pitchFamily="18" charset="0"/>
                                    <a:ea typeface="Cambria Math" panose="02040503050406030204" pitchFamily="18" charset="0"/>
                                  </a:rPr>
                                  <m:t>𝑝</m:t>
                                </m:r>
                              </m:e>
                              <m:sup>
                                <m:r>
                                  <a:rPr lang="fr-FR" sz="1200" b="0" i="1" smtClean="0">
                                    <a:solidFill>
                                      <a:srgbClr val="2F2F2F"/>
                                    </a:solidFill>
                                    <a:latin typeface="Cambria Math" panose="02040503050406030204" pitchFamily="18" charset="0"/>
                                    <a:ea typeface="Cambria Math" panose="02040503050406030204" pitchFamily="18" charset="0"/>
                                  </a:rPr>
                                  <m:t>+</m:t>
                                </m:r>
                              </m:sup>
                            </m:sSup>
                          </m:num>
                          <m:den>
                            <m:r>
                              <a:rPr lang="fr-FR" sz="1200" b="0" i="1" smtClean="0">
                                <a:solidFill>
                                  <a:srgbClr val="2F2F2F"/>
                                </a:solidFill>
                                <a:latin typeface="Cambria Math" panose="02040503050406030204" pitchFamily="18" charset="0"/>
                                <a:ea typeface="Cambria Math" panose="02040503050406030204" pitchFamily="18" charset="0"/>
                              </a:rPr>
                              <m:t>𝑏𝑢𝑛𝑐h</m:t>
                            </m:r>
                          </m:den>
                        </m:f>
                      </m:e>
                    </m:d>
                  </m:oMath>
                </a14:m>
                <a:endParaRPr lang="fr-FR" sz="1200">
                  <a:solidFill>
                    <a:srgbClr val="2F2F2F"/>
                  </a:solidFill>
                  <a:latin typeface="Cambria Math" panose="02040503050406030204" pitchFamily="18" charset="0"/>
                  <a:ea typeface="Cambria Math" panose="02040503050406030204" pitchFamily="18" charset="0"/>
                </a:endParaRPr>
              </a:p>
            </p:txBody>
          </p:sp>
        </mc:Choice>
        <mc:Fallback xmlns="">
          <p:sp>
            <p:nvSpPr>
              <p:cNvPr id="43" name="TextBox 42">
                <a:extLst>
                  <a:ext uri="{FF2B5EF4-FFF2-40B4-BE49-F238E27FC236}">
                    <a16:creationId xmlns:a16="http://schemas.microsoft.com/office/drawing/2014/main" id="{52DF183B-4C34-6B3E-A22B-ECCC6A5C613A}"/>
                  </a:ext>
                </a:extLst>
              </p:cNvPr>
              <p:cNvSpPr txBox="1">
                <a:spLocks noRot="1" noChangeAspect="1" noMove="1" noResize="1" noEditPoints="1" noAdjustHandles="1" noChangeArrowheads="1" noChangeShapeType="1" noTextEdit="1"/>
              </p:cNvSpPr>
              <p:nvPr/>
            </p:nvSpPr>
            <p:spPr bwMode="auto">
              <a:xfrm>
                <a:off x="407988" y="5816352"/>
                <a:ext cx="5688012" cy="38286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87ABEA1-73C6-6BF1-70FB-3B0D38B18023}"/>
                  </a:ext>
                </a:extLst>
              </p:cNvPr>
              <p:cNvSpPr txBox="1"/>
              <p:nvPr/>
            </p:nvSpPr>
            <p:spPr bwMode="auto">
              <a:xfrm>
                <a:off x="860937" y="4127159"/>
                <a:ext cx="3470208" cy="310278"/>
              </a:xfrm>
              <a:prstGeom prst="rect">
                <a:avLst/>
              </a:prstGeom>
              <a:noFill/>
            </p:spPr>
            <p:txBody>
              <a:bodyPr wrap="square" rtlCol="0">
                <a:spAutoFit/>
              </a:bodyPr>
              <a:lstStyle/>
              <a:p>
                <a:pPr algn="ctr"/>
                <a:r>
                  <a:rPr lang="fr-FR" sz="900">
                    <a:solidFill>
                      <a:srgbClr val="2F2F2F"/>
                    </a:solidFill>
                    <a:latin typeface="Cambria Math" panose="02040503050406030204" pitchFamily="18" charset="0"/>
                    <a:ea typeface="Cambria Math" panose="02040503050406030204" pitchFamily="18" charset="0"/>
                  </a:rPr>
                  <a:t>Mean ppb </a:t>
                </a:r>
                <a14:m>
                  <m:oMath xmlns:m="http://schemas.openxmlformats.org/officeDocument/2006/math">
                    <m:d>
                      <m:dPr>
                        <m:begChr m:val="["/>
                        <m:endChr m:val="]"/>
                        <m:ctrlPr>
                          <a:rPr lang="fr-FR" sz="900" i="1" smtClean="0">
                            <a:solidFill>
                              <a:srgbClr val="2F2F2F"/>
                            </a:solidFill>
                            <a:latin typeface="Cambria Math" panose="02040503050406030204" pitchFamily="18" charset="0"/>
                            <a:ea typeface="Cambria Math" panose="02040503050406030204" pitchFamily="18" charset="0"/>
                          </a:rPr>
                        </m:ctrlPr>
                      </m:dPr>
                      <m:e>
                        <m:sSup>
                          <m:sSupPr>
                            <m:ctrlPr>
                              <a:rPr lang="fr-FR" sz="900" i="1">
                                <a:solidFill>
                                  <a:srgbClr val="2F2F2F"/>
                                </a:solidFill>
                                <a:latin typeface="Cambria Math" panose="02040503050406030204" pitchFamily="18" charset="0"/>
                                <a:ea typeface="Cambria Math" panose="02040503050406030204" pitchFamily="18" charset="0"/>
                              </a:rPr>
                            </m:ctrlPr>
                          </m:sSupPr>
                          <m:e>
                            <m:r>
                              <a:rPr lang="fr-FR" sz="900" i="1">
                                <a:solidFill>
                                  <a:srgbClr val="2F2F2F"/>
                                </a:solidFill>
                                <a:latin typeface="Cambria Math" panose="02040503050406030204" pitchFamily="18" charset="0"/>
                                <a:ea typeface="Cambria Math" panose="02040503050406030204" pitchFamily="18" charset="0"/>
                              </a:rPr>
                              <m:t>10</m:t>
                            </m:r>
                          </m:e>
                          <m:sup>
                            <m:r>
                              <a:rPr lang="fr-FR" sz="900" i="1">
                                <a:solidFill>
                                  <a:srgbClr val="2F2F2F"/>
                                </a:solidFill>
                                <a:latin typeface="Cambria Math" panose="02040503050406030204" pitchFamily="18" charset="0"/>
                                <a:ea typeface="Cambria Math" panose="02040503050406030204" pitchFamily="18" charset="0"/>
                              </a:rPr>
                              <m:t>−11</m:t>
                            </m:r>
                          </m:sup>
                        </m:sSup>
                        <m:r>
                          <a:rPr lang="fr-FR" sz="900" i="1">
                            <a:solidFill>
                              <a:srgbClr val="2F2F2F"/>
                            </a:solidFill>
                            <a:latin typeface="Cambria Math" panose="02040503050406030204" pitchFamily="18" charset="0"/>
                            <a:ea typeface="Cambria Math" panose="02040503050406030204" pitchFamily="18" charset="0"/>
                          </a:rPr>
                          <m:t>×</m:t>
                        </m:r>
                        <m:f>
                          <m:fPr>
                            <m:ctrlPr>
                              <a:rPr lang="fr-FR" sz="900" i="1" smtClean="0">
                                <a:solidFill>
                                  <a:srgbClr val="2F2F2F"/>
                                </a:solidFill>
                                <a:latin typeface="Cambria Math" panose="02040503050406030204" pitchFamily="18" charset="0"/>
                                <a:ea typeface="Cambria Math" panose="02040503050406030204" pitchFamily="18" charset="0"/>
                              </a:rPr>
                            </m:ctrlPr>
                          </m:fPr>
                          <m:num>
                            <m:sSup>
                              <m:sSupPr>
                                <m:ctrlPr>
                                  <a:rPr lang="fr-FR" sz="900" i="1" smtClean="0">
                                    <a:solidFill>
                                      <a:srgbClr val="2F2F2F"/>
                                    </a:solidFill>
                                    <a:latin typeface="Cambria Math" panose="02040503050406030204" pitchFamily="18" charset="0"/>
                                    <a:ea typeface="Cambria Math" panose="02040503050406030204" pitchFamily="18" charset="0"/>
                                  </a:rPr>
                                </m:ctrlPr>
                              </m:sSupPr>
                              <m:e>
                                <m:r>
                                  <a:rPr lang="fr-FR" sz="900" b="0" i="1" smtClean="0">
                                    <a:solidFill>
                                      <a:srgbClr val="2F2F2F"/>
                                    </a:solidFill>
                                    <a:latin typeface="Cambria Math" panose="02040503050406030204" pitchFamily="18" charset="0"/>
                                    <a:ea typeface="Cambria Math" panose="02040503050406030204" pitchFamily="18" charset="0"/>
                                  </a:rPr>
                                  <m:t>𝑝</m:t>
                                </m:r>
                              </m:e>
                              <m:sup>
                                <m:r>
                                  <a:rPr lang="fr-FR" sz="900" b="0" i="1" smtClean="0">
                                    <a:solidFill>
                                      <a:srgbClr val="2F2F2F"/>
                                    </a:solidFill>
                                    <a:latin typeface="Cambria Math" panose="02040503050406030204" pitchFamily="18" charset="0"/>
                                    <a:ea typeface="Cambria Math" panose="02040503050406030204" pitchFamily="18" charset="0"/>
                                  </a:rPr>
                                  <m:t>+</m:t>
                                </m:r>
                              </m:sup>
                            </m:sSup>
                          </m:num>
                          <m:den>
                            <m:r>
                              <a:rPr lang="fr-FR" sz="900" b="0" i="1" smtClean="0">
                                <a:solidFill>
                                  <a:srgbClr val="2F2F2F"/>
                                </a:solidFill>
                                <a:latin typeface="Cambria Math" panose="02040503050406030204" pitchFamily="18" charset="0"/>
                                <a:ea typeface="Cambria Math" panose="02040503050406030204" pitchFamily="18" charset="0"/>
                              </a:rPr>
                              <m:t>𝑏𝑢𝑛𝑐h</m:t>
                            </m:r>
                          </m:den>
                        </m:f>
                      </m:e>
                    </m:d>
                  </m:oMath>
                </a14:m>
                <a:endParaRPr lang="fr-FR" sz="900">
                  <a:solidFill>
                    <a:srgbClr val="2F2F2F"/>
                  </a:solidFill>
                  <a:latin typeface="Cambria Math" panose="02040503050406030204" pitchFamily="18" charset="0"/>
                  <a:ea typeface="Cambria Math" panose="02040503050406030204" pitchFamily="18" charset="0"/>
                </a:endParaRPr>
              </a:p>
            </p:txBody>
          </p:sp>
        </mc:Choice>
        <mc:Fallback xmlns="">
          <p:sp>
            <p:nvSpPr>
              <p:cNvPr id="45" name="TextBox 44">
                <a:extLst>
                  <a:ext uri="{FF2B5EF4-FFF2-40B4-BE49-F238E27FC236}">
                    <a16:creationId xmlns:a16="http://schemas.microsoft.com/office/drawing/2014/main" id="{987ABEA1-73C6-6BF1-70FB-3B0D38B18023}"/>
                  </a:ext>
                </a:extLst>
              </p:cNvPr>
              <p:cNvSpPr txBox="1">
                <a:spLocks noRot="1" noChangeAspect="1" noMove="1" noResize="1" noEditPoints="1" noAdjustHandles="1" noChangeArrowheads="1" noChangeShapeType="1" noTextEdit="1"/>
              </p:cNvSpPr>
              <p:nvPr/>
            </p:nvSpPr>
            <p:spPr bwMode="auto">
              <a:xfrm>
                <a:off x="860937" y="4127159"/>
                <a:ext cx="3470208" cy="310278"/>
              </a:xfrm>
              <a:prstGeom prst="rect">
                <a:avLst/>
              </a:prstGeom>
              <a:blipFill>
                <a:blip r:embed="rId7"/>
                <a:stretch>
                  <a:fillRect/>
                </a:stretch>
              </a:blipFill>
            </p:spPr>
            <p:txBody>
              <a:bodyPr/>
              <a:lstStyle/>
              <a:p>
                <a:r>
                  <a:rPr lang="fr-FR">
                    <a:noFill/>
                  </a:rPr>
                  <a:t> </a:t>
                </a:r>
              </a:p>
            </p:txBody>
          </p:sp>
        </mc:Fallback>
      </mc:AlternateContent>
      <p:sp>
        <p:nvSpPr>
          <p:cNvPr id="4" name="ZoneTexte 40">
            <a:extLst>
              <a:ext uri="{FF2B5EF4-FFF2-40B4-BE49-F238E27FC236}">
                <a16:creationId xmlns:a16="http://schemas.microsoft.com/office/drawing/2014/main" id="{E46E25F5-5999-E946-E346-61E150EB1A0E}"/>
              </a:ext>
            </a:extLst>
          </p:cNvPr>
          <p:cNvSpPr txBox="1"/>
          <p:nvPr/>
        </p:nvSpPr>
        <p:spPr bwMode="auto">
          <a:xfrm>
            <a:off x="6393618" y="5127575"/>
            <a:ext cx="5679045" cy="969496"/>
          </a:xfrm>
          <a:prstGeom prst="rect">
            <a:avLst/>
          </a:prstGeom>
          <a:noFill/>
        </p:spPr>
        <p:txBody>
          <a:bodyPr wrap="square">
            <a:spAutoFit/>
          </a:bodyPr>
          <a:lstStyle/>
          <a:p>
            <a:pPr marL="0" lvl="1" indent="0" algn="just">
              <a:buNone/>
              <a:defRPr/>
            </a:pPr>
            <a:r>
              <a:rPr lang="fr-FR" sz="1900" b="1">
                <a:solidFill>
                  <a:srgbClr val="FF0000"/>
                </a:solidFill>
              </a:rPr>
              <a:t>Assymptotic root method is NOT aimed at giving a multipacting threshold as ecloud effect has been identified for lower ppb.</a:t>
            </a:r>
          </a:p>
        </p:txBody>
      </p:sp>
      <p:sp>
        <p:nvSpPr>
          <p:cNvPr id="5" name="TextBox 29">
            <a:extLst>
              <a:ext uri="{FF2B5EF4-FFF2-40B4-BE49-F238E27FC236}">
                <a16:creationId xmlns:a16="http://schemas.microsoft.com/office/drawing/2014/main" id="{88C7CA96-50D4-63AF-C919-9EEB24BFE4D6}"/>
              </a:ext>
            </a:extLst>
          </p:cNvPr>
          <p:cNvSpPr txBox="1"/>
          <p:nvPr/>
        </p:nvSpPr>
        <p:spPr bwMode="auto">
          <a:xfrm>
            <a:off x="1057100" y="1067428"/>
            <a:ext cx="4894884" cy="338554"/>
          </a:xfrm>
          <a:prstGeom prst="rect">
            <a:avLst/>
          </a:prstGeom>
          <a:solidFill>
            <a:schemeClr val="bg1"/>
          </a:solidFill>
        </p:spPr>
        <p:txBody>
          <a:bodyPr wrap="square" rtlCol="0">
            <a:spAutoFit/>
          </a:bodyPr>
          <a:lstStyle/>
          <a:p>
            <a:pPr algn="ctr"/>
            <a:r>
              <a:rPr lang="fr-FR" sz="1600" i="1" u="sng">
                <a:solidFill>
                  <a:srgbClr val="2F2F2F"/>
                </a:solidFill>
              </a:rPr>
              <a:t>Electron flux vs Mean ppb: Fill 9072</a:t>
            </a:r>
          </a:p>
        </p:txBody>
      </p:sp>
    </p:spTree>
    <p:extLst>
      <p:ext uri="{BB962C8B-B14F-4D97-AF65-F5344CB8AC3E}">
        <p14:creationId xmlns:p14="http://schemas.microsoft.com/office/powerpoint/2010/main" val="402804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flux scaling with beam intensity at end of fill</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635665-6203-EF76-D5EB-DA0A6A14FE62}"/>
                  </a:ext>
                </a:extLst>
              </p:cNvPr>
              <p:cNvSpPr txBox="1"/>
              <p:nvPr/>
            </p:nvSpPr>
            <p:spPr bwMode="auto">
              <a:xfrm>
                <a:off x="2580000" y="5878562"/>
                <a:ext cx="78948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0" smtClean="0">
                          <a:solidFill>
                            <a:srgbClr val="2F2F2F"/>
                          </a:solidFill>
                          <a:latin typeface="Cambria Math" panose="02040503050406030204" pitchFamily="18" charset="0"/>
                          <a:ea typeface="Cambria Math" panose="02040503050406030204" pitchFamily="18" charset="0"/>
                        </a:rPr>
                        <m:t>𝐓𝐢𝐦𝐞</m:t>
                      </m:r>
                      <m:r>
                        <a:rPr lang="fr-FR" sz="1400" b="1" i="0" smtClean="0">
                          <a:solidFill>
                            <a:srgbClr val="2F2F2F"/>
                          </a:solidFill>
                          <a:latin typeface="Cambria Math" panose="02040503050406030204" pitchFamily="18" charset="0"/>
                          <a:ea typeface="Cambria Math" panose="02040503050406030204" pitchFamily="18" charset="0"/>
                        </a:rPr>
                        <m:t> [</m:t>
                      </m:r>
                      <m:r>
                        <a:rPr lang="fr-FR" sz="1400" b="1" i="0" smtClean="0">
                          <a:solidFill>
                            <a:srgbClr val="2F2F2F"/>
                          </a:solidFill>
                          <a:latin typeface="Cambria Math" panose="02040503050406030204" pitchFamily="18" charset="0"/>
                          <a:ea typeface="Cambria Math" panose="02040503050406030204" pitchFamily="18" charset="0"/>
                        </a:rPr>
                        <m:t>𝐦𝐢𝐧</m:t>
                      </m:r>
                      <m:r>
                        <a:rPr lang="fr-FR" sz="1400" b="1" i="0" smtClean="0">
                          <a:solidFill>
                            <a:srgbClr val="2F2F2F"/>
                          </a:solidFill>
                          <a:latin typeface="Cambria Math" panose="02040503050406030204" pitchFamily="18" charset="0"/>
                          <a:ea typeface="Cambria Math" panose="02040503050406030204" pitchFamily="18" charset="0"/>
                        </a:rPr>
                        <m:t>]</m:t>
                      </m:r>
                    </m:oMath>
                  </m:oMathPara>
                </a14:m>
                <a:endParaRPr lang="fr-FR" sz="1400" b="1"/>
              </a:p>
            </p:txBody>
          </p:sp>
        </mc:Choice>
        <mc:Fallback xmlns="">
          <p:sp>
            <p:nvSpPr>
              <p:cNvPr id="25" name="TextBox 24">
                <a:extLst>
                  <a:ext uri="{FF2B5EF4-FFF2-40B4-BE49-F238E27FC236}">
                    <a16:creationId xmlns:a16="http://schemas.microsoft.com/office/drawing/2014/main" id="{4C635665-6203-EF76-D5EB-DA0A6A14FE62}"/>
                  </a:ext>
                </a:extLst>
              </p:cNvPr>
              <p:cNvSpPr txBox="1">
                <a:spLocks noRot="1" noChangeAspect="1" noMove="1" noResize="1" noEditPoints="1" noAdjustHandles="1" noChangeArrowheads="1" noChangeShapeType="1" noTextEdit="1"/>
              </p:cNvSpPr>
              <p:nvPr/>
            </p:nvSpPr>
            <p:spPr bwMode="auto">
              <a:xfrm>
                <a:off x="2580000" y="5878562"/>
                <a:ext cx="789489" cy="307777"/>
              </a:xfrm>
              <a:prstGeom prst="rect">
                <a:avLst/>
              </a:prstGeom>
              <a:blipFill>
                <a:blip r:embed="rId2"/>
                <a:stretch>
                  <a:fillRect r="-39231" b="-784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0028350-3D86-44DA-5AE0-7B7268A130BB}"/>
                  </a:ext>
                </a:extLst>
              </p:cNvPr>
              <p:cNvSpPr txBox="1"/>
              <p:nvPr/>
            </p:nvSpPr>
            <p:spPr bwMode="auto">
              <a:xfrm>
                <a:off x="9584365" y="3789040"/>
                <a:ext cx="358827"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100" b="0" i="1" smtClean="0">
                          <a:solidFill>
                            <a:srgbClr val="2F2F2F"/>
                          </a:solidFill>
                          <a:latin typeface="Cambria Math" panose="02040503050406030204" pitchFamily="18" charset="0"/>
                          <a:ea typeface="Cambria Math" panose="02040503050406030204" pitchFamily="18" charset="0"/>
                        </a:rPr>
                        <m:t>0</m:t>
                      </m:r>
                    </m:oMath>
                  </m:oMathPara>
                </a14:m>
                <a:endParaRPr lang="fr-FR" sz="1100"/>
              </a:p>
            </p:txBody>
          </p:sp>
        </mc:Choice>
        <mc:Fallback xmlns="">
          <p:sp>
            <p:nvSpPr>
              <p:cNvPr id="31" name="TextBox 30">
                <a:extLst>
                  <a:ext uri="{FF2B5EF4-FFF2-40B4-BE49-F238E27FC236}">
                    <a16:creationId xmlns:a16="http://schemas.microsoft.com/office/drawing/2014/main" id="{20028350-3D86-44DA-5AE0-7B7268A130BB}"/>
                  </a:ext>
                </a:extLst>
              </p:cNvPr>
              <p:cNvSpPr txBox="1">
                <a:spLocks noRot="1" noChangeAspect="1" noMove="1" noResize="1" noEditPoints="1" noAdjustHandles="1" noChangeArrowheads="1" noChangeShapeType="1" noTextEdit="1"/>
              </p:cNvSpPr>
              <p:nvPr/>
            </p:nvSpPr>
            <p:spPr bwMode="auto">
              <a:xfrm>
                <a:off x="9584365" y="3789040"/>
                <a:ext cx="358827" cy="261610"/>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2D694A2-4E0A-0B52-20DF-97ED1870A852}"/>
                  </a:ext>
                </a:extLst>
              </p:cNvPr>
              <p:cNvSpPr txBox="1"/>
              <p:nvPr/>
            </p:nvSpPr>
            <p:spPr bwMode="auto">
              <a:xfrm>
                <a:off x="3959500" y="5859937"/>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𝟔</m:t>
                      </m:r>
                    </m:oMath>
                  </m:oMathPara>
                </a14:m>
                <a:endParaRPr lang="fr-FR" sz="1400" b="1"/>
              </a:p>
            </p:txBody>
          </p:sp>
        </mc:Choice>
        <mc:Fallback xmlns="">
          <p:sp>
            <p:nvSpPr>
              <p:cNvPr id="32" name="TextBox 31">
                <a:extLst>
                  <a:ext uri="{FF2B5EF4-FFF2-40B4-BE49-F238E27FC236}">
                    <a16:creationId xmlns:a16="http://schemas.microsoft.com/office/drawing/2014/main" id="{72D694A2-4E0A-0B52-20DF-97ED1870A852}"/>
                  </a:ext>
                </a:extLst>
              </p:cNvPr>
              <p:cNvSpPr txBox="1">
                <a:spLocks noRot="1" noChangeAspect="1" noMove="1" noResize="1" noEditPoints="1" noAdjustHandles="1" noChangeArrowheads="1" noChangeShapeType="1" noTextEdit="1"/>
              </p:cNvSpPr>
              <p:nvPr/>
            </p:nvSpPr>
            <p:spPr bwMode="auto">
              <a:xfrm>
                <a:off x="3959500" y="5859937"/>
                <a:ext cx="358827" cy="30777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F7AF998-CA03-4E53-21EC-EB35A73435A0}"/>
                  </a:ext>
                </a:extLst>
              </p:cNvPr>
              <p:cNvSpPr txBox="1"/>
              <p:nvPr/>
            </p:nvSpPr>
            <p:spPr bwMode="auto">
              <a:xfrm>
                <a:off x="5410075" y="5859937"/>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ea typeface="Cambria Math" panose="02040503050406030204" pitchFamily="18" charset="0"/>
                        </a:rPr>
                        <m:t>𝟏𝟐</m:t>
                      </m:r>
                    </m:oMath>
                  </m:oMathPara>
                </a14:m>
                <a:endParaRPr lang="fr-FR" sz="1400" b="1"/>
              </a:p>
            </p:txBody>
          </p:sp>
        </mc:Choice>
        <mc:Fallback xmlns="">
          <p:sp>
            <p:nvSpPr>
              <p:cNvPr id="33" name="TextBox 32">
                <a:extLst>
                  <a:ext uri="{FF2B5EF4-FFF2-40B4-BE49-F238E27FC236}">
                    <a16:creationId xmlns:a16="http://schemas.microsoft.com/office/drawing/2014/main" id="{DF7AF998-CA03-4E53-21EC-EB35A73435A0}"/>
                  </a:ext>
                </a:extLst>
              </p:cNvPr>
              <p:cNvSpPr txBox="1">
                <a:spLocks noRot="1" noChangeAspect="1" noMove="1" noResize="1" noEditPoints="1" noAdjustHandles="1" noChangeArrowheads="1" noChangeShapeType="1" noTextEdit="1"/>
              </p:cNvSpPr>
              <p:nvPr/>
            </p:nvSpPr>
            <p:spPr bwMode="auto">
              <a:xfrm>
                <a:off x="5410075" y="5859937"/>
                <a:ext cx="358827" cy="30777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595132E-6A65-7DD2-CF5B-951676D5A1A1}"/>
                  </a:ext>
                </a:extLst>
              </p:cNvPr>
              <p:cNvSpPr txBox="1"/>
              <p:nvPr/>
            </p:nvSpPr>
            <p:spPr bwMode="auto">
              <a:xfrm>
                <a:off x="6846383" y="5858418"/>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rPr>
                        <m:t>𝟏𝟖</m:t>
                      </m:r>
                    </m:oMath>
                  </m:oMathPara>
                </a14:m>
                <a:endParaRPr lang="fr-FR" sz="1400" b="1">
                  <a:solidFill>
                    <a:srgbClr val="2F2F2F"/>
                  </a:solidFill>
                </a:endParaRPr>
              </a:p>
            </p:txBody>
          </p:sp>
        </mc:Choice>
        <mc:Fallback xmlns="">
          <p:sp>
            <p:nvSpPr>
              <p:cNvPr id="35" name="TextBox 34">
                <a:extLst>
                  <a:ext uri="{FF2B5EF4-FFF2-40B4-BE49-F238E27FC236}">
                    <a16:creationId xmlns:a16="http://schemas.microsoft.com/office/drawing/2014/main" id="{2595132E-6A65-7DD2-CF5B-951676D5A1A1}"/>
                  </a:ext>
                </a:extLst>
              </p:cNvPr>
              <p:cNvSpPr txBox="1">
                <a:spLocks noRot="1" noChangeAspect="1" noMove="1" noResize="1" noEditPoints="1" noAdjustHandles="1" noChangeArrowheads="1" noChangeShapeType="1" noTextEdit="1"/>
              </p:cNvSpPr>
              <p:nvPr/>
            </p:nvSpPr>
            <p:spPr bwMode="auto">
              <a:xfrm>
                <a:off x="6846383" y="5858418"/>
                <a:ext cx="358827" cy="307777"/>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887DBDF-D6B6-7217-98FC-ACF21B5F08F3}"/>
                  </a:ext>
                </a:extLst>
              </p:cNvPr>
              <p:cNvSpPr txBox="1"/>
              <p:nvPr/>
            </p:nvSpPr>
            <p:spPr bwMode="auto">
              <a:xfrm>
                <a:off x="8278296" y="5858418"/>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rPr>
                        <m:t>𝟐𝟒</m:t>
                      </m:r>
                    </m:oMath>
                  </m:oMathPara>
                </a14:m>
                <a:endParaRPr lang="fr-FR" sz="1400" b="1">
                  <a:solidFill>
                    <a:srgbClr val="2F2F2F"/>
                  </a:solidFill>
                </a:endParaRPr>
              </a:p>
            </p:txBody>
          </p:sp>
        </mc:Choice>
        <mc:Fallback xmlns="">
          <p:sp>
            <p:nvSpPr>
              <p:cNvPr id="36" name="TextBox 35">
                <a:extLst>
                  <a:ext uri="{FF2B5EF4-FFF2-40B4-BE49-F238E27FC236}">
                    <a16:creationId xmlns:a16="http://schemas.microsoft.com/office/drawing/2014/main" id="{8887DBDF-D6B6-7217-98FC-ACF21B5F08F3}"/>
                  </a:ext>
                </a:extLst>
              </p:cNvPr>
              <p:cNvSpPr txBox="1">
                <a:spLocks noRot="1" noChangeAspect="1" noMove="1" noResize="1" noEditPoints="1" noAdjustHandles="1" noChangeArrowheads="1" noChangeShapeType="1" noTextEdit="1"/>
              </p:cNvSpPr>
              <p:nvPr/>
            </p:nvSpPr>
            <p:spPr bwMode="auto">
              <a:xfrm>
                <a:off x="8278296" y="5858418"/>
                <a:ext cx="358827" cy="307777"/>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6ECB81-FEB1-414E-8977-4554D83A669D}"/>
                  </a:ext>
                </a:extLst>
              </p:cNvPr>
              <p:cNvSpPr txBox="1"/>
              <p:nvPr/>
            </p:nvSpPr>
            <p:spPr bwMode="auto">
              <a:xfrm>
                <a:off x="9710209" y="5878562"/>
                <a:ext cx="35882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2F2F2F"/>
                          </a:solidFill>
                          <a:latin typeface="Cambria Math" panose="02040503050406030204" pitchFamily="18" charset="0"/>
                        </a:rPr>
                        <m:t>𝟑𝟎</m:t>
                      </m:r>
                    </m:oMath>
                  </m:oMathPara>
                </a14:m>
                <a:endParaRPr lang="fr-FR" sz="1400" b="1">
                  <a:solidFill>
                    <a:srgbClr val="2F2F2F"/>
                  </a:solidFill>
                </a:endParaRPr>
              </a:p>
            </p:txBody>
          </p:sp>
        </mc:Choice>
        <mc:Fallback xmlns="">
          <p:sp>
            <p:nvSpPr>
              <p:cNvPr id="37" name="TextBox 36">
                <a:extLst>
                  <a:ext uri="{FF2B5EF4-FFF2-40B4-BE49-F238E27FC236}">
                    <a16:creationId xmlns:a16="http://schemas.microsoft.com/office/drawing/2014/main" id="{996ECB81-FEB1-414E-8977-4554D83A669D}"/>
                  </a:ext>
                </a:extLst>
              </p:cNvPr>
              <p:cNvSpPr txBox="1">
                <a:spLocks noRot="1" noChangeAspect="1" noMove="1" noResize="1" noEditPoints="1" noAdjustHandles="1" noChangeArrowheads="1" noChangeShapeType="1" noTextEdit="1"/>
              </p:cNvSpPr>
              <p:nvPr/>
            </p:nvSpPr>
            <p:spPr bwMode="auto">
              <a:xfrm>
                <a:off x="9710209" y="5878562"/>
                <a:ext cx="358827" cy="307777"/>
              </a:xfrm>
              <a:prstGeom prst="rect">
                <a:avLst/>
              </a:prstGeom>
              <a:blipFill>
                <a:blip r:embed="rId8"/>
                <a:stretch>
                  <a:fillRect/>
                </a:stretch>
              </a:blipFill>
            </p:spPr>
            <p:txBody>
              <a:bodyPr/>
              <a:lstStyle/>
              <a:p>
                <a:r>
                  <a:rPr lang="fr-FR">
                    <a:noFill/>
                  </a:rPr>
                  <a:t> </a:t>
                </a:r>
              </a:p>
            </p:txBody>
          </p:sp>
        </mc:Fallback>
      </mc:AlternateContent>
      <p:pic>
        <p:nvPicPr>
          <p:cNvPr id="42" name="Picture 41" descr="A graph of a number of dots&#10;&#10;Description automatically generated with medium confidence">
            <a:extLst>
              <a:ext uri="{FF2B5EF4-FFF2-40B4-BE49-F238E27FC236}">
                <a16:creationId xmlns:a16="http://schemas.microsoft.com/office/drawing/2014/main" id="{61AD8544-4761-E780-68C8-0F58B2DAAA63}"/>
              </a:ext>
            </a:extLst>
          </p:cNvPr>
          <p:cNvPicPr>
            <a:picLocks noChangeAspect="1"/>
          </p:cNvPicPr>
          <p:nvPr/>
        </p:nvPicPr>
        <p:blipFill rotWithShape="1">
          <a:blip r:embed="rId9"/>
          <a:srcRect l="6825" t="5447" r="9335" b="8091"/>
          <a:stretch/>
        </p:blipFill>
        <p:spPr>
          <a:xfrm>
            <a:off x="2423592" y="1008205"/>
            <a:ext cx="7530151" cy="4813389"/>
          </a:xfrm>
          <a:prstGeom prst="rect">
            <a:avLst/>
          </a:prstGeom>
        </p:spPr>
      </p:pic>
      <p:sp>
        <p:nvSpPr>
          <p:cNvPr id="43" name="TextBox 42">
            <a:extLst>
              <a:ext uri="{FF2B5EF4-FFF2-40B4-BE49-F238E27FC236}">
                <a16:creationId xmlns:a16="http://schemas.microsoft.com/office/drawing/2014/main" id="{649E94AD-CDA8-3B0B-6AEB-8988D0ED5C91}"/>
              </a:ext>
            </a:extLst>
          </p:cNvPr>
          <p:cNvSpPr txBox="1"/>
          <p:nvPr/>
        </p:nvSpPr>
        <p:spPr bwMode="auto">
          <a:xfrm>
            <a:off x="3538748" y="942405"/>
            <a:ext cx="5437572" cy="338554"/>
          </a:xfrm>
          <a:prstGeom prst="rect">
            <a:avLst/>
          </a:prstGeom>
          <a:noFill/>
        </p:spPr>
        <p:txBody>
          <a:bodyPr wrap="square" rtlCol="0">
            <a:spAutoFit/>
          </a:bodyPr>
          <a:lstStyle/>
          <a:p>
            <a:pPr algn="ctr"/>
            <a:r>
              <a:rPr lang="fr-FR" sz="1600" i="1" u="sng">
                <a:solidFill>
                  <a:srgbClr val="2F2F2F"/>
                </a:solidFill>
              </a:rPr>
              <a:t>Electron flux normalised by beam intensity vs Time: Fill 8741</a:t>
            </a:r>
          </a:p>
        </p:txBody>
      </p:sp>
      <p:sp>
        <p:nvSpPr>
          <p:cNvPr id="44" name="TextBox 43">
            <a:extLst>
              <a:ext uri="{FF2B5EF4-FFF2-40B4-BE49-F238E27FC236}">
                <a16:creationId xmlns:a16="http://schemas.microsoft.com/office/drawing/2014/main" id="{E20266D2-1934-2856-1D1D-8C65BF1E4EEB}"/>
              </a:ext>
            </a:extLst>
          </p:cNvPr>
          <p:cNvSpPr txBox="1"/>
          <p:nvPr/>
        </p:nvSpPr>
        <p:spPr bwMode="auto">
          <a:xfrm rot="16200000">
            <a:off x="585547" y="3619762"/>
            <a:ext cx="3185330" cy="338554"/>
          </a:xfrm>
          <a:prstGeom prst="rect">
            <a:avLst/>
          </a:prstGeom>
          <a:solidFill>
            <a:schemeClr val="bg1"/>
          </a:solidFill>
        </p:spPr>
        <p:txBody>
          <a:bodyPr wrap="square" rtlCol="0">
            <a:spAutoFit/>
          </a:bodyPr>
          <a:lstStyle/>
          <a:p>
            <a:pPr algn="ctr"/>
            <a:r>
              <a:rPr lang="fr-FR" sz="1600">
                <a:solidFill>
                  <a:srgbClr val="2F2F2F"/>
                </a:solidFill>
                <a:latin typeface="Cambria Math" panose="02040503050406030204" pitchFamily="18" charset="0"/>
                <a:ea typeface="Cambria Math" panose="02040503050406030204" pitchFamily="18" charset="0"/>
              </a:rPr>
              <a:t>Normalised electron flux [A.cm</a:t>
            </a:r>
            <a:r>
              <a:rPr lang="fr-FR" sz="1600" baseline="30000">
                <a:solidFill>
                  <a:srgbClr val="2F2F2F"/>
                </a:solidFill>
                <a:latin typeface="Cambria Math" panose="02040503050406030204" pitchFamily="18" charset="0"/>
                <a:ea typeface="Cambria Math" panose="02040503050406030204" pitchFamily="18" charset="0"/>
              </a:rPr>
              <a:t>-2</a:t>
            </a:r>
            <a:r>
              <a:rPr lang="fr-FR" sz="1600">
                <a:solidFill>
                  <a:srgbClr val="2F2F2F"/>
                </a:solidFill>
                <a:latin typeface="Cambria Math" panose="02040503050406030204" pitchFamily="18" charset="0"/>
                <a:ea typeface="Cambria Math" panose="02040503050406030204" pitchFamily="18" charset="0"/>
              </a:rPr>
              <a:t>]</a:t>
            </a:r>
          </a:p>
        </p:txBody>
      </p:sp>
      <p:sp>
        <p:nvSpPr>
          <p:cNvPr id="5" name="TextBox 4">
            <a:extLst>
              <a:ext uri="{FF2B5EF4-FFF2-40B4-BE49-F238E27FC236}">
                <a16:creationId xmlns:a16="http://schemas.microsoft.com/office/drawing/2014/main" id="{40DFBD74-D68E-3271-7B78-E947A61F2E92}"/>
              </a:ext>
            </a:extLst>
          </p:cNvPr>
          <p:cNvSpPr txBox="1"/>
          <p:nvPr/>
        </p:nvSpPr>
        <p:spPr bwMode="auto">
          <a:xfrm>
            <a:off x="5502094" y="4611179"/>
            <a:ext cx="906132" cy="400110"/>
          </a:xfrm>
          <a:prstGeom prst="rect">
            <a:avLst/>
          </a:prstGeom>
          <a:noFill/>
        </p:spPr>
        <p:txBody>
          <a:bodyPr wrap="square" rtlCol="0">
            <a:spAutoFit/>
          </a:bodyPr>
          <a:lstStyle/>
          <a:p>
            <a:r>
              <a:rPr lang="fr-FR" sz="2000" b="1">
                <a:solidFill>
                  <a:schemeClr val="bg1">
                    <a:lumMod val="50000"/>
                  </a:schemeClr>
                </a:solidFill>
              </a:rPr>
              <a:t>a-C B1</a:t>
            </a:r>
          </a:p>
        </p:txBody>
      </p:sp>
      <p:sp>
        <p:nvSpPr>
          <p:cNvPr id="6" name="TextBox 29">
            <a:extLst>
              <a:ext uri="{FF2B5EF4-FFF2-40B4-BE49-F238E27FC236}">
                <a16:creationId xmlns:a16="http://schemas.microsoft.com/office/drawing/2014/main" id="{9432B161-1FFB-D3A5-C82D-BC225A53F6BA}"/>
              </a:ext>
            </a:extLst>
          </p:cNvPr>
          <p:cNvSpPr txBox="1"/>
          <p:nvPr/>
        </p:nvSpPr>
        <p:spPr bwMode="auto">
          <a:xfrm>
            <a:off x="5247184" y="1873892"/>
            <a:ext cx="1415953" cy="400110"/>
          </a:xfrm>
          <a:prstGeom prst="rect">
            <a:avLst/>
          </a:prstGeom>
          <a:noFill/>
        </p:spPr>
        <p:txBody>
          <a:bodyPr wrap="square" rtlCol="0">
            <a:spAutoFit/>
          </a:bodyPr>
          <a:lstStyle/>
          <a:p>
            <a:pPr algn="ctr"/>
            <a:r>
              <a:rPr lang="fr-FR" sz="2000" b="1">
                <a:solidFill>
                  <a:srgbClr val="E15E32"/>
                </a:solidFill>
              </a:rPr>
              <a:t>Cu B1</a:t>
            </a:r>
          </a:p>
        </p:txBody>
      </p:sp>
    </p:spTree>
    <p:extLst>
      <p:ext uri="{BB962C8B-B14F-4D97-AF65-F5344CB8AC3E}">
        <p14:creationId xmlns:p14="http://schemas.microsoft.com/office/powerpoint/2010/main" val="2509975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29</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RFA raw data</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E2E7489A-0114-24C1-B73C-9802F8C156BD}"/>
                  </a:ext>
                </a:extLst>
              </p:cNvPr>
              <p:cNvSpPr txBox="1">
                <a:spLocks/>
              </p:cNvSpPr>
              <p:nvPr/>
            </p:nvSpPr>
            <p:spPr bwMode="auto">
              <a:xfrm>
                <a:off x="6950401" y="2642787"/>
                <a:ext cx="5050255" cy="1794171"/>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b="1">
                    <a:solidFill>
                      <a:srgbClr val="E15E32"/>
                    </a:solidFill>
                  </a:rPr>
                  <a:t>RFA scan</a:t>
                </a:r>
              </a:p>
              <a:p>
                <a:pPr lvl="1">
                  <a:defRPr/>
                </a:pPr>
                <a:r>
                  <a:rPr lang="fr-FR" b="1">
                    <a:solidFill>
                      <a:srgbClr val="6E2466"/>
                    </a:solidFill>
                  </a:rPr>
                  <a:t>Scanning time: 	</a:t>
                </a:r>
                <a14:m>
                  <m:oMath xmlns:m="http://schemas.openxmlformats.org/officeDocument/2006/math">
                    <m:r>
                      <a:rPr lang="fr-FR" i="1" smtClean="0">
                        <a:solidFill>
                          <a:srgbClr val="2F2F2F"/>
                        </a:solidFill>
                        <a:latin typeface="Cambria Math" panose="02040503050406030204" pitchFamily="18" charset="0"/>
                        <a:ea typeface="Cambria Math" panose="02040503050406030204" pitchFamily="18" charset="0"/>
                      </a:rPr>
                      <m:t>~</m:t>
                    </m:r>
                    <m:r>
                      <a:rPr lang="fr-FR" b="0" i="1" smtClean="0">
                        <a:solidFill>
                          <a:srgbClr val="2F2F2F"/>
                        </a:solidFill>
                        <a:latin typeface="Cambria Math" panose="02040503050406030204" pitchFamily="18" charset="0"/>
                        <a:ea typeface="Cambria Math" panose="02040503050406030204" pitchFamily="18" charset="0"/>
                      </a:rPr>
                      <m:t>3 </m:t>
                    </m:r>
                    <m:d>
                      <m:dPr>
                        <m:begChr m:val="["/>
                        <m:endChr m:val="]"/>
                        <m:ctrlPr>
                          <a:rPr lang="fr-FR" b="0" i="1" smtClean="0">
                            <a:solidFill>
                              <a:srgbClr val="2F2F2F"/>
                            </a:solidFill>
                            <a:latin typeface="Cambria Math" panose="02040503050406030204" pitchFamily="18" charset="0"/>
                            <a:ea typeface="Cambria Math" panose="02040503050406030204" pitchFamily="18" charset="0"/>
                          </a:rPr>
                        </m:ctrlPr>
                      </m:dPr>
                      <m:e>
                        <m:r>
                          <m:rPr>
                            <m:sty m:val="p"/>
                          </m:rPr>
                          <a:rPr lang="fr-FR" b="0" i="0" smtClean="0">
                            <a:solidFill>
                              <a:srgbClr val="2F2F2F"/>
                            </a:solidFill>
                            <a:latin typeface="Cambria Math" panose="02040503050406030204" pitchFamily="18" charset="0"/>
                            <a:ea typeface="Cambria Math" panose="02040503050406030204" pitchFamily="18" charset="0"/>
                          </a:rPr>
                          <m:t>min</m:t>
                        </m:r>
                      </m:e>
                    </m:d>
                  </m:oMath>
                </a14:m>
                <a:endParaRPr lang="fr-FR" b="1">
                  <a:solidFill>
                    <a:srgbClr val="6E2466"/>
                  </a:solidFill>
                </a:endParaRPr>
              </a:p>
              <a:p>
                <a:pPr lvl="1">
                  <a:defRPr/>
                </a:pPr>
                <a:r>
                  <a:rPr lang="fr-FR" b="1">
                    <a:solidFill>
                      <a:srgbClr val="6E2466"/>
                    </a:solidFill>
                  </a:rPr>
                  <a:t>Filtering voltage: 	</a:t>
                </a:r>
                <a14:m>
                  <m:oMath xmlns:m="http://schemas.openxmlformats.org/officeDocument/2006/math">
                    <m:d>
                      <m:dPr>
                        <m:begChr m:val="["/>
                        <m:endChr m:val="]"/>
                        <m:ctrlPr>
                          <a:rPr lang="fr-FR" i="1" smtClean="0">
                            <a:solidFill>
                              <a:srgbClr val="2F2F2F"/>
                            </a:solidFill>
                            <a:latin typeface="Cambria Math" panose="02040503050406030204" pitchFamily="18" charset="0"/>
                          </a:rPr>
                        </m:ctrlPr>
                      </m:dPr>
                      <m:e>
                        <m:r>
                          <a:rPr lang="fr-FR" b="0" i="1" smtClean="0">
                            <a:solidFill>
                              <a:srgbClr val="2F2F2F"/>
                            </a:solidFill>
                            <a:latin typeface="Cambria Math" panose="02040503050406030204" pitchFamily="18" charset="0"/>
                          </a:rPr>
                          <m:t>0 ; −1.5</m:t>
                        </m:r>
                      </m:e>
                    </m:d>
                    <m:r>
                      <a:rPr lang="fr-FR" b="0" i="1" smtClean="0">
                        <a:solidFill>
                          <a:srgbClr val="2F2F2F"/>
                        </a:solidFill>
                        <a:latin typeface="Cambria Math" panose="02040503050406030204" pitchFamily="18" charset="0"/>
                      </a:rPr>
                      <m:t> </m:t>
                    </m:r>
                    <m:r>
                      <m:rPr>
                        <m:sty m:val="p"/>
                      </m:rPr>
                      <a:rPr lang="fr-FR" b="0" i="0" smtClean="0">
                        <a:solidFill>
                          <a:srgbClr val="2F2F2F"/>
                        </a:solidFill>
                        <a:latin typeface="Cambria Math" panose="02040503050406030204" pitchFamily="18" charset="0"/>
                      </a:rPr>
                      <m:t>kV</m:t>
                    </m:r>
                  </m:oMath>
                </a14:m>
                <a:endParaRPr lang="fr-FR">
                  <a:solidFill>
                    <a:srgbClr val="2F2F2F"/>
                  </a:solidFill>
                </a:endParaRPr>
              </a:p>
              <a:p>
                <a:pPr lvl="1">
                  <a:defRPr/>
                </a:pPr>
                <a:r>
                  <a:rPr lang="fr-FR" b="1">
                    <a:solidFill>
                      <a:srgbClr val="6E2466"/>
                    </a:solidFill>
                  </a:rPr>
                  <a:t>Current at a set voltage </a:t>
                </a:r>
                <a14:m>
                  <m:oMath xmlns:m="http://schemas.openxmlformats.org/officeDocument/2006/math">
                    <m:r>
                      <a:rPr lang="fr-FR" b="1" i="1" smtClean="0">
                        <a:solidFill>
                          <a:srgbClr val="6E2466"/>
                        </a:solidFill>
                        <a:latin typeface="Cambria Math" panose="02040503050406030204" pitchFamily="18" charset="0"/>
                      </a:rPr>
                      <m:t>𝑼</m:t>
                    </m:r>
                    <m:d>
                      <m:dPr>
                        <m:begChr m:val="["/>
                        <m:endChr m:val="]"/>
                        <m:ctrlPr>
                          <a:rPr lang="fr-FR" b="1" i="1" smtClean="0">
                            <a:solidFill>
                              <a:srgbClr val="6E2466"/>
                            </a:solidFill>
                            <a:latin typeface="Cambria Math" panose="02040503050406030204" pitchFamily="18" charset="0"/>
                          </a:rPr>
                        </m:ctrlPr>
                      </m:dPr>
                      <m:e>
                        <m:r>
                          <a:rPr lang="fr-FR" b="1" i="0" smtClean="0">
                            <a:solidFill>
                              <a:srgbClr val="6E2466"/>
                            </a:solidFill>
                            <a:latin typeface="Cambria Math" panose="02040503050406030204" pitchFamily="18" charset="0"/>
                          </a:rPr>
                          <m:t>𝐕</m:t>
                        </m:r>
                      </m:e>
                    </m:d>
                  </m:oMath>
                </a14:m>
                <a:r>
                  <a:rPr lang="fr-FR" b="1">
                    <a:solidFill>
                      <a:srgbClr val="6E2466"/>
                    </a:solidFill>
                  </a:rPr>
                  <a:t>: </a:t>
                </a:r>
              </a:p>
              <a:p>
                <a:pPr marL="324000" lvl="2" indent="0">
                  <a:buNone/>
                  <a:defRPr/>
                </a:pPr>
                <a:r>
                  <a:rPr lang="fr-FR">
                    <a:solidFill>
                      <a:srgbClr val="2F2F2F"/>
                    </a:solidFill>
                  </a:rPr>
                  <a:t>current of electrons with an energy under </a:t>
                </a:r>
                <a14:m>
                  <m:oMath xmlns:m="http://schemas.openxmlformats.org/officeDocument/2006/math">
                    <m:r>
                      <a:rPr lang="fr-FR" b="0" i="1" smtClean="0">
                        <a:solidFill>
                          <a:srgbClr val="2F2F2F"/>
                        </a:solidFill>
                        <a:latin typeface="Cambria Math" panose="02040503050406030204" pitchFamily="18" charset="0"/>
                      </a:rPr>
                      <m:t>𝑒𝑈</m:t>
                    </m:r>
                    <m:r>
                      <a:rPr lang="fr-FR" b="0" i="1" smtClean="0">
                        <a:solidFill>
                          <a:srgbClr val="2F2F2F"/>
                        </a:solidFill>
                        <a:latin typeface="Cambria Math" panose="02040503050406030204" pitchFamily="18" charset="0"/>
                      </a:rPr>
                      <m:t> </m:t>
                    </m:r>
                    <m:d>
                      <m:dPr>
                        <m:begChr m:val="["/>
                        <m:endChr m:val="]"/>
                        <m:ctrlPr>
                          <a:rPr lang="fr-FR" b="0" i="1" smtClean="0">
                            <a:solidFill>
                              <a:srgbClr val="2F2F2F"/>
                            </a:solidFill>
                            <a:latin typeface="Cambria Math" panose="02040503050406030204" pitchFamily="18" charset="0"/>
                          </a:rPr>
                        </m:ctrlPr>
                      </m:dPr>
                      <m:e>
                        <m:r>
                          <m:rPr>
                            <m:sty m:val="p"/>
                          </m:rPr>
                          <a:rPr lang="fr-FR" b="0" i="0" smtClean="0">
                            <a:solidFill>
                              <a:srgbClr val="2F2F2F"/>
                            </a:solidFill>
                            <a:latin typeface="Cambria Math" panose="02040503050406030204" pitchFamily="18" charset="0"/>
                          </a:rPr>
                          <m:t>eV</m:t>
                        </m:r>
                      </m:e>
                    </m:d>
                  </m:oMath>
                </a14:m>
                <a:r>
                  <a:rPr lang="fr-FR">
                    <a:solidFill>
                      <a:srgbClr val="2F2F2F"/>
                    </a:solidFill>
                  </a:rPr>
                  <a:t> </a:t>
                </a:r>
              </a:p>
              <a:p>
                <a:pPr marL="0" lvl="1" indent="0">
                  <a:buNone/>
                  <a:defRPr/>
                </a:pPr>
                <a:endParaRPr lang="fr-FR" b="1">
                  <a:solidFill>
                    <a:srgbClr val="6E2466"/>
                  </a:solidFill>
                </a:endParaRPr>
              </a:p>
              <a:p>
                <a:pPr marL="0" lvl="1" indent="0">
                  <a:buNone/>
                  <a:defRPr/>
                </a:pPr>
                <a:endParaRPr lang="fr-FR" b="1">
                  <a:solidFill>
                    <a:srgbClr val="2F2F2F"/>
                  </a:solidFill>
                </a:endParaRPr>
              </a:p>
            </p:txBody>
          </p:sp>
        </mc:Choice>
        <mc:Fallback xmlns="">
          <p:sp>
            <p:nvSpPr>
              <p:cNvPr id="8" name="Content Placeholder 1">
                <a:extLst>
                  <a:ext uri="{FF2B5EF4-FFF2-40B4-BE49-F238E27FC236}">
                    <a16:creationId xmlns:a16="http://schemas.microsoft.com/office/drawing/2014/main" id="{E2E7489A-0114-24C1-B73C-9802F8C156BD}"/>
                  </a:ext>
                </a:extLst>
              </p:cNvPr>
              <p:cNvSpPr txBox="1">
                <a:spLocks noRot="1" noChangeAspect="1" noMove="1" noResize="1" noEditPoints="1" noAdjustHandles="1" noChangeArrowheads="1" noChangeShapeType="1" noTextEdit="1"/>
              </p:cNvSpPr>
              <p:nvPr/>
            </p:nvSpPr>
            <p:spPr bwMode="auto">
              <a:xfrm>
                <a:off x="6950401" y="2642787"/>
                <a:ext cx="5050255" cy="1794171"/>
              </a:xfrm>
              <a:prstGeom prst="rect">
                <a:avLst/>
              </a:prstGeom>
              <a:blipFill>
                <a:blip r:embed="rId2"/>
                <a:stretch>
                  <a:fillRect l="-2774" t="-4422" b="-5782"/>
                </a:stretch>
              </a:blipFill>
            </p:spPr>
            <p:txBody>
              <a:bodyPr/>
              <a:lstStyle/>
              <a:p>
                <a:r>
                  <a:rPr lang="fr-FR">
                    <a:noFill/>
                  </a:rPr>
                  <a:t> </a:t>
                </a:r>
              </a:p>
            </p:txBody>
          </p:sp>
        </mc:Fallback>
      </mc:AlternateContent>
      <p:sp>
        <p:nvSpPr>
          <p:cNvPr id="14" name="TextBox 13">
            <a:extLst>
              <a:ext uri="{FF2B5EF4-FFF2-40B4-BE49-F238E27FC236}">
                <a16:creationId xmlns:a16="http://schemas.microsoft.com/office/drawing/2014/main" id="{2EC2633F-4906-2E86-FB9F-2D3206C328FF}"/>
              </a:ext>
            </a:extLst>
          </p:cNvPr>
          <p:cNvSpPr txBox="1"/>
          <p:nvPr/>
        </p:nvSpPr>
        <p:spPr bwMode="auto">
          <a:xfrm>
            <a:off x="2098230" y="1614256"/>
            <a:ext cx="4392489" cy="338554"/>
          </a:xfrm>
          <a:prstGeom prst="rect">
            <a:avLst/>
          </a:prstGeom>
          <a:solidFill>
            <a:schemeClr val="bg1"/>
          </a:solidFill>
        </p:spPr>
        <p:txBody>
          <a:bodyPr wrap="square" rtlCol="0">
            <a:spAutoFit/>
          </a:bodyPr>
          <a:lstStyle/>
          <a:p>
            <a:pPr algn="ctr"/>
            <a:r>
              <a:rPr lang="fr-FR" sz="1600" i="1" u="sng">
                <a:solidFill>
                  <a:srgbClr val="2F2F2F"/>
                </a:solidFill>
              </a:rPr>
              <a:t>RFA scan: Fill 9072</a:t>
            </a:r>
          </a:p>
        </p:txBody>
      </p:sp>
      <p:pic>
        <p:nvPicPr>
          <p:cNvPr id="7" name="Image 6">
            <a:extLst>
              <a:ext uri="{FF2B5EF4-FFF2-40B4-BE49-F238E27FC236}">
                <a16:creationId xmlns:a16="http://schemas.microsoft.com/office/drawing/2014/main" id="{75ED3239-E5EF-60AD-D51B-A98601D57FF4}"/>
              </a:ext>
            </a:extLst>
          </p:cNvPr>
          <p:cNvPicPr>
            <a:picLocks noChangeAspect="1"/>
          </p:cNvPicPr>
          <p:nvPr/>
        </p:nvPicPr>
        <p:blipFill rotWithShape="1">
          <a:blip r:embed="rId3"/>
          <a:srcRect l="835" t="4747" r="763" b="8091"/>
          <a:stretch/>
        </p:blipFill>
        <p:spPr>
          <a:xfrm>
            <a:off x="298439" y="1586219"/>
            <a:ext cx="6651962" cy="4356510"/>
          </a:xfrm>
          <a:prstGeom prst="rect">
            <a:avLst/>
          </a:prstGeom>
        </p:spPr>
      </p:pic>
      <p:sp>
        <p:nvSpPr>
          <p:cNvPr id="10" name="TextBox 13">
            <a:extLst>
              <a:ext uri="{FF2B5EF4-FFF2-40B4-BE49-F238E27FC236}">
                <a16:creationId xmlns:a16="http://schemas.microsoft.com/office/drawing/2014/main" id="{9AB7E0BC-7971-5324-320D-DBA988B52FD3}"/>
              </a:ext>
            </a:extLst>
          </p:cNvPr>
          <p:cNvSpPr txBox="1"/>
          <p:nvPr/>
        </p:nvSpPr>
        <p:spPr bwMode="auto">
          <a:xfrm>
            <a:off x="767408" y="1310722"/>
            <a:ext cx="6103253" cy="338554"/>
          </a:xfrm>
          <a:prstGeom prst="rect">
            <a:avLst/>
          </a:prstGeom>
          <a:solidFill>
            <a:schemeClr val="bg1"/>
          </a:solidFill>
        </p:spPr>
        <p:txBody>
          <a:bodyPr wrap="square" rtlCol="0">
            <a:spAutoFit/>
          </a:bodyPr>
          <a:lstStyle/>
          <a:p>
            <a:pPr algn="ctr"/>
            <a:r>
              <a:rPr lang="fr-FR" sz="1600" i="1" u="sng">
                <a:solidFill>
                  <a:srgbClr val="2F2F2F"/>
                </a:solidFill>
              </a:rPr>
              <a:t>Electron current vs Filtering voltage: Fill 9072</a:t>
            </a:r>
          </a:p>
        </p:txBody>
      </p:sp>
      <mc:AlternateContent xmlns:mc="http://schemas.openxmlformats.org/markup-compatibility/2006" xmlns:a14="http://schemas.microsoft.com/office/drawing/2010/main">
        <mc:Choice Requires="a14">
          <p:sp>
            <p:nvSpPr>
              <p:cNvPr id="15" name="TextBox 20">
                <a:extLst>
                  <a:ext uri="{FF2B5EF4-FFF2-40B4-BE49-F238E27FC236}">
                    <a16:creationId xmlns:a16="http://schemas.microsoft.com/office/drawing/2014/main" id="{A27B2D95-5C52-E75A-9A91-7ED6A94AE827}"/>
                  </a:ext>
                </a:extLst>
              </p:cNvPr>
              <p:cNvSpPr txBox="1"/>
              <p:nvPr/>
            </p:nvSpPr>
            <p:spPr bwMode="auto">
              <a:xfrm>
                <a:off x="5986009" y="5942728"/>
                <a:ext cx="807564" cy="36189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m:t>
                          </m:r>
                          <m:r>
                            <a:rPr lang="fr-FR" sz="1600" b="1" i="1" smtClean="0">
                              <a:solidFill>
                                <a:schemeClr val="tx2"/>
                              </a:solidFill>
                              <a:latin typeface="Cambria Math" panose="02040503050406030204" pitchFamily="18" charset="0"/>
                            </a:rPr>
                            <m:t>𝑽</m:t>
                          </m:r>
                        </m:e>
                        <m:sub>
                          <m:r>
                            <a:rPr lang="fr-FR" sz="1600" b="1" i="1" smtClean="0">
                              <a:solidFill>
                                <a:schemeClr val="tx2"/>
                              </a:solidFill>
                              <a:latin typeface="Cambria Math" panose="02040503050406030204" pitchFamily="18" charset="0"/>
                            </a:rPr>
                            <m:t>𝒇𝒊𝒍𝒕𝒆𝒓</m:t>
                          </m:r>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𝐕</m:t>
                          </m:r>
                        </m:e>
                      </m:d>
                    </m:oMath>
                  </m:oMathPara>
                </a14:m>
                <a:endParaRPr lang="fr-FR" sz="1600" b="1">
                  <a:solidFill>
                    <a:schemeClr val="tx2"/>
                  </a:solidFill>
                </a:endParaRPr>
              </a:p>
            </p:txBody>
          </p:sp>
        </mc:Choice>
        <mc:Fallback xmlns="">
          <p:sp>
            <p:nvSpPr>
              <p:cNvPr id="15" name="TextBox 20">
                <a:extLst>
                  <a:ext uri="{FF2B5EF4-FFF2-40B4-BE49-F238E27FC236}">
                    <a16:creationId xmlns:a16="http://schemas.microsoft.com/office/drawing/2014/main" id="{A27B2D95-5C52-E75A-9A91-7ED6A94AE827}"/>
                  </a:ext>
                </a:extLst>
              </p:cNvPr>
              <p:cNvSpPr txBox="1">
                <a:spLocks noRot="1" noChangeAspect="1" noMove="1" noResize="1" noEditPoints="1" noAdjustHandles="1" noChangeArrowheads="1" noChangeShapeType="1" noTextEdit="1"/>
              </p:cNvSpPr>
              <p:nvPr/>
            </p:nvSpPr>
            <p:spPr bwMode="auto">
              <a:xfrm>
                <a:off x="5986009" y="5942728"/>
                <a:ext cx="807564" cy="361894"/>
              </a:xfrm>
              <a:prstGeom prst="rect">
                <a:avLst/>
              </a:prstGeom>
              <a:blipFill>
                <a:blip r:embed="rId4"/>
                <a:stretch>
                  <a:fillRect l="-20455" r="-11364" b="-678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616A6966-075D-529A-C665-BC3C40B4B7A4}"/>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Electron current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m:rPr>
                            <m:sty m:val="p"/>
                          </m:rPr>
                          <a:rPr lang="fr-FR" sz="1600" b="0" i="0" smtClean="0">
                            <a:solidFill>
                              <a:schemeClr val="tx2"/>
                            </a:solidFill>
                            <a:latin typeface="Cambria Math" panose="02040503050406030204" pitchFamily="18" charset="0"/>
                          </a:rPr>
                          <m:t>A</m:t>
                        </m:r>
                      </m:e>
                    </m:d>
                  </m:oMath>
                </a14:m>
                <a:endParaRPr lang="fr-FR" sz="1600">
                  <a:solidFill>
                    <a:schemeClr val="tx2"/>
                  </a:solidFill>
                </a:endParaRPr>
              </a:p>
            </p:txBody>
          </p:sp>
        </mc:Choice>
        <mc:Fallback xmlns="">
          <p:sp>
            <p:nvSpPr>
              <p:cNvPr id="16" name="TextBox 20">
                <a:extLst>
                  <a:ext uri="{FF2B5EF4-FFF2-40B4-BE49-F238E27FC236}">
                    <a16:creationId xmlns:a16="http://schemas.microsoft.com/office/drawing/2014/main" id="{616A6966-075D-529A-C665-BC3C40B4B7A4}"/>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5"/>
                <a:stretch>
                  <a:fillRect l="-5455" r="-23636"/>
                </a:stretch>
              </a:blipFill>
            </p:spPr>
            <p:txBody>
              <a:bodyPr/>
              <a:lstStyle/>
              <a:p>
                <a:r>
                  <a:rPr lang="fr-FR">
                    <a:noFill/>
                  </a:rPr>
                  <a:t> </a:t>
                </a:r>
              </a:p>
            </p:txBody>
          </p:sp>
        </mc:Fallback>
      </mc:AlternateContent>
      <p:sp>
        <p:nvSpPr>
          <p:cNvPr id="17" name="Rectangle: Rounded Corners 8">
            <a:extLst>
              <a:ext uri="{FF2B5EF4-FFF2-40B4-BE49-F238E27FC236}">
                <a16:creationId xmlns:a16="http://schemas.microsoft.com/office/drawing/2014/main" id="{241803B5-C3B1-AEB7-BCFE-4549918F81FA}"/>
              </a:ext>
            </a:extLst>
          </p:cNvPr>
          <p:cNvSpPr/>
          <p:nvPr/>
        </p:nvSpPr>
        <p:spPr bwMode="auto">
          <a:xfrm>
            <a:off x="6931604" y="4941168"/>
            <a:ext cx="5169543" cy="86779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CA9D0555-5A9A-D0C6-06A0-D729D643061D}"/>
              </a:ext>
            </a:extLst>
          </p:cNvPr>
          <p:cNvSpPr txBox="1"/>
          <p:nvPr/>
        </p:nvSpPr>
        <p:spPr bwMode="auto">
          <a:xfrm>
            <a:off x="7104111" y="5058612"/>
            <a:ext cx="4789449" cy="646331"/>
          </a:xfrm>
          <a:prstGeom prst="rect">
            <a:avLst/>
          </a:prstGeom>
          <a:noFill/>
        </p:spPr>
        <p:txBody>
          <a:bodyPr wrap="square">
            <a:spAutoFit/>
          </a:bodyPr>
          <a:lstStyle/>
          <a:p>
            <a:pPr marL="0" lvl="1" indent="0" algn="just">
              <a:buNone/>
              <a:defRPr/>
            </a:pPr>
            <a:r>
              <a:rPr lang="fr-FR" b="1">
                <a:solidFill>
                  <a:srgbClr val="FF0000"/>
                </a:solidFill>
              </a:rPr>
              <a:t>The energy spectrum of the electrons can be obtained by derivating this curve.</a:t>
            </a:r>
            <a:endParaRPr lang="fr-FR" i="1">
              <a:solidFill>
                <a:srgbClr val="FF0000"/>
              </a:solidFill>
              <a:latin typeface="Cambria Math" panose="02040503050406030204" pitchFamily="18" charset="0"/>
            </a:endParaRPr>
          </a:p>
        </p:txBody>
      </p:sp>
      <p:pic>
        <p:nvPicPr>
          <p:cNvPr id="177" name="Image 176" descr="Une image contenant texte, Police, capture d’écran, diagramme&#10;&#10;Description générée automatiquement">
            <a:extLst>
              <a:ext uri="{FF2B5EF4-FFF2-40B4-BE49-F238E27FC236}">
                <a16:creationId xmlns:a16="http://schemas.microsoft.com/office/drawing/2014/main" id="{B7062337-7DEB-8097-62EC-449EA4C74912}"/>
              </a:ext>
            </a:extLst>
          </p:cNvPr>
          <p:cNvPicPr>
            <a:picLocks noChangeAspect="1"/>
          </p:cNvPicPr>
          <p:nvPr/>
        </p:nvPicPr>
        <p:blipFill>
          <a:blip r:embed="rId6"/>
          <a:stretch>
            <a:fillRect/>
          </a:stretch>
        </p:blipFill>
        <p:spPr>
          <a:xfrm>
            <a:off x="7821541" y="3356"/>
            <a:ext cx="3648988" cy="2221946"/>
          </a:xfrm>
          <a:prstGeom prst="rect">
            <a:avLst/>
          </a:prstGeom>
        </p:spPr>
      </p:pic>
    </p:spTree>
    <p:extLst>
      <p:ext uri="{BB962C8B-B14F-4D97-AF65-F5344CB8AC3E}">
        <p14:creationId xmlns:p14="http://schemas.microsoft.com/office/powerpoint/2010/main" val="356979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ED4FB-5F29-0055-464B-B2FB6A2AD5E3}"/>
              </a:ext>
            </a:extLst>
          </p:cNvPr>
          <p:cNvSpPr>
            <a:spLocks noGrp="1"/>
          </p:cNvSpPr>
          <p:nvPr>
            <p:ph idx="1"/>
          </p:nvPr>
        </p:nvSpPr>
        <p:spPr>
          <a:xfrm>
            <a:off x="407989" y="1844824"/>
            <a:ext cx="11376024" cy="4355950"/>
          </a:xfrm>
        </p:spPr>
        <p:txBody>
          <a:bodyPr anchor="t"/>
          <a:lstStyle/>
          <a:p>
            <a:pPr marL="285750" indent="-285750">
              <a:buFont typeface="Arial" panose="020B0604020202020204" pitchFamily="34" charset="0"/>
              <a:buChar char="•"/>
            </a:pPr>
            <a:r>
              <a:rPr lang="en-GB" sz="2400" b="1">
                <a:solidFill>
                  <a:srgbClr val="2F2F2F"/>
                </a:solidFill>
              </a:rPr>
              <a:t>I present the observations performed on some of the 2023 fills</a:t>
            </a:r>
          </a:p>
          <a:p>
            <a:pPr marL="285750" indent="-285750">
              <a:buFont typeface="Arial" panose="020B0604020202020204" pitchFamily="34" charset="0"/>
              <a:buChar char="•"/>
            </a:pPr>
            <a:r>
              <a:rPr lang="en-GB" sz="2400" b="1">
                <a:solidFill>
                  <a:srgbClr val="2F2F2F"/>
                </a:solidFill>
              </a:rPr>
              <a:t>Results are therefore preliminary</a:t>
            </a:r>
            <a:endParaRPr lang="en-GB" sz="2400" b="1" dirty="0">
              <a:solidFill>
                <a:srgbClr val="2F2F2F"/>
              </a:solidFill>
            </a:endParaRPr>
          </a:p>
        </p:txBody>
      </p:sp>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p:txBody>
          <a:bodyPr anchor="ctr"/>
          <a:lstStyle/>
          <a:p>
            <a:pPr algn="ctr"/>
            <a:r>
              <a:rPr lang="fr-FR" sz="4800"/>
              <a:t>Disclaimer</a:t>
            </a:r>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4580" y="6397995"/>
            <a:ext cx="681254" cy="365125"/>
          </a:xfrm>
        </p:spPr>
        <p:txBody>
          <a:bodyPr/>
          <a:lstStyle/>
          <a:p>
            <a:pPr>
              <a:defRPr/>
            </a:pPr>
            <a:fld id="{36B5EA5A-BC32-A742-B11B-8E7414D5B535}" type="slidenum">
              <a:rPr lang="en-US" sz="1400" smtClean="0"/>
              <a:t>3</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3399976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30</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dirty="0" err="1"/>
              <a:t>During</a:t>
            </a:r>
            <a:r>
              <a:rPr lang="fr-FR" dirty="0"/>
              <a:t> </a:t>
            </a:r>
            <a:r>
              <a:rPr lang="fr-FR" dirty="0" err="1"/>
              <a:t>energy</a:t>
            </a:r>
            <a:r>
              <a:rPr lang="fr-FR" dirty="0"/>
              <a:t> </a:t>
            </a:r>
            <a:r>
              <a:rPr lang="fr-FR" dirty="0" err="1"/>
              <a:t>ramp</a:t>
            </a:r>
            <a:r>
              <a:rPr lang="fr-FR" dirty="0"/>
              <a:t>-up</a:t>
            </a:r>
            <a:endParaRPr lang="en-GB" dirty="0"/>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2CB6F1E4-E745-2EDF-F8FC-7D76A9DAE77D}"/>
                  </a:ext>
                </a:extLst>
              </p:cNvPr>
              <p:cNvSpPr txBox="1"/>
              <p:nvPr/>
            </p:nvSpPr>
            <p:spPr bwMode="auto">
              <a:xfrm>
                <a:off x="5258865" y="4929813"/>
                <a:ext cx="2196850" cy="354712"/>
              </a:xfrm>
              <a:prstGeom prst="rect">
                <a:avLst/>
              </a:prstGeom>
              <a:noFill/>
            </p:spPr>
            <p:txBody>
              <a:bodyPr wrap="square">
                <a:spAutoFit/>
              </a:bodyPr>
              <a:lstStyle/>
              <a:p>
                <a:pPr marL="0" lvl="1" indent="0" algn="ctr">
                  <a:buNone/>
                  <a:defRPr/>
                </a:pPr>
                <a14:m>
                  <m:oMathPara xmlns:m="http://schemas.openxmlformats.org/officeDocument/2006/math">
                    <m:oMathParaPr>
                      <m:jc m:val="center"/>
                    </m:oMathParaPr>
                    <m:oMath xmlns:m="http://schemas.openxmlformats.org/officeDocument/2006/math">
                      <m:acc>
                        <m:accPr>
                          <m:chr m:val="̅"/>
                          <m:ctrlPr>
                            <a:rPr lang="fr-FR" sz="1400" i="1" smtClean="0">
                              <a:solidFill>
                                <a:srgbClr val="2F2F2F"/>
                              </a:solidFill>
                              <a:latin typeface="Cambria Math" panose="02040503050406030204" pitchFamily="18" charset="0"/>
                            </a:rPr>
                          </m:ctrlPr>
                        </m:accPr>
                        <m:e>
                          <m:sSub>
                            <m:sSubPr>
                              <m:ctrlPr>
                                <a:rPr lang="fr-FR" sz="1400" i="1">
                                  <a:solidFill>
                                    <a:srgbClr val="2F2F2F"/>
                                  </a:solidFill>
                                  <a:latin typeface="Cambria Math" panose="02040503050406030204" pitchFamily="18" charset="0"/>
                                </a:rPr>
                              </m:ctrlPr>
                            </m:sSubPr>
                            <m:e>
                              <m:r>
                                <m:rPr>
                                  <m:sty m:val="p"/>
                                </m:rPr>
                                <a:rPr lang="fr-FR" sz="1400" b="0" i="1">
                                  <a:solidFill>
                                    <a:srgbClr val="2F2F2F"/>
                                  </a:solidFill>
                                  <a:latin typeface="Cambria Math" panose="02040503050406030204" pitchFamily="18" charset="0"/>
                                  <a:ea typeface="Cambria Math" panose="02040503050406030204" pitchFamily="18" charset="0"/>
                                </a:rPr>
                                <m:t>Δ</m:t>
                              </m:r>
                              <m:r>
                                <a:rPr lang="fr-FR" sz="1400" b="0" i="1">
                                  <a:solidFill>
                                    <a:srgbClr val="2F2F2F"/>
                                  </a:solidFill>
                                  <a:latin typeface="Cambria Math" panose="02040503050406030204" pitchFamily="18" charset="0"/>
                                </a:rPr>
                                <m:t>𝐸</m:t>
                              </m:r>
                            </m:e>
                            <m:sub>
                              <m:r>
                                <a:rPr lang="fr-FR" sz="1400" b="0" i="1">
                                  <a:solidFill>
                                    <a:srgbClr val="2F2F2F"/>
                                  </a:solidFill>
                                  <a:latin typeface="Cambria Math" panose="02040503050406030204" pitchFamily="18" charset="0"/>
                                </a:rPr>
                                <m:t>𝑡𝑜𝑡</m:t>
                              </m:r>
                            </m:sub>
                          </m:sSub>
                        </m:e>
                      </m:acc>
                      <m:r>
                        <a:rPr lang="fr-FR" sz="1400" b="0" i="1" smtClean="0">
                          <a:solidFill>
                            <a:srgbClr val="2F2F2F"/>
                          </a:solidFill>
                          <a:latin typeface="Cambria Math" panose="02040503050406030204" pitchFamily="18" charset="0"/>
                          <a:ea typeface="Cambria Math" panose="02040503050406030204" pitchFamily="18" charset="0"/>
                        </a:rPr>
                        <m:t>∝</m:t>
                      </m:r>
                      <m:sSup>
                        <m:sSupPr>
                          <m:ctrlPr>
                            <a:rPr lang="fr-FR" sz="1400" i="1" smtClean="0">
                              <a:solidFill>
                                <a:srgbClr val="2F2F2F"/>
                              </a:solidFill>
                              <a:latin typeface="Cambria Math" panose="02040503050406030204" pitchFamily="18" charset="0"/>
                              <a:ea typeface="Cambria Math" panose="02040503050406030204" pitchFamily="18" charset="0"/>
                            </a:rPr>
                          </m:ctrlPr>
                        </m:sSupPr>
                        <m:e>
                          <m:r>
                            <a:rPr lang="fr-FR" sz="1400" b="0" i="1" smtClean="0">
                              <a:solidFill>
                                <a:srgbClr val="2F2F2F"/>
                              </a:solidFill>
                              <a:latin typeface="Cambria Math" panose="02040503050406030204" pitchFamily="18" charset="0"/>
                              <a:ea typeface="Cambria Math" panose="02040503050406030204" pitchFamily="18" charset="0"/>
                            </a:rPr>
                            <m:t>𝑝𝑝𝑏</m:t>
                          </m:r>
                        </m:e>
                        <m:sup>
                          <m:r>
                            <a:rPr lang="fr-FR" sz="1400" b="0" i="1" smtClean="0">
                              <a:solidFill>
                                <a:srgbClr val="2F2F2F"/>
                              </a:solidFill>
                              <a:latin typeface="Cambria Math" panose="02040503050406030204" pitchFamily="18" charset="0"/>
                              <a:ea typeface="Cambria Math" panose="02040503050406030204" pitchFamily="18" charset="0"/>
                            </a:rPr>
                            <m:t>2</m:t>
                          </m:r>
                        </m:sup>
                      </m:sSup>
                      <m:r>
                        <a:rPr lang="fr-FR" sz="1400" b="0" i="1" smtClean="0">
                          <a:solidFill>
                            <a:srgbClr val="2F2F2F"/>
                          </a:solidFill>
                          <a:latin typeface="Cambria Math" panose="02040503050406030204" pitchFamily="18" charset="0"/>
                          <a:ea typeface="Cambria Math" panose="02040503050406030204" pitchFamily="18" charset="0"/>
                        </a:rPr>
                        <m:t>×</m:t>
                      </m:r>
                      <m:func>
                        <m:funcPr>
                          <m:ctrlPr>
                            <a:rPr lang="fr-FR" sz="1400" i="1" smtClean="0">
                              <a:solidFill>
                                <a:srgbClr val="2F2F2F"/>
                              </a:solidFill>
                              <a:latin typeface="Cambria Math" panose="02040503050406030204" pitchFamily="18" charset="0"/>
                              <a:ea typeface="Cambria Math" panose="02040503050406030204" pitchFamily="18" charset="0"/>
                            </a:rPr>
                          </m:ctrlPr>
                        </m:funcPr>
                        <m:fName>
                          <m:r>
                            <m:rPr>
                              <m:sty m:val="p"/>
                            </m:rPr>
                            <a:rPr lang="fr-FR" sz="1400" b="0" i="0" smtClean="0">
                              <a:solidFill>
                                <a:srgbClr val="2F2F2F"/>
                              </a:solidFill>
                              <a:latin typeface="Cambria Math" panose="02040503050406030204" pitchFamily="18" charset="0"/>
                              <a:ea typeface="Cambria Math" panose="02040503050406030204" pitchFamily="18" charset="0"/>
                            </a:rPr>
                            <m:t>ln</m:t>
                          </m:r>
                        </m:fName>
                        <m:e>
                          <m:d>
                            <m:dPr>
                              <m:begChr m:val="|"/>
                              <m:endChr m:val="|"/>
                              <m:ctrlPr>
                                <a:rPr lang="fr-FR" sz="1400" i="1">
                                  <a:solidFill>
                                    <a:srgbClr val="2F2F2F"/>
                                  </a:solidFill>
                                  <a:latin typeface="Cambria Math" panose="02040503050406030204" pitchFamily="18" charset="0"/>
                                  <a:ea typeface="Cambria Math" panose="02040503050406030204" pitchFamily="18" charset="0"/>
                                </a:rPr>
                              </m:ctrlPr>
                            </m:dPr>
                            <m:e>
                              <m:rad>
                                <m:radPr>
                                  <m:degHide m:val="on"/>
                                  <m:ctrlPr>
                                    <a:rPr lang="fr-FR" sz="1400" i="1">
                                      <a:solidFill>
                                        <a:srgbClr val="2F2F2F"/>
                                      </a:solidFill>
                                      <a:latin typeface="Cambria Math" panose="02040503050406030204" pitchFamily="18" charset="0"/>
                                      <a:ea typeface="Cambria Math" panose="02040503050406030204" pitchFamily="18" charset="0"/>
                                    </a:rPr>
                                  </m:ctrlPr>
                                </m:radPr>
                                <m:deg/>
                                <m:e>
                                  <m:r>
                                    <a:rPr lang="fr-FR" sz="1400" b="0" i="1">
                                      <a:solidFill>
                                        <a:srgbClr val="2F2F2F"/>
                                      </a:solidFill>
                                      <a:latin typeface="Cambria Math" panose="02040503050406030204" pitchFamily="18" charset="0"/>
                                      <a:ea typeface="Cambria Math" panose="02040503050406030204" pitchFamily="18" charset="0"/>
                                    </a:rPr>
                                    <m:t>𝑝𝑝𝑏</m:t>
                                  </m:r>
                                </m:e>
                              </m:rad>
                            </m:e>
                          </m:d>
                        </m:e>
                      </m:func>
                    </m:oMath>
                  </m:oMathPara>
                </a14:m>
                <a:endParaRPr lang="fr-FR" sz="1400">
                  <a:solidFill>
                    <a:srgbClr val="E15E32"/>
                  </a:solidFill>
                </a:endParaRPr>
              </a:p>
            </p:txBody>
          </p:sp>
        </mc:Choice>
        <mc:Fallback xmlns="">
          <p:sp>
            <p:nvSpPr>
              <p:cNvPr id="15" name="ZoneTexte 14">
                <a:extLst>
                  <a:ext uri="{FF2B5EF4-FFF2-40B4-BE49-F238E27FC236}">
                    <a16:creationId xmlns:a16="http://schemas.microsoft.com/office/drawing/2014/main" id="{2CB6F1E4-E745-2EDF-F8FC-7D76A9DAE77D}"/>
                  </a:ext>
                </a:extLst>
              </p:cNvPr>
              <p:cNvSpPr txBox="1">
                <a:spLocks noRot="1" noChangeAspect="1" noMove="1" noResize="1" noEditPoints="1" noAdjustHandles="1" noChangeArrowheads="1" noChangeShapeType="1" noTextEdit="1"/>
              </p:cNvSpPr>
              <p:nvPr/>
            </p:nvSpPr>
            <p:spPr bwMode="auto">
              <a:xfrm>
                <a:off x="5258865" y="4929813"/>
                <a:ext cx="2196850" cy="354712"/>
              </a:xfrm>
              <a:prstGeom prst="rect">
                <a:avLst/>
              </a:prstGeom>
              <a:blipFill>
                <a:blip r:embed="rId3"/>
                <a:stretch>
                  <a:fillRect b="-3448"/>
                </a:stretch>
              </a:blipFill>
            </p:spPr>
            <p:txBody>
              <a:bodyPr/>
              <a:lstStyle/>
              <a:p>
                <a:r>
                  <a:rPr lang="fr-FR">
                    <a:noFill/>
                  </a:rPr>
                  <a:t> </a:t>
                </a:r>
              </a:p>
            </p:txBody>
          </p:sp>
        </mc:Fallback>
      </mc:AlternateContent>
      <p:sp>
        <p:nvSpPr>
          <p:cNvPr id="16" name="Content Placeholder 1">
            <a:extLst>
              <a:ext uri="{FF2B5EF4-FFF2-40B4-BE49-F238E27FC236}">
                <a16:creationId xmlns:a16="http://schemas.microsoft.com/office/drawing/2014/main" id="{A5AFF386-1E5C-A8AD-2DD0-D9B869CBBC52}"/>
              </a:ext>
            </a:extLst>
          </p:cNvPr>
          <p:cNvSpPr txBox="1">
            <a:spLocks/>
          </p:cNvSpPr>
          <p:nvPr/>
        </p:nvSpPr>
        <p:spPr bwMode="auto">
          <a:xfrm>
            <a:off x="5728141" y="5549995"/>
            <a:ext cx="6196750" cy="575079"/>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FF0000"/>
                </a:solidFill>
              </a:rPr>
              <a:t>No significant impact of the beam energy ramp-up on the electron energy distribution.</a:t>
            </a:r>
          </a:p>
        </p:txBody>
      </p:sp>
      <p:sp>
        <p:nvSpPr>
          <p:cNvPr id="17" name="Rectangle: Rounded Corners 8">
            <a:extLst>
              <a:ext uri="{FF2B5EF4-FFF2-40B4-BE49-F238E27FC236}">
                <a16:creationId xmlns:a16="http://schemas.microsoft.com/office/drawing/2014/main" id="{C17E2715-B811-2CB3-3F30-C517871F4CFF}"/>
              </a:ext>
            </a:extLst>
          </p:cNvPr>
          <p:cNvSpPr/>
          <p:nvPr/>
        </p:nvSpPr>
        <p:spPr bwMode="auto">
          <a:xfrm>
            <a:off x="5618594" y="5426895"/>
            <a:ext cx="6424109" cy="81041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mc:Choice xmlns:a14="http://schemas.microsoft.com/office/drawing/2010/main" Requires="a14">
          <p:graphicFrame>
            <p:nvGraphicFramePr>
              <p:cNvPr id="3" name="Tableau 2">
                <a:extLst>
                  <a:ext uri="{FF2B5EF4-FFF2-40B4-BE49-F238E27FC236}">
                    <a16:creationId xmlns:a16="http://schemas.microsoft.com/office/drawing/2014/main" id="{4AB99D02-C783-21FB-F05B-9A8E80546221}"/>
                  </a:ext>
                </a:extLst>
              </p:cNvPr>
              <p:cNvGraphicFramePr>
                <a:graphicFrameLocks noGrp="1"/>
              </p:cNvGraphicFramePr>
              <p:nvPr>
                <p:extLst>
                  <p:ext uri="{D42A27DB-BD31-4B8C-83A1-F6EECF244321}">
                    <p14:modId xmlns:p14="http://schemas.microsoft.com/office/powerpoint/2010/main" val="2432290839"/>
                  </p:ext>
                </p:extLst>
              </p:nvPr>
            </p:nvGraphicFramePr>
            <p:xfrm>
              <a:off x="190089" y="4119694"/>
              <a:ext cx="5114085" cy="1775841"/>
            </p:xfrm>
            <a:graphic>
              <a:graphicData uri="http://schemas.openxmlformats.org/drawingml/2006/table">
                <a:tbl>
                  <a:tblPr firstRow="1" bandRow="1">
                    <a:tableStyleId>{88D326A9-A81B-9881-C969-13F38E75D658}</a:tableStyleId>
                  </a:tblPr>
                  <a:tblGrid>
                    <a:gridCol w="1022817">
                      <a:extLst>
                        <a:ext uri="{9D8B030D-6E8A-4147-A177-3AD203B41FA5}">
                          <a16:colId xmlns:a16="http://schemas.microsoft.com/office/drawing/2014/main" val="1984112353"/>
                        </a:ext>
                      </a:extLst>
                    </a:gridCol>
                    <a:gridCol w="1094846">
                      <a:extLst>
                        <a:ext uri="{9D8B030D-6E8A-4147-A177-3AD203B41FA5}">
                          <a16:colId xmlns:a16="http://schemas.microsoft.com/office/drawing/2014/main" val="770746178"/>
                        </a:ext>
                      </a:extLst>
                    </a:gridCol>
                    <a:gridCol w="950788">
                      <a:extLst>
                        <a:ext uri="{9D8B030D-6E8A-4147-A177-3AD203B41FA5}">
                          <a16:colId xmlns:a16="http://schemas.microsoft.com/office/drawing/2014/main" val="3122222593"/>
                        </a:ext>
                      </a:extLst>
                    </a:gridCol>
                    <a:gridCol w="1022817">
                      <a:extLst>
                        <a:ext uri="{9D8B030D-6E8A-4147-A177-3AD203B41FA5}">
                          <a16:colId xmlns:a16="http://schemas.microsoft.com/office/drawing/2014/main" val="1485155205"/>
                        </a:ext>
                      </a:extLst>
                    </a:gridCol>
                    <a:gridCol w="1022817">
                      <a:extLst>
                        <a:ext uri="{9D8B030D-6E8A-4147-A177-3AD203B41FA5}">
                          <a16:colId xmlns:a16="http://schemas.microsoft.com/office/drawing/2014/main" val="150412477"/>
                        </a:ext>
                      </a:extLst>
                    </a:gridCol>
                  </a:tblGrid>
                  <a:tr h="577481">
                    <a:tc>
                      <a:txBody>
                        <a:bodyPr/>
                        <a:lstStyle/>
                        <a:p>
                          <a:pPr algn="ctr"/>
                          <a14:m>
                            <m:oMathPara xmlns:m="http://schemas.openxmlformats.org/officeDocument/2006/math">
                              <m:oMathParaPr>
                                <m:jc m:val="centerGroup"/>
                              </m:oMathParaPr>
                              <m:oMath xmlns:m="http://schemas.openxmlformats.org/officeDocument/2006/math">
                                <m:sSub>
                                  <m:sSubPr>
                                    <m:ctrlPr>
                                      <a:rPr lang="fr-FR" sz="2000" b="1" i="1" smtClean="0">
                                        <a:solidFill>
                                          <a:schemeClr val="bg1"/>
                                        </a:solidFill>
                                        <a:latin typeface="Cambria Math" panose="02040503050406030204" pitchFamily="18" charset="0"/>
                                      </a:rPr>
                                    </m:ctrlPr>
                                  </m:sSubPr>
                                  <m:e>
                                    <m:r>
                                      <a:rPr lang="fr-FR" sz="2000" b="1" i="1">
                                        <a:solidFill>
                                          <a:schemeClr val="bg1"/>
                                        </a:solidFill>
                                        <a:latin typeface="Cambria Math" panose="02040503050406030204" pitchFamily="18" charset="0"/>
                                      </a:rPr>
                                      <m:t>𝑬</m:t>
                                    </m:r>
                                  </m:e>
                                  <m:sub>
                                    <m:r>
                                      <a:rPr lang="fr-FR" sz="2000" b="1" i="1">
                                        <a:solidFill>
                                          <a:schemeClr val="bg1"/>
                                        </a:solidFill>
                                        <a:latin typeface="Cambria Math" panose="02040503050406030204" pitchFamily="18" charset="0"/>
                                      </a:rPr>
                                      <m:t>𝑩</m:t>
                                    </m:r>
                                    <m:r>
                                      <a:rPr lang="fr-FR" sz="2000" b="1" i="1">
                                        <a:solidFill>
                                          <a:schemeClr val="bg1"/>
                                        </a:solidFill>
                                        <a:latin typeface="Cambria Math" panose="02040503050406030204" pitchFamily="18" charset="0"/>
                                      </a:rPr>
                                      <m:t>𝟏</m:t>
                                    </m:r>
                                  </m:sub>
                                </m:sSub>
                              </m:oMath>
                            </m:oMathPara>
                          </a14:m>
                          <a:endParaRPr lang="fr-FR" sz="20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0" smtClean="0">
                                        <a:solidFill>
                                          <a:schemeClr val="bg1"/>
                                        </a:solidFill>
                                        <a:latin typeface="Cambria Math" panose="02040503050406030204" pitchFamily="18" charset="0"/>
                                      </a:rPr>
                                      <m:t>𝐆𝐞𝐕</m:t>
                                    </m:r>
                                  </m:e>
                                </m:d>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
                              </m:oMathParaPr>
                              <m:oMath xmlns:m="http://schemas.openxmlformats.org/officeDocument/2006/math">
                                <m:acc>
                                  <m:accPr>
                                    <m:chr m:val="̅"/>
                                    <m:ctrlPr>
                                      <a:rPr lang="fr-FR" sz="2000" b="1" i="1" smtClean="0">
                                        <a:solidFill>
                                          <a:schemeClr val="bg1"/>
                                        </a:solidFill>
                                        <a:latin typeface="Cambria Math" panose="02040503050406030204" pitchFamily="18" charset="0"/>
                                      </a:rPr>
                                    </m:ctrlPr>
                                  </m:accPr>
                                  <m:e>
                                    <m:r>
                                      <a:rPr lang="fr-FR" sz="2000" b="1" i="1" smtClean="0">
                                        <a:solidFill>
                                          <a:schemeClr val="bg1"/>
                                        </a:solidFill>
                                        <a:latin typeface="Cambria Math" panose="02040503050406030204" pitchFamily="18" charset="0"/>
                                      </a:rPr>
                                      <m:t>𝒑𝒑𝒃</m:t>
                                    </m:r>
                                  </m:e>
                                </m:acc>
                              </m:oMath>
                            </m:oMathPara>
                          </a14:m>
                          <a:endParaRPr lang="fr-FR" sz="2000">
                            <a:solidFill>
                              <a:schemeClr val="bg1"/>
                            </a:solidFill>
                          </a:endParaRPr>
                        </a:p>
                        <a:p>
                          <a:pPr algn="ctr"/>
                          <a14:m>
                            <m:oMathPara xmlns:m="http://schemas.openxmlformats.org/officeDocument/2006/math">
                              <m:oMathParaPr>
                                <m:jc m:val="center"/>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1" smtClean="0">
                                        <a:solidFill>
                                          <a:schemeClr val="bg1"/>
                                        </a:solidFill>
                                        <a:latin typeface="Cambria Math" panose="02040503050406030204" pitchFamily="18" charset="0"/>
                                        <a:ea typeface="Cambria Math" panose="02040503050406030204" pitchFamily="18" charset="0"/>
                                      </a:rPr>
                                      <m:t>×</m:t>
                                    </m:r>
                                    <m:sSup>
                                      <m:sSupPr>
                                        <m:ctrlPr>
                                          <a:rPr lang="fr-FR" sz="1600" i="1" smtClean="0">
                                            <a:solidFill>
                                              <a:schemeClr val="bg1"/>
                                            </a:solidFill>
                                            <a:latin typeface="Cambria Math" panose="02040503050406030204" pitchFamily="18" charset="0"/>
                                            <a:ea typeface="Cambria Math" panose="02040503050406030204" pitchFamily="18" charset="0"/>
                                          </a:rPr>
                                        </m:ctrlPr>
                                      </m:sSupPr>
                                      <m:e>
                                        <m:r>
                                          <a:rPr lang="fr-FR" sz="1600" b="1" i="1">
                                            <a:solidFill>
                                              <a:schemeClr val="bg1"/>
                                            </a:solidFill>
                                            <a:latin typeface="Cambria Math" panose="02040503050406030204" pitchFamily="18" charset="0"/>
                                            <a:ea typeface="Cambria Math" panose="02040503050406030204" pitchFamily="18" charset="0"/>
                                          </a:rPr>
                                          <m:t>𝟏𝟎</m:t>
                                        </m:r>
                                      </m:e>
                                      <m:sup>
                                        <m:r>
                                          <a:rPr lang="fr-FR" sz="1600" b="1" i="1" smtClean="0">
                                            <a:solidFill>
                                              <a:schemeClr val="bg1"/>
                                            </a:solidFill>
                                            <a:latin typeface="Cambria Math" panose="02040503050406030204" pitchFamily="18" charset="0"/>
                                            <a:ea typeface="Cambria Math" panose="02040503050406030204" pitchFamily="18" charset="0"/>
                                          </a:rPr>
                                          <m:t>𝟏𝟏</m:t>
                                        </m:r>
                                      </m:sup>
                                    </m:sSup>
                                  </m:e>
                                </m:d>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2000" b="1" i="1" smtClean="0">
                                        <a:solidFill>
                                          <a:schemeClr val="bg1"/>
                                        </a:solidFill>
                                        <a:latin typeface="Cambria Math" panose="02040503050406030204" pitchFamily="18" charset="0"/>
                                      </a:rPr>
                                    </m:ctrlPr>
                                  </m:sSubPr>
                                  <m:e>
                                    <m:r>
                                      <a:rPr lang="fr-FR" sz="2000" b="1" i="1" smtClean="0">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𝑺𝑬𝒀</m:t>
                                    </m:r>
                                  </m:sub>
                                </m:sSub>
                              </m:oMath>
                            </m:oMathPara>
                          </a14:m>
                          <a:endParaRPr lang="fr-FR" sz="2000">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0" smtClean="0">
                                        <a:solidFill>
                                          <a:schemeClr val="bg1"/>
                                        </a:solidFill>
                                        <a:latin typeface="Cambria Math" panose="02040503050406030204" pitchFamily="18" charset="0"/>
                                      </a:rPr>
                                      <m:t>𝐞𝐕</m:t>
                                    </m:r>
                                  </m:e>
                                </m:d>
                              </m:oMath>
                            </m:oMathPara>
                          </a14:m>
                          <a:endParaRPr lang="fr-FR" sz="200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sz="2000" b="1" i="1" smtClean="0">
                                        <a:solidFill>
                                          <a:schemeClr val="bg1"/>
                                        </a:solidFill>
                                        <a:latin typeface="Cambria Math" panose="02040503050406030204" pitchFamily="18" charset="0"/>
                                      </a:rPr>
                                    </m:ctrlPr>
                                  </m:sSubPr>
                                  <m:e>
                                    <m:r>
                                      <a:rPr lang="fr-FR" sz="2000" b="1" i="1" smtClean="0">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𝒂𝒄𝒄</m:t>
                                    </m:r>
                                  </m:sub>
                                </m:sSub>
                              </m:oMath>
                            </m:oMathPara>
                          </a14:m>
                          <a:endParaRPr lang="fr-FR" sz="2000"/>
                        </a:p>
                        <a:p>
                          <a:pPr algn="ctr"/>
                          <a14:m>
                            <m:oMathPara xmlns:m="http://schemas.openxmlformats.org/officeDocument/2006/math">
                              <m:oMathParaPr>
                                <m:jc m:val="centerGroup"/>
                              </m:oMathParaPr>
                              <m:oMath xmlns:m="http://schemas.openxmlformats.org/officeDocument/2006/math">
                                <m:d>
                                  <m:dPr>
                                    <m:begChr m:val="["/>
                                    <m:endChr m:val="]"/>
                                    <m:ctrlPr>
                                      <a:rPr lang="fr-FR" sz="1600" b="1" i="1" smtClean="0">
                                        <a:solidFill>
                                          <a:schemeClr val="bg1"/>
                                        </a:solidFill>
                                        <a:latin typeface="Cambria Math" panose="02040503050406030204" pitchFamily="18" charset="0"/>
                                      </a:rPr>
                                    </m:ctrlPr>
                                  </m:dPr>
                                  <m:e>
                                    <m:r>
                                      <a:rPr lang="fr-FR" sz="1600" b="1" i="0" smtClean="0">
                                        <a:solidFill>
                                          <a:schemeClr val="bg1"/>
                                        </a:solidFill>
                                        <a:latin typeface="Cambria Math" panose="02040503050406030204" pitchFamily="18" charset="0"/>
                                      </a:rPr>
                                      <m:t>𝐞𝐕</m:t>
                                    </m:r>
                                  </m:e>
                                </m:d>
                              </m:oMath>
                            </m:oMathPara>
                          </a14:m>
                          <a:endParaRPr lang="fr-FR" sz="2000"/>
                        </a:p>
                      </a:txBody>
                      <a:tcPr anchor="ctr"/>
                    </a:tc>
                    <a:tc>
                      <a:txBody>
                        <a:bodyPr/>
                        <a:lstStyle/>
                        <a:p>
                          <a:pPr algn="ctr"/>
                          <a14:m>
                            <m:oMath xmlns:m="http://schemas.openxmlformats.org/officeDocument/2006/math">
                              <m:acc>
                                <m:accPr>
                                  <m:chr m:val="̅"/>
                                  <m:ctrlPr>
                                    <a:rPr lang="fr-FR" sz="2000" b="1" i="1" smtClean="0">
                                      <a:solidFill>
                                        <a:schemeClr val="bg1"/>
                                      </a:solidFill>
                                      <a:latin typeface="Cambria Math" panose="02040503050406030204" pitchFamily="18" charset="0"/>
                                    </a:rPr>
                                  </m:ctrlPr>
                                </m:accPr>
                                <m:e>
                                  <m:sSub>
                                    <m:sSubPr>
                                      <m:ctrlPr>
                                        <a:rPr lang="fr-FR" sz="2000" b="1" i="1" smtClean="0">
                                          <a:solidFill>
                                            <a:schemeClr val="bg1"/>
                                          </a:solidFill>
                                          <a:latin typeface="Cambria Math" panose="02040503050406030204" pitchFamily="18" charset="0"/>
                                        </a:rPr>
                                      </m:ctrlPr>
                                    </m:sSubPr>
                                    <m:e>
                                      <m:r>
                                        <a:rPr lang="fr-FR" sz="2000" b="1" i="0">
                                          <a:solidFill>
                                            <a:schemeClr val="bg1"/>
                                          </a:solidFill>
                                          <a:latin typeface="Cambria Math" panose="02040503050406030204" pitchFamily="18" charset="0"/>
                                          <a:ea typeface="Cambria Math" panose="02040503050406030204" pitchFamily="18" charset="0"/>
                                        </a:rPr>
                                        <m:t>𝚫</m:t>
                                      </m:r>
                                      <m:r>
                                        <a:rPr lang="fr-FR" sz="2000" b="1" i="1">
                                          <a:solidFill>
                                            <a:schemeClr val="bg1"/>
                                          </a:solidFill>
                                          <a:latin typeface="Cambria Math" panose="02040503050406030204" pitchFamily="18" charset="0"/>
                                        </a:rPr>
                                        <m:t>𝑬</m:t>
                                      </m:r>
                                    </m:e>
                                    <m:sub>
                                      <m:r>
                                        <a:rPr lang="fr-FR" sz="2000" b="1" i="1" smtClean="0">
                                          <a:solidFill>
                                            <a:schemeClr val="bg1"/>
                                          </a:solidFill>
                                          <a:latin typeface="Cambria Math" panose="02040503050406030204" pitchFamily="18" charset="0"/>
                                        </a:rPr>
                                        <m:t>𝒕𝒐𝒕</m:t>
                                      </m:r>
                                    </m:sub>
                                  </m:sSub>
                                </m:e>
                              </m:acc>
                            </m:oMath>
                          </a14:m>
                          <a:r>
                            <a:rPr lang="fr-FR" baseline="30000">
                              <a:solidFill>
                                <a:schemeClr val="bg1"/>
                              </a:solidFill>
                            </a:rPr>
                            <a:t> *</a:t>
                          </a:r>
                          <a:endParaRPr lang="fr-FR">
                            <a:solidFill>
                              <a:schemeClr val="bg1"/>
                            </a:solidFill>
                          </a:endParaRPr>
                        </a:p>
                        <a:p>
                          <a:pPr algn="ctr"/>
                          <a14:m>
                            <m:oMathPara xmlns:m="http://schemas.openxmlformats.org/officeDocument/2006/math">
                              <m:oMathParaPr>
                                <m:jc m:val="centerGroup"/>
                              </m:oMathParaPr>
                              <m:oMath xmlns:m="http://schemas.openxmlformats.org/officeDocument/2006/math">
                                <m:d>
                                  <m:dPr>
                                    <m:begChr m:val="["/>
                                    <m:endChr m:val="]"/>
                                    <m:ctrlPr>
                                      <a:rPr kumimoji="0" lang="fr-FR" sz="1600" b="1" i="1" u="none" strike="noStrike" kern="0" cap="none" spc="0" normalizeH="0" baseline="0" noProof="0" smtClean="0">
                                        <a:ln>
                                          <a:noFill/>
                                        </a:ln>
                                        <a:solidFill>
                                          <a:srgbClr val="FFFFFF"/>
                                        </a:solidFill>
                                        <a:effectLst/>
                                        <a:uLnTx/>
                                        <a:uFillTx/>
                                        <a:latin typeface="Cambria Math" panose="02040503050406030204" pitchFamily="18" charset="0"/>
                                      </a:rPr>
                                    </m:ctrlPr>
                                  </m:dPr>
                                  <m:e>
                                    <m:r>
                                      <a:rPr kumimoji="0" lang="fr-FR" sz="1600" b="1" i="0" u="none" strike="noStrike" kern="0" cap="none" spc="0" normalizeH="0" baseline="0" noProof="0" smtClean="0">
                                        <a:ln>
                                          <a:noFill/>
                                        </a:ln>
                                        <a:solidFill>
                                          <a:srgbClr val="FFFFFF"/>
                                        </a:solidFill>
                                        <a:effectLst/>
                                        <a:uLnTx/>
                                        <a:uFillTx/>
                                        <a:latin typeface="Cambria Math" panose="02040503050406030204" pitchFamily="18" charset="0"/>
                                      </a:rPr>
                                      <m:t>𝐞𝐕</m:t>
                                    </m:r>
                                  </m:e>
                                </m:d>
                              </m:oMath>
                            </m:oMathPara>
                          </a14:m>
                          <a:endParaRPr lang="fr-FR">
                            <a:solidFill>
                              <a:schemeClr val="bg1"/>
                            </a:solidFill>
                          </a:endParaRPr>
                        </a:p>
                      </a:txBody>
                      <a:tcPr anchor="ctr"/>
                    </a:tc>
                    <a:extLst>
                      <a:ext uri="{0D108BD9-81ED-4DB2-BD59-A6C34878D82A}">
                        <a16:rowId xmlns:a16="http://schemas.microsoft.com/office/drawing/2014/main" val="615403246"/>
                      </a:ext>
                    </a:extLst>
                  </a:tr>
                  <a:tr h="313189">
                    <a:tc>
                      <a:txBody>
                        <a:bodyPr/>
                        <a:lstStyle/>
                        <a:p>
                          <a:pPr algn="ctr"/>
                          <a:r>
                            <a:rPr lang="fr-FR" b="1">
                              <a:solidFill>
                                <a:srgbClr val="2F2F2F"/>
                              </a:solidFill>
                            </a:rPr>
                            <a:t>620</a:t>
                          </a:r>
                        </a:p>
                      </a:txBody>
                      <a:tcPr/>
                    </a:tc>
                    <a:tc>
                      <a:txBody>
                        <a:bodyPr/>
                        <a:lstStyle/>
                        <a:p>
                          <a:pPr algn="ctr"/>
                          <a:r>
                            <a:rPr lang="fr-FR">
                              <a:solidFill>
                                <a:srgbClr val="2F2F2F"/>
                              </a:solidFill>
                            </a:rPr>
                            <a:t>1.60</a:t>
                          </a:r>
                        </a:p>
                      </a:txBody>
                      <a:tcPr/>
                    </a:tc>
                    <a:tc>
                      <a:txBody>
                        <a:bodyPr/>
                        <a:lstStyle/>
                        <a:p>
                          <a:pPr algn="ctr"/>
                          <a:r>
                            <a:rPr lang="fr-FR">
                              <a:solidFill>
                                <a:srgbClr val="2F2F2F"/>
                              </a:solidFill>
                            </a:rPr>
                            <a:t>6.0</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269</a:t>
                          </a:r>
                        </a:p>
                      </a:txBody>
                      <a:tcPr/>
                    </a:tc>
                    <a:extLst>
                      <a:ext uri="{0D108BD9-81ED-4DB2-BD59-A6C34878D82A}">
                        <a16:rowId xmlns:a16="http://schemas.microsoft.com/office/drawing/2014/main" val="1350460141"/>
                      </a:ext>
                    </a:extLst>
                  </a:tr>
                  <a:tr h="313189">
                    <a:tc>
                      <a:txBody>
                        <a:bodyPr/>
                        <a:lstStyle/>
                        <a:p>
                          <a:pPr algn="ctr"/>
                          <a:r>
                            <a:rPr lang="fr-FR" b="1">
                              <a:solidFill>
                                <a:srgbClr val="2F2F2F"/>
                              </a:solidFill>
                            </a:rPr>
                            <a:t>2674</a:t>
                          </a:r>
                        </a:p>
                      </a:txBody>
                      <a:tcPr/>
                    </a:tc>
                    <a:tc>
                      <a:txBody>
                        <a:bodyPr/>
                        <a:lstStyle/>
                        <a:p>
                          <a:pPr algn="ctr"/>
                          <a:r>
                            <a:rPr lang="fr-FR">
                              <a:solidFill>
                                <a:srgbClr val="2F2F2F"/>
                              </a:solidFill>
                            </a:rPr>
                            <a:t>1.60</a:t>
                          </a:r>
                        </a:p>
                      </a:txBody>
                      <a:tcPr/>
                    </a:tc>
                    <a:tc>
                      <a:txBody>
                        <a:bodyPr/>
                        <a:lstStyle/>
                        <a:p>
                          <a:pPr algn="ctr"/>
                          <a:r>
                            <a:rPr lang="fr-FR">
                              <a:solidFill>
                                <a:srgbClr val="2F2F2F"/>
                              </a:solidFill>
                            </a:rPr>
                            <a:t>5.8</a:t>
                          </a:r>
                        </a:p>
                      </a:txBody>
                      <a:tcPr/>
                    </a:tc>
                    <a:tc>
                      <a:txBody>
                        <a:bodyPr/>
                        <a:lstStyle/>
                        <a:p>
                          <a:pPr algn="ctr"/>
                          <a:r>
                            <a:rPr lang="fr-FR">
                              <a:solidFill>
                                <a:srgbClr val="2F2F2F"/>
                              </a:solidFill>
                            </a:rPr>
                            <a:t>202</a:t>
                          </a:r>
                        </a:p>
                      </a:txBody>
                      <a:tcPr/>
                    </a:tc>
                    <a:tc>
                      <a:txBody>
                        <a:bodyPr/>
                        <a:lstStyle/>
                        <a:p>
                          <a:pPr algn="ctr"/>
                          <a:r>
                            <a:rPr lang="fr-FR">
                              <a:solidFill>
                                <a:srgbClr val="2F2F2F"/>
                              </a:solidFill>
                            </a:rPr>
                            <a:t>266</a:t>
                          </a:r>
                        </a:p>
                      </a:txBody>
                      <a:tcPr/>
                    </a:tc>
                    <a:extLst>
                      <a:ext uri="{0D108BD9-81ED-4DB2-BD59-A6C34878D82A}">
                        <a16:rowId xmlns:a16="http://schemas.microsoft.com/office/drawing/2014/main" val="2442160557"/>
                      </a:ext>
                    </a:extLst>
                  </a:tr>
                  <a:tr h="313189">
                    <a:tc>
                      <a:txBody>
                        <a:bodyPr/>
                        <a:lstStyle/>
                        <a:p>
                          <a:pPr algn="ctr"/>
                          <a:r>
                            <a:rPr lang="fr-FR" b="1">
                              <a:solidFill>
                                <a:srgbClr val="2F2F2F"/>
                              </a:solidFill>
                            </a:rPr>
                            <a:t>6799</a:t>
                          </a:r>
                        </a:p>
                      </a:txBody>
                      <a:tcPr/>
                    </a:tc>
                    <a:tc>
                      <a:txBody>
                        <a:bodyPr/>
                        <a:lstStyle/>
                        <a:p>
                          <a:pPr algn="ctr"/>
                          <a:r>
                            <a:rPr lang="fr-FR">
                              <a:solidFill>
                                <a:srgbClr val="2F2F2F"/>
                              </a:solidFill>
                            </a:rPr>
                            <a:t>1.59</a:t>
                          </a:r>
                        </a:p>
                      </a:txBody>
                      <a:tcPr/>
                    </a:tc>
                    <a:tc>
                      <a:txBody>
                        <a:bodyPr/>
                        <a:lstStyle/>
                        <a:p>
                          <a:pPr algn="ctr"/>
                          <a:r>
                            <a:rPr lang="fr-FR">
                              <a:solidFill>
                                <a:srgbClr val="2F2F2F"/>
                              </a:solidFill>
                            </a:rPr>
                            <a:t>5.9</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263</a:t>
                          </a:r>
                        </a:p>
                      </a:txBody>
                      <a:tcPr/>
                    </a:tc>
                    <a:extLst>
                      <a:ext uri="{0D108BD9-81ED-4DB2-BD59-A6C34878D82A}">
                        <a16:rowId xmlns:a16="http://schemas.microsoft.com/office/drawing/2014/main" val="1172416875"/>
                      </a:ext>
                    </a:extLst>
                  </a:tr>
                </a:tbl>
              </a:graphicData>
            </a:graphic>
          </p:graphicFrame>
        </mc:Choice>
        <mc:Fallback>
          <p:graphicFrame>
            <p:nvGraphicFramePr>
              <p:cNvPr id="3" name="Tableau 2">
                <a:extLst>
                  <a:ext uri="{FF2B5EF4-FFF2-40B4-BE49-F238E27FC236}">
                    <a16:creationId xmlns:a16="http://schemas.microsoft.com/office/drawing/2014/main" id="{4AB99D02-C783-21FB-F05B-9A8E80546221}"/>
                  </a:ext>
                </a:extLst>
              </p:cNvPr>
              <p:cNvGraphicFramePr>
                <a:graphicFrameLocks noGrp="1"/>
              </p:cNvGraphicFramePr>
              <p:nvPr>
                <p:extLst>
                  <p:ext uri="{D42A27DB-BD31-4B8C-83A1-F6EECF244321}">
                    <p14:modId xmlns:p14="http://schemas.microsoft.com/office/powerpoint/2010/main" val="2432290839"/>
                  </p:ext>
                </p:extLst>
              </p:nvPr>
            </p:nvGraphicFramePr>
            <p:xfrm>
              <a:off x="190089" y="4119694"/>
              <a:ext cx="5114085" cy="1775841"/>
            </p:xfrm>
            <a:graphic>
              <a:graphicData uri="http://schemas.openxmlformats.org/drawingml/2006/table">
                <a:tbl>
                  <a:tblPr firstRow="1" bandRow="1">
                    <a:tableStyleId>{88D326A9-A81B-9881-C969-13F38E75D658}</a:tableStyleId>
                  </a:tblPr>
                  <a:tblGrid>
                    <a:gridCol w="1022817">
                      <a:extLst>
                        <a:ext uri="{9D8B030D-6E8A-4147-A177-3AD203B41FA5}">
                          <a16:colId xmlns:a16="http://schemas.microsoft.com/office/drawing/2014/main" val="1984112353"/>
                        </a:ext>
                      </a:extLst>
                    </a:gridCol>
                    <a:gridCol w="1094846">
                      <a:extLst>
                        <a:ext uri="{9D8B030D-6E8A-4147-A177-3AD203B41FA5}">
                          <a16:colId xmlns:a16="http://schemas.microsoft.com/office/drawing/2014/main" val="770746178"/>
                        </a:ext>
                      </a:extLst>
                    </a:gridCol>
                    <a:gridCol w="950788">
                      <a:extLst>
                        <a:ext uri="{9D8B030D-6E8A-4147-A177-3AD203B41FA5}">
                          <a16:colId xmlns:a16="http://schemas.microsoft.com/office/drawing/2014/main" val="3122222593"/>
                        </a:ext>
                      </a:extLst>
                    </a:gridCol>
                    <a:gridCol w="1022817">
                      <a:extLst>
                        <a:ext uri="{9D8B030D-6E8A-4147-A177-3AD203B41FA5}">
                          <a16:colId xmlns:a16="http://schemas.microsoft.com/office/drawing/2014/main" val="1485155205"/>
                        </a:ext>
                      </a:extLst>
                    </a:gridCol>
                    <a:gridCol w="1022817">
                      <a:extLst>
                        <a:ext uri="{9D8B030D-6E8A-4147-A177-3AD203B41FA5}">
                          <a16:colId xmlns:a16="http://schemas.microsoft.com/office/drawing/2014/main" val="150412477"/>
                        </a:ext>
                      </a:extLst>
                    </a:gridCol>
                  </a:tblGrid>
                  <a:tr h="678561">
                    <a:tc>
                      <a:txBody>
                        <a:bodyPr/>
                        <a:lstStyle/>
                        <a:p>
                          <a:endParaRPr lang="en-US"/>
                        </a:p>
                      </a:txBody>
                      <a:tcPr anchor="ctr">
                        <a:blipFill>
                          <a:blip r:embed="rId4"/>
                          <a:stretch>
                            <a:fillRect t="-1786" r="-401190" b="-175000"/>
                          </a:stretch>
                        </a:blipFill>
                      </a:tcPr>
                    </a:tc>
                    <a:tc>
                      <a:txBody>
                        <a:bodyPr/>
                        <a:lstStyle/>
                        <a:p>
                          <a:endParaRPr lang="en-US"/>
                        </a:p>
                      </a:txBody>
                      <a:tcPr anchor="ctr">
                        <a:blipFill>
                          <a:blip r:embed="rId4"/>
                          <a:stretch>
                            <a:fillRect l="-93333" t="-1786" r="-274444" b="-175000"/>
                          </a:stretch>
                        </a:blipFill>
                      </a:tcPr>
                    </a:tc>
                    <a:tc>
                      <a:txBody>
                        <a:bodyPr/>
                        <a:lstStyle/>
                        <a:p>
                          <a:endParaRPr lang="en-US"/>
                        </a:p>
                      </a:txBody>
                      <a:tcPr anchor="ctr">
                        <a:blipFill>
                          <a:blip r:embed="rId4"/>
                          <a:stretch>
                            <a:fillRect l="-223077" t="-1786" r="-216667" b="-175000"/>
                          </a:stretch>
                        </a:blipFill>
                      </a:tcPr>
                    </a:tc>
                    <a:tc>
                      <a:txBody>
                        <a:bodyPr/>
                        <a:lstStyle/>
                        <a:p>
                          <a:endParaRPr lang="en-US"/>
                        </a:p>
                      </a:txBody>
                      <a:tcPr anchor="ctr">
                        <a:blipFill>
                          <a:blip r:embed="rId4"/>
                          <a:stretch>
                            <a:fillRect l="-300000" t="-1786" r="-101190" b="-175000"/>
                          </a:stretch>
                        </a:blipFill>
                      </a:tcPr>
                    </a:tc>
                    <a:tc>
                      <a:txBody>
                        <a:bodyPr/>
                        <a:lstStyle/>
                        <a:p>
                          <a:endParaRPr lang="en-US"/>
                        </a:p>
                      </a:txBody>
                      <a:tcPr anchor="ctr">
                        <a:blipFill>
                          <a:blip r:embed="rId4"/>
                          <a:stretch>
                            <a:fillRect l="-400000" t="-1786" r="-1190" b="-175000"/>
                          </a:stretch>
                        </a:blipFill>
                      </a:tcPr>
                    </a:tc>
                    <a:extLst>
                      <a:ext uri="{0D108BD9-81ED-4DB2-BD59-A6C34878D82A}">
                        <a16:rowId xmlns:a16="http://schemas.microsoft.com/office/drawing/2014/main" val="615403246"/>
                      </a:ext>
                    </a:extLst>
                  </a:tr>
                  <a:tr h="365760">
                    <a:tc>
                      <a:txBody>
                        <a:bodyPr/>
                        <a:lstStyle/>
                        <a:p>
                          <a:pPr algn="ctr"/>
                          <a:r>
                            <a:rPr lang="fr-FR" b="1">
                              <a:solidFill>
                                <a:srgbClr val="2F2F2F"/>
                              </a:solidFill>
                            </a:rPr>
                            <a:t>620</a:t>
                          </a:r>
                        </a:p>
                      </a:txBody>
                      <a:tcPr/>
                    </a:tc>
                    <a:tc>
                      <a:txBody>
                        <a:bodyPr/>
                        <a:lstStyle/>
                        <a:p>
                          <a:pPr algn="ctr"/>
                          <a:r>
                            <a:rPr lang="fr-FR">
                              <a:solidFill>
                                <a:srgbClr val="2F2F2F"/>
                              </a:solidFill>
                            </a:rPr>
                            <a:t>1.60</a:t>
                          </a:r>
                        </a:p>
                      </a:txBody>
                      <a:tcPr/>
                    </a:tc>
                    <a:tc>
                      <a:txBody>
                        <a:bodyPr/>
                        <a:lstStyle/>
                        <a:p>
                          <a:pPr algn="ctr"/>
                          <a:r>
                            <a:rPr lang="fr-FR">
                              <a:solidFill>
                                <a:srgbClr val="2F2F2F"/>
                              </a:solidFill>
                            </a:rPr>
                            <a:t>6.0</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269</a:t>
                          </a:r>
                        </a:p>
                      </a:txBody>
                      <a:tcPr/>
                    </a:tc>
                    <a:extLst>
                      <a:ext uri="{0D108BD9-81ED-4DB2-BD59-A6C34878D82A}">
                        <a16:rowId xmlns:a16="http://schemas.microsoft.com/office/drawing/2014/main" val="1350460141"/>
                      </a:ext>
                    </a:extLst>
                  </a:tr>
                  <a:tr h="365760">
                    <a:tc>
                      <a:txBody>
                        <a:bodyPr/>
                        <a:lstStyle/>
                        <a:p>
                          <a:pPr algn="ctr"/>
                          <a:r>
                            <a:rPr lang="fr-FR" b="1">
                              <a:solidFill>
                                <a:srgbClr val="2F2F2F"/>
                              </a:solidFill>
                            </a:rPr>
                            <a:t>2674</a:t>
                          </a:r>
                        </a:p>
                      </a:txBody>
                      <a:tcPr/>
                    </a:tc>
                    <a:tc>
                      <a:txBody>
                        <a:bodyPr/>
                        <a:lstStyle/>
                        <a:p>
                          <a:pPr algn="ctr"/>
                          <a:r>
                            <a:rPr lang="fr-FR">
                              <a:solidFill>
                                <a:srgbClr val="2F2F2F"/>
                              </a:solidFill>
                            </a:rPr>
                            <a:t>1.60</a:t>
                          </a:r>
                        </a:p>
                      </a:txBody>
                      <a:tcPr/>
                    </a:tc>
                    <a:tc>
                      <a:txBody>
                        <a:bodyPr/>
                        <a:lstStyle/>
                        <a:p>
                          <a:pPr algn="ctr"/>
                          <a:r>
                            <a:rPr lang="fr-FR">
                              <a:solidFill>
                                <a:srgbClr val="2F2F2F"/>
                              </a:solidFill>
                            </a:rPr>
                            <a:t>5.8</a:t>
                          </a:r>
                        </a:p>
                      </a:txBody>
                      <a:tcPr/>
                    </a:tc>
                    <a:tc>
                      <a:txBody>
                        <a:bodyPr/>
                        <a:lstStyle/>
                        <a:p>
                          <a:pPr algn="ctr"/>
                          <a:r>
                            <a:rPr lang="fr-FR">
                              <a:solidFill>
                                <a:srgbClr val="2F2F2F"/>
                              </a:solidFill>
                            </a:rPr>
                            <a:t>202</a:t>
                          </a:r>
                        </a:p>
                      </a:txBody>
                      <a:tcPr/>
                    </a:tc>
                    <a:tc>
                      <a:txBody>
                        <a:bodyPr/>
                        <a:lstStyle/>
                        <a:p>
                          <a:pPr algn="ctr"/>
                          <a:r>
                            <a:rPr lang="fr-FR">
                              <a:solidFill>
                                <a:srgbClr val="2F2F2F"/>
                              </a:solidFill>
                            </a:rPr>
                            <a:t>266</a:t>
                          </a:r>
                        </a:p>
                      </a:txBody>
                      <a:tcPr/>
                    </a:tc>
                    <a:extLst>
                      <a:ext uri="{0D108BD9-81ED-4DB2-BD59-A6C34878D82A}">
                        <a16:rowId xmlns:a16="http://schemas.microsoft.com/office/drawing/2014/main" val="2442160557"/>
                      </a:ext>
                    </a:extLst>
                  </a:tr>
                  <a:tr h="365760">
                    <a:tc>
                      <a:txBody>
                        <a:bodyPr/>
                        <a:lstStyle/>
                        <a:p>
                          <a:pPr algn="ctr"/>
                          <a:r>
                            <a:rPr lang="fr-FR" b="1">
                              <a:solidFill>
                                <a:srgbClr val="2F2F2F"/>
                              </a:solidFill>
                            </a:rPr>
                            <a:t>6799</a:t>
                          </a:r>
                        </a:p>
                      </a:txBody>
                      <a:tcPr/>
                    </a:tc>
                    <a:tc>
                      <a:txBody>
                        <a:bodyPr/>
                        <a:lstStyle/>
                        <a:p>
                          <a:pPr algn="ctr"/>
                          <a:r>
                            <a:rPr lang="fr-FR">
                              <a:solidFill>
                                <a:srgbClr val="2F2F2F"/>
                              </a:solidFill>
                            </a:rPr>
                            <a:t>1.59</a:t>
                          </a:r>
                        </a:p>
                      </a:txBody>
                      <a:tcPr/>
                    </a:tc>
                    <a:tc>
                      <a:txBody>
                        <a:bodyPr/>
                        <a:lstStyle/>
                        <a:p>
                          <a:pPr algn="ctr"/>
                          <a:r>
                            <a:rPr lang="fr-FR">
                              <a:solidFill>
                                <a:srgbClr val="2F2F2F"/>
                              </a:solidFill>
                            </a:rPr>
                            <a:t>5.9</a:t>
                          </a:r>
                        </a:p>
                      </a:txBody>
                      <a:tcPr/>
                    </a:tc>
                    <a:tc>
                      <a:txBody>
                        <a:bodyPr/>
                        <a:lstStyle/>
                        <a:p>
                          <a:pPr algn="ctr"/>
                          <a:r>
                            <a:rPr lang="fr-FR">
                              <a:solidFill>
                                <a:srgbClr val="2F2F2F"/>
                              </a:solidFill>
                            </a:rPr>
                            <a:t>203</a:t>
                          </a:r>
                        </a:p>
                      </a:txBody>
                      <a:tcPr/>
                    </a:tc>
                    <a:tc>
                      <a:txBody>
                        <a:bodyPr/>
                        <a:lstStyle/>
                        <a:p>
                          <a:pPr algn="ctr"/>
                          <a:r>
                            <a:rPr lang="fr-FR">
                              <a:solidFill>
                                <a:srgbClr val="2F2F2F"/>
                              </a:solidFill>
                            </a:rPr>
                            <a:t>263</a:t>
                          </a:r>
                        </a:p>
                      </a:txBody>
                      <a:tcPr/>
                    </a:tc>
                    <a:extLst>
                      <a:ext uri="{0D108BD9-81ED-4DB2-BD59-A6C34878D82A}">
                        <a16:rowId xmlns:a16="http://schemas.microsoft.com/office/drawing/2014/main" val="1172416875"/>
                      </a:ext>
                    </a:extLst>
                  </a:tr>
                </a:tbl>
              </a:graphicData>
            </a:graphic>
          </p:graphicFrame>
        </mc:Fallback>
      </mc:AlternateContent>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3878E2A0-BE3B-7720-7365-E800CF17EA65}"/>
                  </a:ext>
                </a:extLst>
              </p:cNvPr>
              <p:cNvSpPr txBox="1">
                <a:spLocks/>
              </p:cNvSpPr>
              <p:nvPr/>
            </p:nvSpPr>
            <p:spPr bwMode="auto">
              <a:xfrm>
                <a:off x="190090" y="1462446"/>
                <a:ext cx="5094976" cy="2439093"/>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Double lognormal fit</a:t>
                </a:r>
              </a:p>
              <a:p>
                <a:pPr lvl="1">
                  <a:defRPr/>
                </a:pPr>
                <a:r>
                  <a:rPr lang="fr-FR" b="1">
                    <a:solidFill>
                      <a:srgbClr val="6E2466"/>
                    </a:solidFill>
                  </a:rPr>
                  <a:t>Assess the energy peaks of secondary and accelerated electrons</a:t>
                </a:r>
              </a:p>
              <a:p>
                <a:pPr lvl="2">
                  <a:defRPr/>
                </a:pPr>
                <a:r>
                  <a:rPr lang="fr-FR">
                    <a:solidFill>
                      <a:srgbClr val="2F2F2F"/>
                    </a:solidFill>
                  </a:rPr>
                  <a:t>Measurement step around </a:t>
                </a:r>
                <a14:m>
                  <m:oMath xmlns:m="http://schemas.openxmlformats.org/officeDocument/2006/math">
                    <m:sSub>
                      <m:sSubPr>
                        <m:ctrlPr>
                          <a:rPr lang="fr-FR" i="1" smtClean="0">
                            <a:solidFill>
                              <a:srgbClr val="2F2F2F"/>
                            </a:solidFill>
                            <a:latin typeface="Cambria Math" panose="02040503050406030204" pitchFamily="18" charset="0"/>
                          </a:rPr>
                        </m:ctrlPr>
                      </m:sSubPr>
                      <m:e>
                        <m:r>
                          <a:rPr lang="fr-FR" b="0" i="1" smtClean="0">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oMath>
                </a14:m>
                <a:r>
                  <a:rPr lang="fr-FR">
                    <a:solidFill>
                      <a:srgbClr val="2F2F2F"/>
                    </a:solidFill>
                  </a:rPr>
                  <a:t>: 3-5 eV</a:t>
                </a:r>
              </a:p>
              <a:p>
                <a:pPr lvl="2">
                  <a:defRPr/>
                </a:pPr>
                <a:r>
                  <a:rPr lang="fr-FR">
                    <a:solidFill>
                      <a:srgbClr val="2F2F2F"/>
                    </a:solidFill>
                  </a:rPr>
                  <a:t>Measurement step around </a:t>
                </a:r>
                <a14:m>
                  <m:oMath xmlns:m="http://schemas.openxmlformats.org/officeDocument/2006/math">
                    <m:sSub>
                      <m:sSubPr>
                        <m:ctrlPr>
                          <a:rPr lang="fr-FR" i="1" smtClean="0">
                            <a:solidFill>
                              <a:srgbClr val="2F2F2F"/>
                            </a:solidFill>
                            <a:latin typeface="Cambria Math" panose="02040503050406030204" pitchFamily="18" charset="0"/>
                          </a:rPr>
                        </m:ctrlPr>
                      </m:sSubPr>
                      <m:e>
                        <m:r>
                          <a:rPr lang="fr-FR" b="0" i="1" smtClean="0">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oMath>
                </a14:m>
                <a:r>
                  <a:rPr lang="fr-FR">
                    <a:solidFill>
                      <a:srgbClr val="2F2F2F"/>
                    </a:solidFill>
                  </a:rPr>
                  <a:t>: 30 eV</a:t>
                </a:r>
                <a:endParaRPr lang="fr-FR">
                  <a:solidFill>
                    <a:srgbClr val="6E2466"/>
                  </a:solidFill>
                </a:endParaRPr>
              </a:p>
              <a:p>
                <a:pPr lvl="1">
                  <a:defRPr/>
                </a:pPr>
                <a:r>
                  <a:rPr lang="fr-FR" b="1">
                    <a:solidFill>
                      <a:srgbClr val="6E2466"/>
                    </a:solidFill>
                  </a:rPr>
                  <a:t>Cannot describe measurements in-between peaks and above accelerated one</a:t>
                </a:r>
              </a:p>
              <a:p>
                <a:pPr marL="0" lvl="1" indent="0">
                  <a:buNone/>
                  <a:defRPr/>
                </a:pPr>
                <a:endParaRPr lang="fr-FR">
                  <a:solidFill>
                    <a:srgbClr val="2F2F2F"/>
                  </a:solidFill>
                </a:endParaRPr>
              </a:p>
            </p:txBody>
          </p:sp>
        </mc:Choice>
        <mc:Fallback xmlns="">
          <p:sp>
            <p:nvSpPr>
              <p:cNvPr id="5" name="Content Placeholder 1">
                <a:extLst>
                  <a:ext uri="{FF2B5EF4-FFF2-40B4-BE49-F238E27FC236}">
                    <a16:creationId xmlns:a16="http://schemas.microsoft.com/office/drawing/2014/main" id="{3878E2A0-BE3B-7720-7365-E800CF17EA65}"/>
                  </a:ext>
                </a:extLst>
              </p:cNvPr>
              <p:cNvSpPr txBox="1">
                <a:spLocks noRot="1" noChangeAspect="1" noMove="1" noResize="1" noEditPoints="1" noAdjustHandles="1" noChangeArrowheads="1" noChangeShapeType="1" noTextEdit="1"/>
              </p:cNvSpPr>
              <p:nvPr/>
            </p:nvSpPr>
            <p:spPr bwMode="auto">
              <a:xfrm>
                <a:off x="190090" y="1462446"/>
                <a:ext cx="5094976" cy="2439093"/>
              </a:xfrm>
              <a:prstGeom prst="rect">
                <a:avLst/>
              </a:prstGeom>
              <a:blipFill>
                <a:blip r:embed="rId5"/>
                <a:stretch>
                  <a:fillRect l="-2751" t="-3250"/>
                </a:stretch>
              </a:blipFill>
              <a:ln>
                <a:noFill/>
              </a:ln>
            </p:spPr>
            <p:txBody>
              <a:bodyPr/>
              <a:lstStyle/>
              <a:p>
                <a:r>
                  <a:rPr lang="fr-FR">
                    <a:noFill/>
                  </a:rPr>
                  <a:t> </a:t>
                </a:r>
              </a:p>
            </p:txBody>
          </p:sp>
        </mc:Fallback>
      </mc:AlternateContent>
      <p:sp>
        <p:nvSpPr>
          <p:cNvPr id="21" name="TextBox 13">
            <a:extLst>
              <a:ext uri="{FF2B5EF4-FFF2-40B4-BE49-F238E27FC236}">
                <a16:creationId xmlns:a16="http://schemas.microsoft.com/office/drawing/2014/main" id="{4910A719-47AF-7088-944A-C48BCE289AEE}"/>
              </a:ext>
            </a:extLst>
          </p:cNvPr>
          <p:cNvSpPr txBox="1"/>
          <p:nvPr/>
        </p:nvSpPr>
        <p:spPr bwMode="auto">
          <a:xfrm>
            <a:off x="-1" y="6026118"/>
            <a:ext cx="5500783" cy="276999"/>
          </a:xfrm>
          <a:prstGeom prst="rect">
            <a:avLst/>
          </a:prstGeom>
          <a:noFill/>
        </p:spPr>
        <p:txBody>
          <a:bodyPr wrap="square" rtlCol="0">
            <a:spAutoFit/>
          </a:bodyPr>
          <a:lstStyle/>
          <a:p>
            <a:pPr algn="ctr"/>
            <a:r>
              <a:rPr lang="en-GB" sz="1200" i="1">
                <a:solidFill>
                  <a:srgbClr val="2F2F2F"/>
                </a:solidFill>
              </a:rPr>
              <a:t>*J. </a:t>
            </a:r>
            <a:r>
              <a:rPr lang="fr-FR" sz="1200" i="1">
                <a:solidFill>
                  <a:srgbClr val="2F2F2F"/>
                </a:solidFill>
              </a:rPr>
              <a:t>Scott Berg. CERN LHC Project Note 97, July 1997.</a:t>
            </a:r>
          </a:p>
        </p:txBody>
      </p:sp>
      <p:pic>
        <p:nvPicPr>
          <p:cNvPr id="7" name="Picture 5" descr="A graph of a graph&#10;&#10;Description automatically generated">
            <a:extLst>
              <a:ext uri="{FF2B5EF4-FFF2-40B4-BE49-F238E27FC236}">
                <a16:creationId xmlns:a16="http://schemas.microsoft.com/office/drawing/2014/main" id="{23AFFBD3-4415-0DCF-DF15-8D8F6083D054}"/>
              </a:ext>
            </a:extLst>
          </p:cNvPr>
          <p:cNvPicPr>
            <a:picLocks noChangeAspect="1"/>
          </p:cNvPicPr>
          <p:nvPr/>
        </p:nvPicPr>
        <p:blipFill rotWithShape="1">
          <a:blip r:embed="rId6"/>
          <a:srcRect l="5163" t="9334" r="9397" b="4219"/>
          <a:stretch/>
        </p:blipFill>
        <p:spPr bwMode="auto">
          <a:xfrm>
            <a:off x="5618595" y="707978"/>
            <a:ext cx="6573405" cy="4149905"/>
          </a:xfrm>
          <a:prstGeom prst="rect">
            <a:avLst/>
          </a:prstGeom>
        </p:spPr>
      </p:pic>
      <p:sp>
        <p:nvSpPr>
          <p:cNvPr id="8" name="TextBox 13">
            <a:extLst>
              <a:ext uri="{FF2B5EF4-FFF2-40B4-BE49-F238E27FC236}">
                <a16:creationId xmlns:a16="http://schemas.microsoft.com/office/drawing/2014/main" id="{3B9EF828-BEC7-4B48-A911-5EF0199AE491}"/>
              </a:ext>
            </a:extLst>
          </p:cNvPr>
          <p:cNvSpPr txBox="1"/>
          <p:nvPr/>
        </p:nvSpPr>
        <p:spPr bwMode="auto">
          <a:xfrm>
            <a:off x="5728141" y="35048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DBAF8D51-A57A-E2CF-7950-5DA53D62429C}"/>
              </a:ext>
            </a:extLst>
          </p:cNvPr>
          <p:cNvCxnSpPr>
            <a:cxnSpLocks/>
          </p:cNvCxnSpPr>
          <p:nvPr/>
        </p:nvCxnSpPr>
        <p:spPr bwMode="auto">
          <a:xfrm>
            <a:off x="7474377" y="1453879"/>
            <a:ext cx="0" cy="314611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431BCA4-9835-33E5-B081-026D0AF9DFBB}"/>
              </a:ext>
            </a:extLst>
          </p:cNvPr>
          <p:cNvCxnSpPr>
            <a:cxnSpLocks/>
          </p:cNvCxnSpPr>
          <p:nvPr/>
        </p:nvCxnSpPr>
        <p:spPr bwMode="auto">
          <a:xfrm>
            <a:off x="10469826" y="2782930"/>
            <a:ext cx="0" cy="181706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FD27A681-C869-420C-8A30-F78EB8F1B4C5}"/>
                  </a:ext>
                </a:extLst>
              </p:cNvPr>
              <p:cNvSpPr txBox="1"/>
              <p:nvPr/>
            </p:nvSpPr>
            <p:spPr bwMode="auto">
              <a:xfrm>
                <a:off x="9749746" y="4556872"/>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9" name="TextBox 20">
                <a:extLst>
                  <a:ext uri="{FF2B5EF4-FFF2-40B4-BE49-F238E27FC236}">
                    <a16:creationId xmlns:a16="http://schemas.microsoft.com/office/drawing/2014/main" id="{FD27A681-C869-420C-8A30-F78EB8F1B4C5}"/>
                  </a:ext>
                </a:extLst>
              </p:cNvPr>
              <p:cNvSpPr txBox="1">
                <a:spLocks noRot="1" noChangeAspect="1" noMove="1" noResize="1" noEditPoints="1" noAdjustHandles="1" noChangeArrowheads="1" noChangeShapeType="1" noTextEdit="1"/>
              </p:cNvSpPr>
              <p:nvPr/>
            </p:nvSpPr>
            <p:spPr bwMode="auto">
              <a:xfrm>
                <a:off x="9749746" y="4556872"/>
                <a:ext cx="1440160" cy="344133"/>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TextBox 20">
                <a:extLst>
                  <a:ext uri="{FF2B5EF4-FFF2-40B4-BE49-F238E27FC236}">
                    <a16:creationId xmlns:a16="http://schemas.microsoft.com/office/drawing/2014/main" id="{A8D205D0-A4CC-F62D-DE1E-EAC418821F65}"/>
                  </a:ext>
                </a:extLst>
              </p:cNvPr>
              <p:cNvSpPr txBox="1"/>
              <p:nvPr/>
            </p:nvSpPr>
            <p:spPr bwMode="auto">
              <a:xfrm>
                <a:off x="6754297" y="4556872"/>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20" name="TextBox 20">
                <a:extLst>
                  <a:ext uri="{FF2B5EF4-FFF2-40B4-BE49-F238E27FC236}">
                    <a16:creationId xmlns:a16="http://schemas.microsoft.com/office/drawing/2014/main" id="{A8D205D0-A4CC-F62D-DE1E-EAC418821F65}"/>
                  </a:ext>
                </a:extLst>
              </p:cNvPr>
              <p:cNvSpPr txBox="1">
                <a:spLocks noRot="1" noChangeAspect="1" noMove="1" noResize="1" noEditPoints="1" noAdjustHandles="1" noChangeArrowheads="1" noChangeShapeType="1" noTextEdit="1"/>
              </p:cNvSpPr>
              <p:nvPr/>
            </p:nvSpPr>
            <p:spPr bwMode="auto">
              <a:xfrm>
                <a:off x="6754297" y="4556872"/>
                <a:ext cx="1440160" cy="344133"/>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TextBox 20">
                <a:extLst>
                  <a:ext uri="{FF2B5EF4-FFF2-40B4-BE49-F238E27FC236}">
                    <a16:creationId xmlns:a16="http://schemas.microsoft.com/office/drawing/2014/main" id="{6F27C2B5-6487-6C30-AF59-28B340F092DA}"/>
                  </a:ext>
                </a:extLst>
              </p:cNvPr>
              <p:cNvSpPr txBox="1"/>
              <p:nvPr/>
            </p:nvSpPr>
            <p:spPr bwMode="auto">
              <a:xfrm>
                <a:off x="11380231" y="481863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22" name="TextBox 20">
                <a:extLst>
                  <a:ext uri="{FF2B5EF4-FFF2-40B4-BE49-F238E27FC236}">
                    <a16:creationId xmlns:a16="http://schemas.microsoft.com/office/drawing/2014/main" id="{6F27C2B5-6487-6C30-AF59-28B340F092DA}"/>
                  </a:ext>
                </a:extLst>
              </p:cNvPr>
              <p:cNvSpPr txBox="1">
                <a:spLocks noRot="1" noChangeAspect="1" noMove="1" noResize="1" noEditPoints="1" noAdjustHandles="1" noChangeArrowheads="1" noChangeShapeType="1" noTextEdit="1"/>
              </p:cNvSpPr>
              <p:nvPr/>
            </p:nvSpPr>
            <p:spPr bwMode="auto">
              <a:xfrm>
                <a:off x="11380231" y="4818638"/>
                <a:ext cx="807564" cy="338554"/>
              </a:xfrm>
              <a:prstGeom prst="rect">
                <a:avLst/>
              </a:prstGeom>
              <a:blipFill>
                <a:blip r:embed="rId9"/>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TextBox 20">
                <a:extLst>
                  <a:ext uri="{FF2B5EF4-FFF2-40B4-BE49-F238E27FC236}">
                    <a16:creationId xmlns:a16="http://schemas.microsoft.com/office/drawing/2014/main" id="{651D59CF-7540-9233-F2FD-41D99B33220F}"/>
                  </a:ext>
                </a:extLst>
              </p:cNvPr>
              <p:cNvSpPr txBox="1"/>
              <p:nvPr/>
            </p:nvSpPr>
            <p:spPr bwMode="auto">
              <a:xfrm rot="16200000">
                <a:off x="3496722" y="2515168"/>
                <a:ext cx="3952934"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23" name="TextBox 20">
                <a:extLst>
                  <a:ext uri="{FF2B5EF4-FFF2-40B4-BE49-F238E27FC236}">
                    <a16:creationId xmlns:a16="http://schemas.microsoft.com/office/drawing/2014/main" id="{651D59CF-7540-9233-F2FD-41D99B33220F}"/>
                  </a:ext>
                </a:extLst>
              </p:cNvPr>
              <p:cNvSpPr txBox="1">
                <a:spLocks noRot="1" noChangeAspect="1" noMove="1" noResize="1" noEditPoints="1" noAdjustHandles="1" noChangeArrowheads="1" noChangeShapeType="1" noTextEdit="1"/>
              </p:cNvSpPr>
              <p:nvPr/>
            </p:nvSpPr>
            <p:spPr bwMode="auto">
              <a:xfrm rot="16200000">
                <a:off x="3496722" y="2515168"/>
                <a:ext cx="3952934" cy="338554"/>
              </a:xfrm>
              <a:prstGeom prst="rect">
                <a:avLst/>
              </a:prstGeom>
              <a:blipFill>
                <a:blip r:embed="rId10"/>
                <a:stretch>
                  <a:fillRect l="-5357" r="-21429"/>
                </a:stretch>
              </a:blipFill>
            </p:spPr>
            <p:txBody>
              <a:bodyPr/>
              <a:lstStyle/>
              <a:p>
                <a:r>
                  <a:rPr lang="fr-FR">
                    <a:noFill/>
                  </a:rPr>
                  <a:t> </a:t>
                </a:r>
              </a:p>
            </p:txBody>
          </p:sp>
        </mc:Fallback>
      </mc:AlternateContent>
      <p:sp>
        <p:nvSpPr>
          <p:cNvPr id="6" name="TextBox 5">
            <a:extLst>
              <a:ext uri="{FF2B5EF4-FFF2-40B4-BE49-F238E27FC236}">
                <a16:creationId xmlns:a16="http://schemas.microsoft.com/office/drawing/2014/main" id="{DFF51A0A-6EBA-52A4-1E7D-6955FDF56B18}"/>
              </a:ext>
            </a:extLst>
          </p:cNvPr>
          <p:cNvSpPr txBox="1"/>
          <p:nvPr/>
        </p:nvSpPr>
        <p:spPr bwMode="auto">
          <a:xfrm>
            <a:off x="6753451" y="807548"/>
            <a:ext cx="1258678" cy="646331"/>
          </a:xfrm>
          <a:prstGeom prst="rect">
            <a:avLst/>
          </a:prstGeom>
          <a:solidFill>
            <a:schemeClr val="bg1"/>
          </a:solidFill>
        </p:spPr>
        <p:txBody>
          <a:bodyPr wrap="none" rtlCol="0">
            <a:spAutoFit/>
          </a:bodyPr>
          <a:lstStyle/>
          <a:p>
            <a:pPr algn="ctr"/>
            <a:r>
              <a:rPr lang="en-GB" dirty="0"/>
              <a:t>Secondary </a:t>
            </a:r>
          </a:p>
          <a:p>
            <a:pPr algn="ctr"/>
            <a:r>
              <a:rPr lang="en-GB" dirty="0"/>
              <a:t>electrons</a:t>
            </a:r>
          </a:p>
        </p:txBody>
      </p:sp>
      <p:sp>
        <p:nvSpPr>
          <p:cNvPr id="9" name="TextBox 8">
            <a:extLst>
              <a:ext uri="{FF2B5EF4-FFF2-40B4-BE49-F238E27FC236}">
                <a16:creationId xmlns:a16="http://schemas.microsoft.com/office/drawing/2014/main" id="{9F98A92D-AE47-E8C8-BE05-6AC3B0D2D650}"/>
              </a:ext>
            </a:extLst>
          </p:cNvPr>
          <p:cNvSpPr txBox="1"/>
          <p:nvPr/>
        </p:nvSpPr>
        <p:spPr bwMode="auto">
          <a:xfrm>
            <a:off x="9793002" y="1937160"/>
            <a:ext cx="1420582" cy="646331"/>
          </a:xfrm>
          <a:prstGeom prst="rect">
            <a:avLst/>
          </a:prstGeom>
          <a:solidFill>
            <a:schemeClr val="bg1"/>
          </a:solidFill>
        </p:spPr>
        <p:txBody>
          <a:bodyPr wrap="none" rtlCol="0">
            <a:spAutoFit/>
          </a:bodyPr>
          <a:lstStyle/>
          <a:p>
            <a:pPr algn="ctr"/>
            <a:r>
              <a:rPr lang="en-GB" dirty="0"/>
              <a:t>Beam kicked</a:t>
            </a:r>
          </a:p>
          <a:p>
            <a:pPr algn="ctr"/>
            <a:r>
              <a:rPr lang="en-GB" dirty="0"/>
              <a:t> electrons</a:t>
            </a:r>
          </a:p>
        </p:txBody>
      </p:sp>
    </p:spTree>
    <p:extLst>
      <p:ext uri="{BB962C8B-B14F-4D97-AF65-F5344CB8AC3E}">
        <p14:creationId xmlns:p14="http://schemas.microsoft.com/office/powerpoint/2010/main" val="243338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5" descr="A graph of a graph&#10;&#10;Description automatically generated">
            <a:extLst>
              <a:ext uri="{FF2B5EF4-FFF2-40B4-BE49-F238E27FC236}">
                <a16:creationId xmlns:a16="http://schemas.microsoft.com/office/drawing/2014/main" id="{8DDFF98C-8620-162B-C660-74EC36F102C8}"/>
              </a:ext>
            </a:extLst>
          </p:cNvPr>
          <p:cNvPicPr>
            <a:picLocks noChangeAspect="1"/>
          </p:cNvPicPr>
          <p:nvPr/>
        </p:nvPicPr>
        <p:blipFill rotWithShape="1">
          <a:blip r:embed="rId2"/>
          <a:srcRect l="5163" t="9334" r="9077" b="4219"/>
          <a:stretch/>
        </p:blipFill>
        <p:spPr>
          <a:xfrm>
            <a:off x="298440" y="1668218"/>
            <a:ext cx="6598085" cy="434651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31</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Energy spectrum double lognormal fit</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14" name="TextBox 13">
            <a:extLst>
              <a:ext uri="{FF2B5EF4-FFF2-40B4-BE49-F238E27FC236}">
                <a16:creationId xmlns:a16="http://schemas.microsoft.com/office/drawing/2014/main" id="{2EC2633F-4906-2E86-FB9F-2D3206C328FF}"/>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9" name="Connecteur droit 8">
            <a:extLst>
              <a:ext uri="{FF2B5EF4-FFF2-40B4-BE49-F238E27FC236}">
                <a16:creationId xmlns:a16="http://schemas.microsoft.com/office/drawing/2014/main" id="{2542B018-18F7-5F6C-3F41-A1F628B2AA92}"/>
              </a:ext>
            </a:extLst>
          </p:cNvPr>
          <p:cNvCxnSpPr>
            <a:cxnSpLocks/>
            <a:endCxn id="33" idx="0"/>
          </p:cNvCxnSpPr>
          <p:nvPr/>
        </p:nvCxnSpPr>
        <p:spPr>
          <a:xfrm>
            <a:off x="2135560"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FCA7684-78AC-7041-0128-D9AB46C85984}"/>
              </a:ext>
            </a:extLst>
          </p:cNvPr>
          <p:cNvCxnSpPr>
            <a:cxnSpLocks/>
            <a:endCxn id="32" idx="0"/>
          </p:cNvCxnSpPr>
          <p:nvPr/>
        </p:nvCxnSpPr>
        <p:spPr>
          <a:xfrm>
            <a:off x="5183138"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20">
                <a:extLst>
                  <a:ext uri="{FF2B5EF4-FFF2-40B4-BE49-F238E27FC236}">
                    <a16:creationId xmlns:a16="http://schemas.microsoft.com/office/drawing/2014/main" id="{C25A20BA-AF93-59EB-2781-F2D24A766E12}"/>
                  </a:ext>
                </a:extLst>
              </p:cNvPr>
              <p:cNvSpPr txBox="1"/>
              <p:nvPr/>
            </p:nvSpPr>
            <p:spPr bwMode="auto">
              <a:xfrm>
                <a:off x="4463058"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32" name="TextBox 20">
                <a:extLst>
                  <a:ext uri="{FF2B5EF4-FFF2-40B4-BE49-F238E27FC236}">
                    <a16:creationId xmlns:a16="http://schemas.microsoft.com/office/drawing/2014/main" id="{C25A20BA-AF93-59EB-2781-F2D24A766E12}"/>
                  </a:ext>
                </a:extLst>
              </p:cNvPr>
              <p:cNvSpPr txBox="1">
                <a:spLocks noRot="1" noChangeAspect="1" noMove="1" noResize="1" noEditPoints="1" noAdjustHandles="1" noChangeArrowheads="1" noChangeShapeType="1" noTextEdit="1"/>
              </p:cNvSpPr>
              <p:nvPr/>
            </p:nvSpPr>
            <p:spPr bwMode="auto">
              <a:xfrm>
                <a:off x="4463058" y="5942728"/>
                <a:ext cx="1440160" cy="344133"/>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TextBox 20">
                <a:extLst>
                  <a:ext uri="{FF2B5EF4-FFF2-40B4-BE49-F238E27FC236}">
                    <a16:creationId xmlns:a16="http://schemas.microsoft.com/office/drawing/2014/main" id="{E7FA9EF8-89BD-E1A2-9B14-6B1301918BE4}"/>
                  </a:ext>
                </a:extLst>
              </p:cNvPr>
              <p:cNvSpPr txBox="1"/>
              <p:nvPr/>
            </p:nvSpPr>
            <p:spPr bwMode="auto">
              <a:xfrm>
                <a:off x="1415480"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33" name="TextBox 20">
                <a:extLst>
                  <a:ext uri="{FF2B5EF4-FFF2-40B4-BE49-F238E27FC236}">
                    <a16:creationId xmlns:a16="http://schemas.microsoft.com/office/drawing/2014/main" id="{E7FA9EF8-89BD-E1A2-9B14-6B1301918BE4}"/>
                  </a:ext>
                </a:extLst>
              </p:cNvPr>
              <p:cNvSpPr txBox="1">
                <a:spLocks noRot="1" noChangeAspect="1" noMove="1" noResize="1" noEditPoints="1" noAdjustHandles="1" noChangeArrowheads="1" noChangeShapeType="1" noTextEdit="1"/>
              </p:cNvSpPr>
              <p:nvPr/>
            </p:nvSpPr>
            <p:spPr bwMode="auto">
              <a:xfrm>
                <a:off x="1415480"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TextBox 20">
                <a:extLst>
                  <a:ext uri="{FF2B5EF4-FFF2-40B4-BE49-F238E27FC236}">
                    <a16:creationId xmlns:a16="http://schemas.microsoft.com/office/drawing/2014/main" id="{5508181F-71BD-1E25-605B-76B8DE978E91}"/>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34" name="TextBox 20">
                <a:extLst>
                  <a:ext uri="{FF2B5EF4-FFF2-40B4-BE49-F238E27FC236}">
                    <a16:creationId xmlns:a16="http://schemas.microsoft.com/office/drawing/2014/main" id="{5508181F-71BD-1E25-605B-76B8DE978E91}"/>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5"/>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TextBox 20">
                <a:extLst>
                  <a:ext uri="{FF2B5EF4-FFF2-40B4-BE49-F238E27FC236}">
                    <a16:creationId xmlns:a16="http://schemas.microsoft.com/office/drawing/2014/main" id="{3ACCF151-B5F2-DB29-B7D2-C716D507581E}"/>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38" name="TextBox 20">
                <a:extLst>
                  <a:ext uri="{FF2B5EF4-FFF2-40B4-BE49-F238E27FC236}">
                    <a16:creationId xmlns:a16="http://schemas.microsoft.com/office/drawing/2014/main" id="{3ACCF151-B5F2-DB29-B7D2-C716D507581E}"/>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6"/>
                <a:stretch>
                  <a:fillRect l="-5455" r="-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A21527D5-665C-6184-AC78-75EC45ABA684}"/>
                  </a:ext>
                </a:extLst>
              </p:cNvPr>
              <p:cNvSpPr txBox="1">
                <a:spLocks/>
              </p:cNvSpPr>
              <p:nvPr/>
            </p:nvSpPr>
            <p:spPr bwMode="auto">
              <a:xfrm>
                <a:off x="6931604" y="2706643"/>
                <a:ext cx="4852408" cy="2061384"/>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Spectrum properties</a:t>
                </a:r>
              </a:p>
              <a:p>
                <a:pPr lvl="1">
                  <a:defRPr/>
                </a:pPr>
                <a:r>
                  <a:rPr lang="fr-FR" b="1">
                    <a:solidFill>
                      <a:srgbClr val="6E2466"/>
                    </a:solidFill>
                  </a:rPr>
                  <a:t>Peak at: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𝑝𝑒𝑎𝑘</m:t>
                        </m:r>
                      </m:sub>
                    </m:sSub>
                    <m:r>
                      <a:rPr lang="fr-FR" sz="1800" b="0" i="1" smtClean="0">
                        <a:solidFill>
                          <a:srgbClr val="2F2F2F"/>
                        </a:solidFill>
                        <a:latin typeface="Cambria Math" panose="02040503050406030204" pitchFamily="18" charset="0"/>
                      </a:rPr>
                      <m:t>=</m:t>
                    </m:r>
                    <m:sSup>
                      <m:sSupPr>
                        <m:ctrlPr>
                          <a:rPr lang="fr-FR" sz="1800" i="1" smtClean="0">
                            <a:solidFill>
                              <a:srgbClr val="2F2F2F"/>
                            </a:solidFill>
                            <a:latin typeface="Cambria Math" panose="02040503050406030204" pitchFamily="18" charset="0"/>
                          </a:rPr>
                        </m:ctrlPr>
                      </m:sSupPr>
                      <m:e>
                        <m:r>
                          <a:rPr lang="fr-FR" sz="1800" b="0" i="1" smtClean="0">
                            <a:solidFill>
                              <a:srgbClr val="2F2F2F"/>
                            </a:solidFill>
                            <a:latin typeface="Cambria Math" panose="02040503050406030204" pitchFamily="18" charset="0"/>
                          </a:rPr>
                          <m:t>𝑒</m:t>
                        </m:r>
                      </m:e>
                      <m:sup>
                        <m:r>
                          <a:rPr lang="fr-FR" sz="1800" b="0" i="1" smtClean="0">
                            <a:solidFill>
                              <a:srgbClr val="2F2F2F"/>
                            </a:solidFill>
                            <a:latin typeface="Cambria Math" panose="02040503050406030204" pitchFamily="18" charset="0"/>
                            <a:ea typeface="Cambria Math" panose="02040503050406030204" pitchFamily="18" charset="0"/>
                          </a:rPr>
                          <m:t>𝜇</m:t>
                        </m:r>
                      </m:sup>
                    </m:sSup>
                    <m:r>
                      <a:rPr lang="fr-FR" sz="1800" b="0" i="1" smtClean="0">
                        <a:solidFill>
                          <a:srgbClr val="2F2F2F"/>
                        </a:solidFill>
                        <a:latin typeface="Cambria Math" panose="02040503050406030204" pitchFamily="18" charset="0"/>
                      </a:rPr>
                      <m:t>−</m:t>
                    </m:r>
                    <m:sSup>
                      <m:sSupPr>
                        <m:ctrlPr>
                          <a:rPr lang="fr-FR" sz="1800" i="1" smtClean="0">
                            <a:solidFill>
                              <a:srgbClr val="2F2F2F"/>
                            </a:solidFill>
                            <a:latin typeface="Cambria Math" panose="02040503050406030204" pitchFamily="18" charset="0"/>
                          </a:rPr>
                        </m:ctrlPr>
                      </m:sSupPr>
                      <m:e>
                        <m:r>
                          <a:rPr lang="fr-FR" sz="1800" b="0" i="1" smtClean="0">
                            <a:solidFill>
                              <a:srgbClr val="2F2F2F"/>
                            </a:solidFill>
                            <a:latin typeface="Cambria Math" panose="02040503050406030204" pitchFamily="18" charset="0"/>
                            <a:ea typeface="Cambria Math" panose="02040503050406030204" pitchFamily="18" charset="0"/>
                          </a:rPr>
                          <m:t>𝜎</m:t>
                        </m:r>
                      </m:e>
                      <m:sup>
                        <m:r>
                          <a:rPr lang="fr-FR" sz="1800" b="0" i="1" smtClean="0">
                            <a:solidFill>
                              <a:srgbClr val="2F2F2F"/>
                            </a:solidFill>
                            <a:latin typeface="Cambria Math" panose="02040503050406030204" pitchFamily="18" charset="0"/>
                          </a:rPr>
                          <m:t>2</m:t>
                        </m:r>
                      </m:sup>
                    </m:sSup>
                  </m:oMath>
                </a14:m>
                <a:endParaRPr lang="fr-FR">
                  <a:solidFill>
                    <a:srgbClr val="6E2466"/>
                  </a:solidFill>
                </a:endParaRPr>
              </a:p>
              <a:p>
                <a:pPr lvl="1">
                  <a:defRPr/>
                </a:pPr>
                <a:r>
                  <a:rPr lang="fr-FR" b="1">
                    <a:solidFill>
                      <a:srgbClr val="6E2466"/>
                    </a:solidFill>
                  </a:rPr>
                  <a:t>Low peak: </a:t>
                </a:r>
                <a:r>
                  <a:rPr lang="fr-FR">
                    <a:solidFill>
                      <a:srgbClr val="2F2F2F"/>
                    </a:solidFill>
                  </a:rPr>
                  <a:t>Energy of secondary electrons </a:t>
                </a:r>
              </a:p>
              <a:p>
                <a:pPr lvl="1">
                  <a:defRPr/>
                </a:pPr>
                <a:r>
                  <a:rPr lang="fr-FR" b="1">
                    <a:solidFill>
                      <a:srgbClr val="6E2466"/>
                    </a:solidFill>
                  </a:rPr>
                  <a:t>High peak: </a:t>
                </a:r>
                <a:r>
                  <a:rPr lang="fr-FR">
                    <a:solidFill>
                      <a:srgbClr val="2F2F2F"/>
                    </a:solidFill>
                  </a:rPr>
                  <a:t>Energy of accelerated electrons</a:t>
                </a:r>
                <a:endParaRPr lang="fr-FR" i="1" baseline="-25000">
                  <a:solidFill>
                    <a:srgbClr val="2F2F2F"/>
                  </a:solidFill>
                </a:endParaRPr>
              </a:p>
              <a:p>
                <a:pPr lvl="1">
                  <a:defRPr/>
                </a:pPr>
                <a:r>
                  <a:rPr lang="fr-FR" b="1">
                    <a:solidFill>
                      <a:srgbClr val="6E2466"/>
                    </a:solidFill>
                  </a:rPr>
                  <a:t>Limit of the fit: </a:t>
                </a:r>
                <a:r>
                  <a:rPr lang="fr-FR">
                    <a:solidFill>
                      <a:srgbClr val="2F2F2F"/>
                    </a:solidFill>
                  </a:rPr>
                  <a:t>within </a:t>
                </a:r>
                <a:r>
                  <a:rPr lang="fr-FR" sz="1800">
                    <a:solidFill>
                      <a:srgbClr val="2F2F2F"/>
                    </a:solidFill>
                  </a:rPr>
                  <a:t>[20eV ; 100eV] and above 600eV</a:t>
                </a:r>
                <a:endParaRPr lang="fr-FR">
                  <a:solidFill>
                    <a:srgbClr val="2F2F2F"/>
                  </a:solidFill>
                </a:endParaRPr>
              </a:p>
            </p:txBody>
          </p:sp>
        </mc:Choice>
        <mc:Fallback xmlns="">
          <p:sp>
            <p:nvSpPr>
              <p:cNvPr id="8" name="Content Placeholder 1">
                <a:extLst>
                  <a:ext uri="{FF2B5EF4-FFF2-40B4-BE49-F238E27FC236}">
                    <a16:creationId xmlns:a16="http://schemas.microsoft.com/office/drawing/2014/main" id="{A21527D5-665C-6184-AC78-75EC45ABA684}"/>
                  </a:ext>
                </a:extLst>
              </p:cNvPr>
              <p:cNvSpPr txBox="1">
                <a:spLocks noRot="1" noChangeAspect="1" noMove="1" noResize="1" noEditPoints="1" noAdjustHandles="1" noChangeArrowheads="1" noChangeShapeType="1" noTextEdit="1"/>
              </p:cNvSpPr>
              <p:nvPr/>
            </p:nvSpPr>
            <p:spPr bwMode="auto">
              <a:xfrm>
                <a:off x="6931604" y="2706643"/>
                <a:ext cx="4852408" cy="2061384"/>
              </a:xfrm>
              <a:prstGeom prst="rect">
                <a:avLst/>
              </a:prstGeom>
              <a:blipFill>
                <a:blip r:embed="rId7"/>
                <a:stretch>
                  <a:fillRect l="-2889" t="-3846" b="-7988"/>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2CB6F1E4-E745-2EDF-F8FC-7D76A9DAE77D}"/>
                  </a:ext>
                </a:extLst>
              </p:cNvPr>
              <p:cNvSpPr txBox="1"/>
              <p:nvPr/>
            </p:nvSpPr>
            <p:spPr bwMode="auto">
              <a:xfrm>
                <a:off x="6931603" y="1649276"/>
                <a:ext cx="5169543" cy="708720"/>
              </a:xfrm>
              <a:prstGeom prst="rect">
                <a:avLst/>
              </a:prstGeom>
              <a:noFill/>
            </p:spPr>
            <p:txBody>
              <a:bodyPr wrap="square">
                <a:spAutoFit/>
              </a:bodyPr>
              <a:lstStyle/>
              <a:p>
                <a:pPr marL="0" lvl="1" indent="0" algn="ctr">
                  <a:buNone/>
                  <a:defRPr/>
                </a:pPr>
                <a:r>
                  <a:rPr lang="fr-FR" b="1">
                    <a:solidFill>
                      <a:srgbClr val="6E2466"/>
                    </a:solidFill>
                  </a:rPr>
                  <a:t> </a:t>
                </a:r>
                <a14:m>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rPr>
                          <m:t>𝒇</m:t>
                        </m:r>
                      </m:e>
                      <m:sub>
                        <m:r>
                          <a:rPr lang="fr-FR" sz="1800" b="1" i="1" smtClean="0">
                            <a:solidFill>
                              <a:srgbClr val="2F2F2F"/>
                            </a:solidFill>
                            <a:latin typeface="Cambria Math" panose="02040503050406030204" pitchFamily="18" charset="0"/>
                          </a:rPr>
                          <m:t>𝒍𝒐𝒈𝒏𝒐𝒓𝒎𝒂𝒍</m:t>
                        </m:r>
                      </m:sub>
                    </m:sSub>
                    <m:sSub>
                      <m:sSubPr>
                        <m:ctrlPr>
                          <a:rPr lang="fr-FR" sz="1800" b="1" i="1" smtClean="0">
                            <a:solidFill>
                              <a:srgbClr val="2F2F2F"/>
                            </a:solidFill>
                            <a:latin typeface="Cambria Math" panose="02040503050406030204" pitchFamily="18" charset="0"/>
                          </a:rPr>
                        </m:ctrlPr>
                      </m:sSubPr>
                      <m:e>
                        <m:d>
                          <m:dPr>
                            <m:ctrlPr>
                              <a:rPr lang="fr-FR" b="1" i="1">
                                <a:solidFill>
                                  <a:srgbClr val="2F2F2F"/>
                                </a:solidFill>
                                <a:latin typeface="Cambria Math" panose="02040503050406030204" pitchFamily="18" charset="0"/>
                              </a:rPr>
                            </m:ctrlPr>
                          </m:dPr>
                          <m:e>
                            <m:r>
                              <a:rPr lang="fr-FR" b="1" i="1" smtClean="0">
                                <a:solidFill>
                                  <a:srgbClr val="2F2F2F"/>
                                </a:solidFill>
                                <a:latin typeface="Cambria Math" panose="02040503050406030204" pitchFamily="18" charset="0"/>
                              </a:rPr>
                              <m:t>𝑬</m:t>
                            </m:r>
                          </m:e>
                        </m:d>
                      </m:e>
                      <m:sub>
                        <m:r>
                          <a:rPr lang="fr-FR" sz="1800" b="1" i="1" smtClean="0">
                            <a:solidFill>
                              <a:srgbClr val="2F2F2F"/>
                            </a:solidFill>
                            <a:latin typeface="Cambria Math" panose="02040503050406030204" pitchFamily="18" charset="0"/>
                          </a:rPr>
                          <m:t>𝑲</m:t>
                        </m:r>
                        <m:r>
                          <a:rPr lang="fr-FR" sz="1800" b="1" i="1" smtClean="0">
                            <a:solidFill>
                              <a:srgbClr val="2F2F2F"/>
                            </a:solidFill>
                            <a:latin typeface="Cambria Math" panose="02040503050406030204" pitchFamily="18" charset="0"/>
                          </a:rPr>
                          <m:t>,  </m:t>
                        </m:r>
                        <m:r>
                          <a:rPr lang="fr-FR" sz="1800" b="1" i="1" smtClean="0">
                            <a:solidFill>
                              <a:srgbClr val="2F2F2F"/>
                            </a:solidFill>
                            <a:latin typeface="Cambria Math" panose="02040503050406030204" pitchFamily="18" charset="0"/>
                            <a:ea typeface="Cambria Math" panose="02040503050406030204" pitchFamily="18" charset="0"/>
                          </a:rPr>
                          <m:t>𝝁</m:t>
                        </m:r>
                        <m:r>
                          <a:rPr lang="fr-FR" sz="1800" b="1" i="1" smtClean="0">
                            <a:solidFill>
                              <a:srgbClr val="2F2F2F"/>
                            </a:solidFill>
                            <a:latin typeface="Cambria Math" panose="02040503050406030204" pitchFamily="18" charset="0"/>
                            <a:ea typeface="Cambria Math" panose="02040503050406030204" pitchFamily="18" charset="0"/>
                          </a:rPr>
                          <m:t>,</m:t>
                        </m:r>
                        <m:r>
                          <a:rPr lang="fr-FR" sz="1800" b="1" i="1" smtClean="0">
                            <a:solidFill>
                              <a:srgbClr val="2F2F2F"/>
                            </a:solidFill>
                            <a:latin typeface="Cambria Math" panose="02040503050406030204" pitchFamily="18" charset="0"/>
                            <a:ea typeface="Cambria Math" panose="02040503050406030204" pitchFamily="18" charset="0"/>
                          </a:rPr>
                          <m:t>𝝈</m:t>
                        </m:r>
                      </m:sub>
                    </m:sSub>
                    <m:r>
                      <a:rPr lang="fr-FR" sz="1800" b="1" i="1" smtClean="0">
                        <a:solidFill>
                          <a:srgbClr val="2F2F2F"/>
                        </a:solidFill>
                        <a:latin typeface="Cambria Math" panose="02040503050406030204" pitchFamily="18" charset="0"/>
                      </a:rPr>
                      <m:t>=</m:t>
                    </m:r>
                    <m:f>
                      <m:fPr>
                        <m:ctrlPr>
                          <a:rPr lang="fr-FR" sz="1800" b="1" i="1" smtClean="0">
                            <a:solidFill>
                              <a:srgbClr val="2F2F2F"/>
                            </a:solidFill>
                            <a:latin typeface="Cambria Math" panose="02040503050406030204" pitchFamily="18" charset="0"/>
                          </a:rPr>
                        </m:ctrlPr>
                      </m:fPr>
                      <m:num>
                        <m:r>
                          <a:rPr lang="fr-FR" sz="1800" b="1" i="1" smtClean="0">
                            <a:solidFill>
                              <a:srgbClr val="2F2F2F"/>
                            </a:solidFill>
                            <a:latin typeface="Cambria Math" panose="02040503050406030204" pitchFamily="18" charset="0"/>
                          </a:rPr>
                          <m:t>𝑲</m:t>
                        </m:r>
                      </m:num>
                      <m:den>
                        <m:r>
                          <a:rPr lang="fr-FR" sz="1800" b="1" i="1" smtClean="0">
                            <a:solidFill>
                              <a:srgbClr val="2F2F2F"/>
                            </a:solidFill>
                            <a:latin typeface="Cambria Math" panose="02040503050406030204" pitchFamily="18" charset="0"/>
                          </a:rPr>
                          <m:t>𝑬</m:t>
                        </m:r>
                        <m:r>
                          <a:rPr lang="fr-FR" sz="1800" b="1" i="1" smtClean="0">
                            <a:solidFill>
                              <a:srgbClr val="2F2F2F"/>
                            </a:solidFill>
                            <a:latin typeface="Cambria Math" panose="02040503050406030204" pitchFamily="18" charset="0"/>
                            <a:ea typeface="Cambria Math" panose="02040503050406030204" pitchFamily="18" charset="0"/>
                          </a:rPr>
                          <m:t>𝝈</m:t>
                        </m:r>
                        <m:rad>
                          <m:radPr>
                            <m:degHide m:val="on"/>
                            <m:ctrlPr>
                              <a:rPr lang="fr-FR" sz="1800" b="1" i="1" smtClean="0">
                                <a:solidFill>
                                  <a:srgbClr val="2F2F2F"/>
                                </a:solidFill>
                                <a:latin typeface="Cambria Math" panose="02040503050406030204" pitchFamily="18" charset="0"/>
                                <a:ea typeface="Cambria Math" panose="02040503050406030204" pitchFamily="18" charset="0"/>
                              </a:rPr>
                            </m:ctrlPr>
                          </m:radPr>
                          <m:deg/>
                          <m:e>
                            <m:r>
                              <a:rPr lang="fr-FR" sz="1800" b="1" i="1" smtClean="0">
                                <a:solidFill>
                                  <a:srgbClr val="2F2F2F"/>
                                </a:solidFill>
                                <a:latin typeface="Cambria Math" panose="02040503050406030204" pitchFamily="18" charset="0"/>
                                <a:ea typeface="Cambria Math" panose="02040503050406030204" pitchFamily="18" charset="0"/>
                              </a:rPr>
                              <m:t>𝟐</m:t>
                            </m:r>
                            <m:r>
                              <a:rPr lang="fr-FR" sz="1800" b="1" i="1" smtClean="0">
                                <a:solidFill>
                                  <a:srgbClr val="2F2F2F"/>
                                </a:solidFill>
                                <a:latin typeface="Cambria Math" panose="02040503050406030204" pitchFamily="18" charset="0"/>
                                <a:ea typeface="Cambria Math" panose="02040503050406030204" pitchFamily="18" charset="0"/>
                              </a:rPr>
                              <m:t>𝝅</m:t>
                            </m:r>
                          </m:e>
                        </m:rad>
                      </m:den>
                    </m:f>
                    <m:r>
                      <a:rPr lang="fr-FR" sz="1800" b="1" i="0" smtClean="0">
                        <a:solidFill>
                          <a:srgbClr val="2F2F2F"/>
                        </a:solidFill>
                        <a:latin typeface="Cambria Math" panose="02040503050406030204" pitchFamily="18" charset="0"/>
                        <a:ea typeface="Cambria Math" panose="02040503050406030204" pitchFamily="18" charset="0"/>
                      </a:rPr>
                      <m:t>𝐞𝐱𝐩</m:t>
                    </m:r>
                    <m:d>
                      <m:dPr>
                        <m:begChr m:val="["/>
                        <m:endChr m:val="]"/>
                        <m:ctrlPr>
                          <a:rPr lang="fr-FR" sz="1800" b="1" i="1" smtClean="0">
                            <a:solidFill>
                              <a:srgbClr val="2F2F2F"/>
                            </a:solidFill>
                            <a:latin typeface="Cambria Math" panose="02040503050406030204" pitchFamily="18" charset="0"/>
                            <a:ea typeface="Cambria Math" panose="02040503050406030204" pitchFamily="18" charset="0"/>
                          </a:rPr>
                        </m:ctrlPr>
                      </m:dPr>
                      <m:e>
                        <m:r>
                          <a:rPr lang="fr-FR" b="1" i="1">
                            <a:solidFill>
                              <a:srgbClr val="2F2F2F"/>
                            </a:solidFill>
                            <a:latin typeface="Cambria Math" panose="02040503050406030204" pitchFamily="18" charset="0"/>
                          </a:rPr>
                          <m:t>−</m:t>
                        </m:r>
                        <m:f>
                          <m:fPr>
                            <m:ctrlPr>
                              <a:rPr lang="fr-FR" b="1" i="1">
                                <a:solidFill>
                                  <a:srgbClr val="2F2F2F"/>
                                </a:solidFill>
                                <a:latin typeface="Cambria Math" panose="02040503050406030204" pitchFamily="18" charset="0"/>
                              </a:rPr>
                            </m:ctrlPr>
                          </m:fPr>
                          <m:num>
                            <m:r>
                              <a:rPr lang="fr-FR" b="1" i="1">
                                <a:solidFill>
                                  <a:srgbClr val="2F2F2F"/>
                                </a:solidFill>
                                <a:latin typeface="Cambria Math" panose="02040503050406030204" pitchFamily="18" charset="0"/>
                              </a:rPr>
                              <m:t>𝟏</m:t>
                            </m:r>
                          </m:num>
                          <m:den>
                            <m:r>
                              <a:rPr lang="fr-FR" b="1" i="1">
                                <a:solidFill>
                                  <a:srgbClr val="2F2F2F"/>
                                </a:solidFill>
                                <a:latin typeface="Cambria Math" panose="02040503050406030204" pitchFamily="18" charset="0"/>
                              </a:rPr>
                              <m:t>𝟐</m:t>
                            </m:r>
                          </m:den>
                        </m:f>
                        <m:sSup>
                          <m:sSupPr>
                            <m:ctrlPr>
                              <a:rPr lang="fr-FR" b="1" i="1">
                                <a:solidFill>
                                  <a:srgbClr val="2F2F2F"/>
                                </a:solidFill>
                                <a:latin typeface="Cambria Math" panose="02040503050406030204" pitchFamily="18" charset="0"/>
                              </a:rPr>
                            </m:ctrlPr>
                          </m:sSupPr>
                          <m:e>
                            <m:d>
                              <m:dPr>
                                <m:ctrlPr>
                                  <a:rPr lang="fr-FR" b="1" i="1">
                                    <a:solidFill>
                                      <a:srgbClr val="2F2F2F"/>
                                    </a:solidFill>
                                    <a:latin typeface="Cambria Math" panose="02040503050406030204" pitchFamily="18" charset="0"/>
                                  </a:rPr>
                                </m:ctrlPr>
                              </m:dPr>
                              <m:e>
                                <m:f>
                                  <m:fPr>
                                    <m:ctrlPr>
                                      <a:rPr lang="fr-FR" b="1" i="1">
                                        <a:solidFill>
                                          <a:srgbClr val="2F2F2F"/>
                                        </a:solidFill>
                                        <a:latin typeface="Cambria Math" panose="02040503050406030204" pitchFamily="18" charset="0"/>
                                      </a:rPr>
                                    </m:ctrlPr>
                                  </m:fPr>
                                  <m:num>
                                    <m:r>
                                      <a:rPr lang="fr-FR" b="1" i="0">
                                        <a:solidFill>
                                          <a:srgbClr val="2F2F2F"/>
                                        </a:solidFill>
                                        <a:latin typeface="Cambria Math" panose="02040503050406030204" pitchFamily="18" charset="0"/>
                                      </a:rPr>
                                      <m:t>𝐥𝐧</m:t>
                                    </m:r>
                                    <m:r>
                                      <a:rPr lang="fr-FR" b="1" i="1">
                                        <a:solidFill>
                                          <a:srgbClr val="2F2F2F"/>
                                        </a:solidFill>
                                        <a:latin typeface="Cambria Math" panose="02040503050406030204" pitchFamily="18" charset="0"/>
                                      </a:rPr>
                                      <m:t>⁡</m:t>
                                    </m:r>
                                    <m:d>
                                      <m:dPr>
                                        <m:ctrlPr>
                                          <a:rPr lang="fr-FR" b="1" i="1" smtClean="0">
                                            <a:solidFill>
                                              <a:srgbClr val="2F2F2F"/>
                                            </a:solidFill>
                                            <a:latin typeface="Cambria Math" panose="02040503050406030204" pitchFamily="18" charset="0"/>
                                          </a:rPr>
                                        </m:ctrlPr>
                                      </m:dPr>
                                      <m:e>
                                        <m:f>
                                          <m:fPr>
                                            <m:type m:val="skw"/>
                                            <m:ctrlPr>
                                              <a:rPr lang="fr-FR" b="1" i="1">
                                                <a:solidFill>
                                                  <a:srgbClr val="2F2F2F"/>
                                                </a:solidFill>
                                                <a:latin typeface="Cambria Math" panose="02040503050406030204" pitchFamily="18" charset="0"/>
                                                <a:ea typeface="Cambria Math" panose="02040503050406030204" pitchFamily="18" charset="0"/>
                                              </a:rPr>
                                            </m:ctrlPr>
                                          </m:fPr>
                                          <m:num>
                                            <m:r>
                                              <a:rPr lang="fr-FR" b="1" i="1" smtClean="0">
                                                <a:solidFill>
                                                  <a:srgbClr val="2F2F2F"/>
                                                </a:solidFill>
                                                <a:latin typeface="Cambria Math" panose="02040503050406030204" pitchFamily="18" charset="0"/>
                                                <a:ea typeface="Cambria Math" panose="02040503050406030204" pitchFamily="18" charset="0"/>
                                              </a:rPr>
                                              <m:t>𝑬</m:t>
                                            </m:r>
                                          </m:num>
                                          <m:den>
                                            <m:r>
                                              <a:rPr lang="fr-FR" b="1" i="1">
                                                <a:solidFill>
                                                  <a:srgbClr val="2F2F2F"/>
                                                </a:solidFill>
                                                <a:latin typeface="Cambria Math" panose="02040503050406030204" pitchFamily="18" charset="0"/>
                                                <a:ea typeface="Cambria Math" panose="02040503050406030204" pitchFamily="18" charset="0"/>
                                              </a:rPr>
                                              <m:t>𝝁</m:t>
                                            </m:r>
                                          </m:den>
                                        </m:f>
                                      </m:e>
                                    </m:d>
                                  </m:num>
                                  <m:den>
                                    <m:r>
                                      <a:rPr lang="fr-FR" b="1" i="1">
                                        <a:solidFill>
                                          <a:srgbClr val="2F2F2F"/>
                                        </a:solidFill>
                                        <a:latin typeface="Cambria Math" panose="02040503050406030204" pitchFamily="18" charset="0"/>
                                        <a:ea typeface="Cambria Math" panose="02040503050406030204" pitchFamily="18" charset="0"/>
                                      </a:rPr>
                                      <m:t>𝝈</m:t>
                                    </m:r>
                                  </m:den>
                                </m:f>
                              </m:e>
                            </m:d>
                          </m:e>
                          <m:sup>
                            <m:r>
                              <a:rPr lang="fr-FR" b="1" i="1">
                                <a:solidFill>
                                  <a:srgbClr val="2F2F2F"/>
                                </a:solidFill>
                                <a:latin typeface="Cambria Math" panose="02040503050406030204" pitchFamily="18" charset="0"/>
                              </a:rPr>
                              <m:t>𝟐</m:t>
                            </m:r>
                          </m:sup>
                        </m:sSup>
                      </m:e>
                    </m:d>
                  </m:oMath>
                </a14:m>
                <a:endParaRPr lang="fr-FR" b="1">
                  <a:solidFill>
                    <a:srgbClr val="E15E32"/>
                  </a:solidFill>
                </a:endParaRPr>
              </a:p>
            </p:txBody>
          </p:sp>
        </mc:Choice>
        <mc:Fallback xmlns="">
          <p:sp>
            <p:nvSpPr>
              <p:cNvPr id="15" name="ZoneTexte 14">
                <a:extLst>
                  <a:ext uri="{FF2B5EF4-FFF2-40B4-BE49-F238E27FC236}">
                    <a16:creationId xmlns:a16="http://schemas.microsoft.com/office/drawing/2014/main" id="{2CB6F1E4-E745-2EDF-F8FC-7D76A9DAE77D}"/>
                  </a:ext>
                </a:extLst>
              </p:cNvPr>
              <p:cNvSpPr txBox="1">
                <a:spLocks noRot="1" noChangeAspect="1" noMove="1" noResize="1" noEditPoints="1" noAdjustHandles="1" noChangeArrowheads="1" noChangeShapeType="1" noTextEdit="1"/>
              </p:cNvSpPr>
              <p:nvPr/>
            </p:nvSpPr>
            <p:spPr bwMode="auto">
              <a:xfrm>
                <a:off x="6931603" y="1649276"/>
                <a:ext cx="5169543" cy="708720"/>
              </a:xfrm>
              <a:prstGeom prst="rect">
                <a:avLst/>
              </a:prstGeom>
              <a:blipFill>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178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Oval 16">
            <a:extLst>
              <a:ext uri="{FF2B5EF4-FFF2-40B4-BE49-F238E27FC236}">
                <a16:creationId xmlns:a16="http://schemas.microsoft.com/office/drawing/2014/main" id="{7020CB80-1F83-2409-D3EF-A188C6F539C4}"/>
              </a:ext>
            </a:extLst>
          </p:cNvPr>
          <p:cNvSpPr/>
          <p:nvPr/>
        </p:nvSpPr>
        <p:spPr>
          <a:xfrm>
            <a:off x="8256545" y="548680"/>
            <a:ext cx="2519664" cy="2519664"/>
          </a:xfrm>
          <a:prstGeom prst="ellipse">
            <a:avLst/>
          </a:prstGeom>
          <a:solidFill>
            <a:schemeClr val="accent3">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32</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Kick approximation principle</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16" name="Oval 15">
            <a:extLst>
              <a:ext uri="{FF2B5EF4-FFF2-40B4-BE49-F238E27FC236}">
                <a16:creationId xmlns:a16="http://schemas.microsoft.com/office/drawing/2014/main" id="{2C42B8B4-D7C9-E404-39B9-AE6F4F6AE56A}"/>
              </a:ext>
            </a:extLst>
          </p:cNvPr>
          <p:cNvSpPr/>
          <p:nvPr/>
        </p:nvSpPr>
        <p:spPr>
          <a:xfrm>
            <a:off x="8925111" y="1216801"/>
            <a:ext cx="1162922" cy="1162922"/>
          </a:xfrm>
          <a:prstGeom prst="ellipse">
            <a:avLst/>
          </a:prstGeom>
          <a:solidFill>
            <a:schemeClr val="accent3">
              <a:lumMod val="40000"/>
              <a:lumOff val="60000"/>
            </a:schemeClr>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Straight Arrow Connector 18">
            <a:extLst>
              <a:ext uri="{FF2B5EF4-FFF2-40B4-BE49-F238E27FC236}">
                <a16:creationId xmlns:a16="http://schemas.microsoft.com/office/drawing/2014/main" id="{AABA1BFA-75DB-146D-43C0-B3E02AF9E754}"/>
              </a:ext>
            </a:extLst>
          </p:cNvPr>
          <p:cNvCxnSpPr>
            <a:cxnSpLocks/>
            <a:endCxn id="16" idx="7"/>
          </p:cNvCxnSpPr>
          <p:nvPr/>
        </p:nvCxnSpPr>
        <p:spPr>
          <a:xfrm flipV="1">
            <a:off x="9483148" y="1387107"/>
            <a:ext cx="434579" cy="421405"/>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8E066D-CED9-33BD-F4EA-0AC4B2626247}"/>
              </a:ext>
            </a:extLst>
          </p:cNvPr>
          <p:cNvCxnSpPr>
            <a:cxnSpLocks/>
            <a:endCxn id="17" idx="6"/>
          </p:cNvCxnSpPr>
          <p:nvPr/>
        </p:nvCxnSpPr>
        <p:spPr bwMode="auto">
          <a:xfrm>
            <a:off x="9483148" y="1808512"/>
            <a:ext cx="1293061" cy="0"/>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5D8ECEC-8E9A-DC17-136C-B0FBE9B70BAF}"/>
                  </a:ext>
                </a:extLst>
              </p:cNvPr>
              <p:cNvSpPr txBox="1"/>
              <p:nvPr/>
            </p:nvSpPr>
            <p:spPr bwMode="auto">
              <a:xfrm>
                <a:off x="9369548" y="1256534"/>
                <a:ext cx="4845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𝒓</m:t>
                          </m:r>
                        </m:e>
                        <m:sub>
                          <m:r>
                            <a:rPr lang="fr-FR" sz="1800" b="1" i="1" smtClean="0">
                              <a:solidFill>
                                <a:srgbClr val="2F2F2F"/>
                              </a:solidFill>
                              <a:latin typeface="Cambria Math" panose="02040503050406030204" pitchFamily="18" charset="0"/>
                            </a:rPr>
                            <m:t>𝒄</m:t>
                          </m:r>
                        </m:sub>
                      </m:sSub>
                      <m:r>
                        <a:rPr lang="fr-FR" sz="1800" b="1" i="1" smtClean="0">
                          <a:solidFill>
                            <a:srgbClr val="2F2F2F"/>
                          </a:solidFill>
                          <a:latin typeface="Cambria Math" panose="02040503050406030204" pitchFamily="18" charset="0"/>
                        </a:rPr>
                        <m:t> </m:t>
                      </m:r>
                    </m:oMath>
                  </m:oMathPara>
                </a14:m>
                <a:endParaRPr lang="fr-FR" b="1"/>
              </a:p>
            </p:txBody>
          </p:sp>
        </mc:Choice>
        <mc:Fallback xmlns="">
          <p:sp>
            <p:nvSpPr>
              <p:cNvPr id="30" name="TextBox 29">
                <a:extLst>
                  <a:ext uri="{FF2B5EF4-FFF2-40B4-BE49-F238E27FC236}">
                    <a16:creationId xmlns:a16="http://schemas.microsoft.com/office/drawing/2014/main" id="{85D8ECEC-8E9A-DC17-136C-B0FBE9B70BAF}"/>
                  </a:ext>
                </a:extLst>
              </p:cNvPr>
              <p:cNvSpPr txBox="1">
                <a:spLocks noRot="1" noChangeAspect="1" noMove="1" noResize="1" noEditPoints="1" noAdjustHandles="1" noChangeArrowheads="1" noChangeShapeType="1" noTextEdit="1"/>
              </p:cNvSpPr>
              <p:nvPr/>
            </p:nvSpPr>
            <p:spPr bwMode="auto">
              <a:xfrm>
                <a:off x="9369548" y="1256534"/>
                <a:ext cx="484550" cy="369332"/>
              </a:xfrm>
              <a:prstGeom prst="rect">
                <a:avLst/>
              </a:prstGeom>
              <a:blipFill>
                <a:blip r:embed="rId2"/>
                <a:stretch>
                  <a:fillRect/>
                </a:stretch>
              </a:blipFill>
            </p:spPr>
            <p:txBody>
              <a:bodyPr/>
              <a:lstStyle/>
              <a:p>
                <a:r>
                  <a:rPr lang="fr-FR">
                    <a:noFill/>
                  </a:rPr>
                  <a:t> </a:t>
                </a:r>
              </a:p>
            </p:txBody>
          </p:sp>
        </mc:Fallback>
      </mc:AlternateContent>
      <p:sp>
        <p:nvSpPr>
          <p:cNvPr id="36" name="Oval 35">
            <a:extLst>
              <a:ext uri="{FF2B5EF4-FFF2-40B4-BE49-F238E27FC236}">
                <a16:creationId xmlns:a16="http://schemas.microsoft.com/office/drawing/2014/main" id="{80C67F6F-223B-870E-F45C-930C30C70543}"/>
              </a:ext>
            </a:extLst>
          </p:cNvPr>
          <p:cNvSpPr/>
          <p:nvPr/>
        </p:nvSpPr>
        <p:spPr>
          <a:xfrm>
            <a:off x="9821663" y="1633983"/>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val 36">
            <a:extLst>
              <a:ext uri="{FF2B5EF4-FFF2-40B4-BE49-F238E27FC236}">
                <a16:creationId xmlns:a16="http://schemas.microsoft.com/office/drawing/2014/main" id="{2CBB0AE0-32B0-6FF1-A6BE-33B7729A2A68}"/>
              </a:ext>
            </a:extLst>
          </p:cNvPr>
          <p:cNvSpPr/>
          <p:nvPr/>
        </p:nvSpPr>
        <p:spPr>
          <a:xfrm>
            <a:off x="9374163" y="71150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val 38">
            <a:extLst>
              <a:ext uri="{FF2B5EF4-FFF2-40B4-BE49-F238E27FC236}">
                <a16:creationId xmlns:a16="http://schemas.microsoft.com/office/drawing/2014/main" id="{B719F7FF-C9B0-D090-EA02-9FB4592601E8}"/>
              </a:ext>
            </a:extLst>
          </p:cNvPr>
          <p:cNvSpPr/>
          <p:nvPr/>
        </p:nvSpPr>
        <p:spPr>
          <a:xfrm>
            <a:off x="9257269" y="1404577"/>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Oval 41">
            <a:extLst>
              <a:ext uri="{FF2B5EF4-FFF2-40B4-BE49-F238E27FC236}">
                <a16:creationId xmlns:a16="http://schemas.microsoft.com/office/drawing/2014/main" id="{485F2568-6FDC-6681-9C78-D0B550DF2369}"/>
              </a:ext>
            </a:extLst>
          </p:cNvPr>
          <p:cNvSpPr/>
          <p:nvPr/>
        </p:nvSpPr>
        <p:spPr>
          <a:xfrm>
            <a:off x="8905092" y="2498105"/>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Oval 48">
            <a:extLst>
              <a:ext uri="{FF2B5EF4-FFF2-40B4-BE49-F238E27FC236}">
                <a16:creationId xmlns:a16="http://schemas.microsoft.com/office/drawing/2014/main" id="{7C04DE49-3232-B065-58FB-FC3955447488}"/>
              </a:ext>
            </a:extLst>
          </p:cNvPr>
          <p:cNvSpPr/>
          <p:nvPr/>
        </p:nvSpPr>
        <p:spPr>
          <a:xfrm>
            <a:off x="10387703" y="133189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Oval 50">
            <a:extLst>
              <a:ext uri="{FF2B5EF4-FFF2-40B4-BE49-F238E27FC236}">
                <a16:creationId xmlns:a16="http://schemas.microsoft.com/office/drawing/2014/main" id="{16856B37-EB70-13AF-CBF4-2029D88FF884}"/>
              </a:ext>
            </a:extLst>
          </p:cNvPr>
          <p:cNvSpPr/>
          <p:nvPr/>
        </p:nvSpPr>
        <p:spPr>
          <a:xfrm>
            <a:off x="10505048" y="2022538"/>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val 52">
            <a:extLst>
              <a:ext uri="{FF2B5EF4-FFF2-40B4-BE49-F238E27FC236}">
                <a16:creationId xmlns:a16="http://schemas.microsoft.com/office/drawing/2014/main" id="{6994BA89-4AED-973C-DCEA-F9DF3D2414AF}"/>
              </a:ext>
            </a:extLst>
          </p:cNvPr>
          <p:cNvSpPr/>
          <p:nvPr/>
        </p:nvSpPr>
        <p:spPr>
          <a:xfrm>
            <a:off x="9257777" y="171932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Oval 55">
            <a:extLst>
              <a:ext uri="{FF2B5EF4-FFF2-40B4-BE49-F238E27FC236}">
                <a16:creationId xmlns:a16="http://schemas.microsoft.com/office/drawing/2014/main" id="{136F98FC-AFBF-174F-8FFD-6FFDB7054BE0}"/>
              </a:ext>
            </a:extLst>
          </p:cNvPr>
          <p:cNvSpPr/>
          <p:nvPr/>
        </p:nvSpPr>
        <p:spPr>
          <a:xfrm>
            <a:off x="8547137" y="1629584"/>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9F0DE49-5F65-2BFE-26F3-A0F0EE781BC6}"/>
                  </a:ext>
                </a:extLst>
              </p:cNvPr>
              <p:cNvSpPr txBox="1"/>
              <p:nvPr/>
            </p:nvSpPr>
            <p:spPr bwMode="auto">
              <a:xfrm>
                <a:off x="9450049" y="566853"/>
                <a:ext cx="45446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0033A0"/>
                              </a:solidFill>
                              <a:latin typeface="Cambria Math" panose="02040503050406030204" pitchFamily="18" charset="0"/>
                              <a:ea typeface="Cambria Math" panose="02040503050406030204" pitchFamily="18" charset="0"/>
                            </a:rPr>
                          </m:ctrlPr>
                        </m:sSupPr>
                        <m:e>
                          <m:r>
                            <a:rPr lang="fr-FR" sz="1600" b="1" i="1" smtClean="0">
                              <a:solidFill>
                                <a:srgbClr val="0033A0"/>
                              </a:solidFill>
                              <a:latin typeface="Cambria Math" panose="02040503050406030204" pitchFamily="18" charset="0"/>
                              <a:ea typeface="Cambria Math" panose="02040503050406030204" pitchFamily="18" charset="0"/>
                            </a:rPr>
                            <m:t>𝒆</m:t>
                          </m:r>
                        </m:e>
                        <m:sup>
                          <m:r>
                            <a:rPr lang="fr-FR" sz="1600" b="1" i="1" smtClean="0">
                              <a:solidFill>
                                <a:srgbClr val="0033A0"/>
                              </a:solidFill>
                              <a:latin typeface="Cambria Math" panose="02040503050406030204" pitchFamily="18" charset="0"/>
                              <a:ea typeface="Cambria Math" panose="02040503050406030204" pitchFamily="18" charset="0"/>
                            </a:rPr>
                            <m:t>−</m:t>
                          </m:r>
                        </m:sup>
                      </m:sSup>
                    </m:oMath>
                  </m:oMathPara>
                </a14:m>
                <a:endParaRPr lang="fr-FR" sz="1600" b="1"/>
              </a:p>
            </p:txBody>
          </p:sp>
        </mc:Choice>
        <mc:Fallback xmlns="">
          <p:sp>
            <p:nvSpPr>
              <p:cNvPr id="59" name="TextBox 58">
                <a:extLst>
                  <a:ext uri="{FF2B5EF4-FFF2-40B4-BE49-F238E27FC236}">
                    <a16:creationId xmlns:a16="http://schemas.microsoft.com/office/drawing/2014/main" id="{39F0DE49-5F65-2BFE-26F3-A0F0EE781BC6}"/>
                  </a:ext>
                </a:extLst>
              </p:cNvPr>
              <p:cNvSpPr txBox="1">
                <a:spLocks noRot="1" noChangeAspect="1" noMove="1" noResize="1" noEditPoints="1" noAdjustHandles="1" noChangeArrowheads="1" noChangeShapeType="1" noTextEdit="1"/>
              </p:cNvSpPr>
              <p:nvPr/>
            </p:nvSpPr>
            <p:spPr bwMode="auto">
              <a:xfrm>
                <a:off x="9450049" y="566853"/>
                <a:ext cx="454463" cy="338554"/>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00950AD-D5BB-B518-24E8-F8D3E9FB7D69}"/>
                  </a:ext>
                </a:extLst>
              </p:cNvPr>
              <p:cNvSpPr txBox="1"/>
              <p:nvPr/>
            </p:nvSpPr>
            <p:spPr bwMode="auto">
              <a:xfrm>
                <a:off x="9093380" y="1896665"/>
                <a:ext cx="848919"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acc>
                        <m:accPr>
                          <m:chr m:val="̅"/>
                          <m:ctrlPr>
                            <a:rPr lang="fr-FR" b="1" i="1">
                              <a:solidFill>
                                <a:srgbClr val="2F2F2F"/>
                              </a:solidFill>
                              <a:latin typeface="Cambria Math" panose="02040503050406030204" pitchFamily="18" charset="0"/>
                            </a:rPr>
                          </m:ctrlPr>
                        </m:accPr>
                        <m:e>
                          <m:sSub>
                            <m:sSubPr>
                              <m:ctrlPr>
                                <a:rPr lang="fr-FR" b="1" i="1">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a:solidFill>
                                    <a:srgbClr val="2F2F2F"/>
                                  </a:solidFill>
                                  <a:latin typeface="Cambria Math" panose="02040503050406030204" pitchFamily="18" charset="0"/>
                                </a:rPr>
                                <m:t>𝒂𝒖𝒕𝒐</m:t>
                              </m:r>
                            </m:sub>
                          </m:sSub>
                        </m:e>
                      </m:acc>
                    </m:oMath>
                  </m:oMathPara>
                </a14:m>
                <a:endParaRPr lang="fr-FR" b="1">
                  <a:solidFill>
                    <a:srgbClr val="2F2F2F"/>
                  </a:solidFill>
                </a:endParaRPr>
              </a:p>
            </p:txBody>
          </p:sp>
        </mc:Choice>
        <mc:Fallback xmlns="">
          <p:sp>
            <p:nvSpPr>
              <p:cNvPr id="63" name="TextBox 62">
                <a:extLst>
                  <a:ext uri="{FF2B5EF4-FFF2-40B4-BE49-F238E27FC236}">
                    <a16:creationId xmlns:a16="http://schemas.microsoft.com/office/drawing/2014/main" id="{800950AD-D5BB-B518-24E8-F8D3E9FB7D69}"/>
                  </a:ext>
                </a:extLst>
              </p:cNvPr>
              <p:cNvSpPr txBox="1">
                <a:spLocks noRot="1" noChangeAspect="1" noMove="1" noResize="1" noEditPoints="1" noAdjustHandles="1" noChangeArrowheads="1" noChangeShapeType="1" noTextEdit="1"/>
              </p:cNvSpPr>
              <p:nvPr/>
            </p:nvSpPr>
            <p:spPr bwMode="auto">
              <a:xfrm>
                <a:off x="9093380" y="1896665"/>
                <a:ext cx="848919"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66D83C6-F7E4-37E6-EB7C-B702009FFDAB}"/>
                  </a:ext>
                </a:extLst>
              </p:cNvPr>
              <p:cNvSpPr txBox="1"/>
              <p:nvPr/>
            </p:nvSpPr>
            <p:spPr bwMode="auto">
              <a:xfrm>
                <a:off x="9067290" y="791959"/>
                <a:ext cx="8489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fr-FR" b="1" i="1">
                              <a:solidFill>
                                <a:srgbClr val="2F2F2F"/>
                              </a:solidFill>
                              <a:latin typeface="Cambria Math" panose="02040503050406030204" pitchFamily="18" charset="0"/>
                            </a:rPr>
                          </m:ctrlPr>
                        </m:accPr>
                        <m:e>
                          <m:sSub>
                            <m:sSubPr>
                              <m:ctrlPr>
                                <a:rPr lang="fr-FR" b="1" i="1">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a:solidFill>
                                    <a:srgbClr val="2F2F2F"/>
                                  </a:solidFill>
                                  <a:latin typeface="Cambria Math" panose="02040503050406030204" pitchFamily="18" charset="0"/>
                                </a:rPr>
                                <m:t>𝒌𝒊𝒄𝒌</m:t>
                              </m:r>
                            </m:sub>
                          </m:sSub>
                        </m:e>
                      </m:acc>
                      <m:r>
                        <a:rPr lang="fr-FR" b="1" i="1">
                          <a:solidFill>
                            <a:srgbClr val="2F2F2F"/>
                          </a:solidFill>
                          <a:latin typeface="Cambria Math" panose="02040503050406030204" pitchFamily="18" charset="0"/>
                        </a:rPr>
                        <m:t> </m:t>
                      </m:r>
                    </m:oMath>
                  </m:oMathPara>
                </a14:m>
                <a:endParaRPr lang="fr-FR" b="1">
                  <a:solidFill>
                    <a:srgbClr val="2F2F2F"/>
                  </a:solidFill>
                </a:endParaRPr>
              </a:p>
            </p:txBody>
          </p:sp>
        </mc:Choice>
        <mc:Fallback xmlns="">
          <p:sp>
            <p:nvSpPr>
              <p:cNvPr id="64" name="TextBox 63">
                <a:extLst>
                  <a:ext uri="{FF2B5EF4-FFF2-40B4-BE49-F238E27FC236}">
                    <a16:creationId xmlns:a16="http://schemas.microsoft.com/office/drawing/2014/main" id="{D66D83C6-F7E4-37E6-EB7C-B702009FFDAB}"/>
                  </a:ext>
                </a:extLst>
              </p:cNvPr>
              <p:cNvSpPr txBox="1">
                <a:spLocks noRot="1" noChangeAspect="1" noMove="1" noResize="1" noEditPoints="1" noAdjustHandles="1" noChangeArrowheads="1" noChangeShapeType="1" noTextEdit="1"/>
              </p:cNvSpPr>
              <p:nvPr/>
            </p:nvSpPr>
            <p:spPr bwMode="auto">
              <a:xfrm>
                <a:off x="9067290" y="791959"/>
                <a:ext cx="848919" cy="369332"/>
              </a:xfrm>
              <a:prstGeom prst="rect">
                <a:avLst/>
              </a:prstGeom>
              <a:blipFill>
                <a:blip r:embed="rId6"/>
                <a:stretch>
                  <a:fillRect b="-1639"/>
                </a:stretch>
              </a:blipFill>
            </p:spPr>
            <p:txBody>
              <a:bodyPr/>
              <a:lstStyle/>
              <a:p>
                <a:r>
                  <a:rPr lang="fr-FR">
                    <a:noFill/>
                  </a:rPr>
                  <a:t> </a:t>
                </a:r>
              </a:p>
            </p:txBody>
          </p:sp>
        </mc:Fallback>
      </mc:AlternateContent>
      <p:sp>
        <p:nvSpPr>
          <p:cNvPr id="71" name="Content Placeholder 1">
            <a:extLst>
              <a:ext uri="{FF2B5EF4-FFF2-40B4-BE49-F238E27FC236}">
                <a16:creationId xmlns:a16="http://schemas.microsoft.com/office/drawing/2014/main" id="{301D9BDB-C4EE-07AD-41D7-907583047BE9}"/>
              </a:ext>
            </a:extLst>
          </p:cNvPr>
          <p:cNvSpPr txBox="1">
            <a:spLocks/>
          </p:cNvSpPr>
          <p:nvPr/>
        </p:nvSpPr>
        <p:spPr bwMode="auto">
          <a:xfrm>
            <a:off x="6600056" y="3116054"/>
            <a:ext cx="5328592" cy="3084722"/>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endParaRPr lang="fr-FR">
              <a:solidFill>
                <a:srgbClr val="2F2F2F"/>
              </a:solidFill>
            </a:endParaRPr>
          </a:p>
        </p:txBody>
      </p:sp>
      <p:sp>
        <p:nvSpPr>
          <p:cNvPr id="3" name="Content Placeholder 1">
            <a:extLst>
              <a:ext uri="{FF2B5EF4-FFF2-40B4-BE49-F238E27FC236}">
                <a16:creationId xmlns:a16="http://schemas.microsoft.com/office/drawing/2014/main" id="{A997B752-DFC0-019E-ABD4-DDC5776424C8}"/>
              </a:ext>
            </a:extLst>
          </p:cNvPr>
          <p:cNvSpPr txBox="1">
            <a:spLocks/>
          </p:cNvSpPr>
          <p:nvPr/>
        </p:nvSpPr>
        <p:spPr bwMode="auto">
          <a:xfrm>
            <a:off x="407989" y="1470603"/>
            <a:ext cx="5515811" cy="4730172"/>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b="1">
                <a:solidFill>
                  <a:srgbClr val="E15E32"/>
                </a:solidFill>
              </a:rPr>
              <a:t>Two different types of motions during the passage of a bunch:</a:t>
            </a:r>
          </a:p>
          <a:p>
            <a:pPr lvl="1">
              <a:defRPr/>
            </a:pPr>
            <a:r>
              <a:rPr lang="fr-FR" b="1">
                <a:solidFill>
                  <a:srgbClr val="6E2466"/>
                </a:solidFill>
              </a:rPr>
              <a:t>Autonomous approximation: </a:t>
            </a:r>
            <a:r>
              <a:rPr lang="fr-FR">
                <a:solidFill>
                  <a:srgbClr val="2F2F2F"/>
                </a:solidFill>
              </a:rPr>
              <a:t>The electrons are strongly pulled by the bunch and begin to oscillate around it.</a:t>
            </a:r>
          </a:p>
          <a:p>
            <a:pPr lvl="1">
              <a:defRPr/>
            </a:pPr>
            <a:r>
              <a:rPr lang="fr-FR" b="1">
                <a:solidFill>
                  <a:srgbClr val="6E2466"/>
                </a:solidFill>
              </a:rPr>
              <a:t>Kick approximation: </a:t>
            </a:r>
            <a:r>
              <a:rPr lang="fr-FR">
                <a:solidFill>
                  <a:srgbClr val="2F2F2F"/>
                </a:solidFill>
              </a:rPr>
              <a:t>The electrons haven’t started to move very much before.</a:t>
            </a:r>
          </a:p>
          <a:p>
            <a:pPr lvl="1">
              <a:defRPr/>
            </a:pPr>
            <a:r>
              <a:rPr lang="fr-FR" b="1">
                <a:solidFill>
                  <a:srgbClr val="6E2466"/>
                </a:solidFill>
              </a:rPr>
              <a:t>Deciding which approximation to use:</a:t>
            </a:r>
          </a:p>
          <a:p>
            <a:pPr lvl="2">
              <a:defRPr/>
            </a:pPr>
            <a:r>
              <a:rPr lang="fr-FR">
                <a:solidFill>
                  <a:srgbClr val="2F2F2F"/>
                </a:solidFill>
              </a:rPr>
              <a:t>consists of comparing the oscillation period with respect to the time for the bunch to pass</a:t>
            </a:r>
          </a:p>
          <a:p>
            <a:pPr lvl="2">
              <a:defRPr/>
            </a:pPr>
            <a:r>
              <a:rPr lang="fr-FR">
                <a:solidFill>
                  <a:srgbClr val="2F2F2F"/>
                </a:solidFill>
              </a:rPr>
              <a:t>is equivalent to introducing a transition radius to delimit the domains of validity of both approximations</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CC3F95F7-7DB1-809B-E8E6-3544F01FA285}"/>
                  </a:ext>
                </a:extLst>
              </p:cNvPr>
              <p:cNvSpPr txBox="1">
                <a:spLocks/>
              </p:cNvSpPr>
              <p:nvPr/>
            </p:nvSpPr>
            <p:spPr bwMode="auto">
              <a:xfrm>
                <a:off x="6599442" y="3290588"/>
                <a:ext cx="5184569" cy="2855910"/>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just">
                  <a:buFont typeface="Arial"/>
                  <a:buNone/>
                  <a:defRPr/>
                </a:pPr>
                <a:r>
                  <a:rPr lang="fr-FR" b="1">
                    <a:solidFill>
                      <a:srgbClr val="F42F2B"/>
                    </a:solidFill>
                  </a:rPr>
                  <a:t>Introduction of the critical radius </a:t>
                </a:r>
                <a14:m>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𝒓</m:t>
                        </m:r>
                      </m:e>
                      <m:sub>
                        <m:r>
                          <a:rPr lang="fr-FR" sz="1800" b="1" i="1" smtClean="0">
                            <a:solidFill>
                              <a:srgbClr val="2F2F2F"/>
                            </a:solidFill>
                            <a:latin typeface="Cambria Math" panose="02040503050406030204" pitchFamily="18" charset="0"/>
                          </a:rPr>
                          <m:t>𝒄</m:t>
                        </m:r>
                      </m:sub>
                    </m:sSub>
                  </m:oMath>
                </a14:m>
                <a:r>
                  <a:rPr lang="fr-FR" b="1">
                    <a:solidFill>
                      <a:srgbClr val="F42F2B"/>
                    </a:solidFill>
                  </a:rPr>
                  <a:t> above which the kick approximation is used, and below which the autonomous approximation is used.</a:t>
                </a:r>
              </a:p>
              <a:p>
                <a:pPr marL="0" lvl="1" indent="0" algn="just">
                  <a:buFont typeface="Arial"/>
                  <a:buNone/>
                  <a:defRPr/>
                </a:pPr>
                <a:r>
                  <a:rPr lang="fr-FR" sz="1600">
                    <a:solidFill>
                      <a:srgbClr val="2F2F2F"/>
                    </a:solidFill>
                  </a:rPr>
                  <a:t>Mean energy kick within these regions:</a:t>
                </a:r>
              </a:p>
              <a:p>
                <a:pPr marL="0" lvl="1" indent="0" algn="just">
                  <a:buFont typeface="Arial"/>
                  <a:buNone/>
                  <a:defRPr/>
                </a:pPr>
                <a:endParaRPr lang="fr-FR">
                  <a:solidFill>
                    <a:srgbClr val="2F2F2F"/>
                  </a:solidFill>
                </a:endParaRPr>
              </a:p>
              <a:p>
                <a:pPr marL="0" lvl="1" indent="0" algn="just">
                  <a:buFont typeface="Arial"/>
                  <a:buNone/>
                  <a:defRPr/>
                </a:pPr>
                <a:r>
                  <a:rPr lang="fr-FR" sz="1600">
                    <a:solidFill>
                      <a:srgbClr val="2F2F2F"/>
                    </a:solidFill>
                  </a:rPr>
                  <a:t>Energy kick for an electron on the wall:</a:t>
                </a:r>
              </a:p>
              <a:p>
                <a:pPr marL="0" lvl="1" indent="0" algn="just">
                  <a:buFont typeface="Arial"/>
                  <a:buNone/>
                  <a:defRPr/>
                </a:pPr>
                <a:r>
                  <a:rPr lang="fr-FR" sz="1600">
                    <a:solidFill>
                      <a:srgbClr val="2F2F2F"/>
                    </a:solidFill>
                  </a:rPr>
                  <a:t>Total mean energy gain:</a:t>
                </a:r>
              </a:p>
            </p:txBody>
          </p:sp>
        </mc:Choice>
        <mc:Fallback xmlns="">
          <p:sp>
            <p:nvSpPr>
              <p:cNvPr id="5" name="Content Placeholder 1">
                <a:extLst>
                  <a:ext uri="{FF2B5EF4-FFF2-40B4-BE49-F238E27FC236}">
                    <a16:creationId xmlns:a16="http://schemas.microsoft.com/office/drawing/2014/main" id="{CC3F95F7-7DB1-809B-E8E6-3544F01FA285}"/>
                  </a:ext>
                </a:extLst>
              </p:cNvPr>
              <p:cNvSpPr txBox="1">
                <a:spLocks noRot="1" noChangeAspect="1" noMove="1" noResize="1" noEditPoints="1" noAdjustHandles="1" noChangeArrowheads="1" noChangeShapeType="1" noTextEdit="1"/>
              </p:cNvSpPr>
              <p:nvPr/>
            </p:nvSpPr>
            <p:spPr bwMode="auto">
              <a:xfrm>
                <a:off x="6599442" y="3290588"/>
                <a:ext cx="5184569" cy="2855910"/>
              </a:xfrm>
              <a:prstGeom prst="rect">
                <a:avLst/>
              </a:prstGeom>
              <a:blipFill>
                <a:blip r:embed="rId7"/>
                <a:stretch>
                  <a:fillRect l="-2824" t="-2778" r="-270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0C9499-57BC-2C21-FB54-61B5442CB50F}"/>
                  </a:ext>
                </a:extLst>
              </p:cNvPr>
              <p:cNvSpPr txBox="1"/>
              <p:nvPr/>
            </p:nvSpPr>
            <p:spPr bwMode="auto">
              <a:xfrm>
                <a:off x="6267589" y="4523053"/>
                <a:ext cx="2825791" cy="369909"/>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acc>
                        <m:accPr>
                          <m:chr m:val="̅"/>
                          <m:ctrlPr>
                            <a:rPr lang="fr-FR" sz="1800" b="1" i="1" smtClean="0">
                              <a:solidFill>
                                <a:srgbClr val="2F2F2F"/>
                              </a:solidFill>
                              <a:latin typeface="Cambria Math" panose="02040503050406030204" pitchFamily="18" charset="0"/>
                            </a:rPr>
                          </m:ctrlPr>
                        </m:accPr>
                        <m:e>
                          <m:sSub>
                            <m:sSubPr>
                              <m:ctrlPr>
                                <a:rPr lang="fr-FR" sz="1800" b="1" i="1" smtClean="0">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smtClean="0">
                                  <a:solidFill>
                                    <a:srgbClr val="2F2F2F"/>
                                  </a:solidFill>
                                  <a:latin typeface="Cambria Math" panose="02040503050406030204" pitchFamily="18" charset="0"/>
                                </a:rPr>
                                <m:t>𝒂𝒖𝒕𝒐</m:t>
                              </m:r>
                            </m:sub>
                          </m:sSub>
                        </m:e>
                      </m:acc>
                    </m:oMath>
                  </m:oMathPara>
                </a14:m>
                <a:endParaRPr lang="fr-FR" b="1">
                  <a:solidFill>
                    <a:srgbClr val="2F2F2F"/>
                  </a:solidFill>
                </a:endParaRPr>
              </a:p>
            </p:txBody>
          </p:sp>
        </mc:Choice>
        <mc:Fallback xmlns="">
          <p:sp>
            <p:nvSpPr>
              <p:cNvPr id="14" name="TextBox 13">
                <a:extLst>
                  <a:ext uri="{FF2B5EF4-FFF2-40B4-BE49-F238E27FC236}">
                    <a16:creationId xmlns:a16="http://schemas.microsoft.com/office/drawing/2014/main" id="{AC0C9499-57BC-2C21-FB54-61B5442CB50F}"/>
                  </a:ext>
                </a:extLst>
              </p:cNvPr>
              <p:cNvSpPr txBox="1">
                <a:spLocks noRot="1" noChangeAspect="1" noMove="1" noResize="1" noEditPoints="1" noAdjustHandles="1" noChangeArrowheads="1" noChangeShapeType="1" noTextEdit="1"/>
              </p:cNvSpPr>
              <p:nvPr/>
            </p:nvSpPr>
            <p:spPr bwMode="auto">
              <a:xfrm>
                <a:off x="6267589" y="4523053"/>
                <a:ext cx="2825791" cy="369909"/>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D090EE-405A-C86F-E78F-5D0528993FFC}"/>
                  </a:ext>
                </a:extLst>
              </p:cNvPr>
              <p:cNvSpPr txBox="1"/>
              <p:nvPr/>
            </p:nvSpPr>
            <p:spPr bwMode="auto">
              <a:xfrm>
                <a:off x="9055592" y="4523052"/>
                <a:ext cx="3044942" cy="369909"/>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acc>
                        <m:accPr>
                          <m:chr m:val="̅"/>
                          <m:ctrlPr>
                            <a:rPr lang="fr-FR" sz="1800" b="1" i="1" smtClean="0">
                              <a:solidFill>
                                <a:srgbClr val="2F2F2F"/>
                              </a:solidFill>
                              <a:latin typeface="Cambria Math" panose="02040503050406030204" pitchFamily="18" charset="0"/>
                            </a:rPr>
                          </m:ctrlPr>
                        </m:accPr>
                        <m:e>
                          <m:sSub>
                            <m:sSubPr>
                              <m:ctrlPr>
                                <a:rPr lang="fr-FR" sz="1800" b="1" i="1">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a:solidFill>
                                    <a:srgbClr val="2F2F2F"/>
                                  </a:solidFill>
                                  <a:latin typeface="Cambria Math" panose="02040503050406030204" pitchFamily="18" charset="0"/>
                                </a:rPr>
                                <m:t>𝒌𝒊𝒄𝒌</m:t>
                              </m:r>
                            </m:sub>
                          </m:sSub>
                        </m:e>
                      </m:acc>
                      <m:r>
                        <a:rPr lang="fr-FR" sz="1800" b="1" i="1" smtClean="0">
                          <a:solidFill>
                            <a:srgbClr val="2F2F2F"/>
                          </a:solidFill>
                          <a:latin typeface="Cambria Math" panose="02040503050406030204" pitchFamily="18" charset="0"/>
                        </a:rPr>
                        <m:t> </m:t>
                      </m:r>
                    </m:oMath>
                  </m:oMathPara>
                </a14:m>
                <a:endParaRPr lang="fr-FR" b="1">
                  <a:solidFill>
                    <a:srgbClr val="2F2F2F"/>
                  </a:solidFill>
                </a:endParaRPr>
              </a:p>
            </p:txBody>
          </p:sp>
        </mc:Choice>
        <mc:Fallback xmlns="">
          <p:sp>
            <p:nvSpPr>
              <p:cNvPr id="18" name="TextBox 17">
                <a:extLst>
                  <a:ext uri="{FF2B5EF4-FFF2-40B4-BE49-F238E27FC236}">
                    <a16:creationId xmlns:a16="http://schemas.microsoft.com/office/drawing/2014/main" id="{C0D090EE-405A-C86F-E78F-5D0528993FFC}"/>
                  </a:ext>
                </a:extLst>
              </p:cNvPr>
              <p:cNvSpPr txBox="1">
                <a:spLocks noRot="1" noChangeAspect="1" noMove="1" noResize="1" noEditPoints="1" noAdjustHandles="1" noChangeArrowheads="1" noChangeShapeType="1" noTextEdit="1"/>
              </p:cNvSpPr>
              <p:nvPr/>
            </p:nvSpPr>
            <p:spPr bwMode="auto">
              <a:xfrm>
                <a:off x="9055592" y="4523052"/>
                <a:ext cx="3044942" cy="369909"/>
              </a:xfrm>
              <a:prstGeom prst="rect">
                <a:avLst/>
              </a:prstGeom>
              <a:blipFill>
                <a:blip r:embed="rId9"/>
                <a:stretch>
                  <a:fillRect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6199299-EEFA-38EF-0CF0-33C669C39A94}"/>
                  </a:ext>
                </a:extLst>
              </p:cNvPr>
              <p:cNvSpPr txBox="1"/>
              <p:nvPr/>
            </p:nvSpPr>
            <p:spPr bwMode="auto">
              <a:xfrm>
                <a:off x="9904511" y="4886585"/>
                <a:ext cx="2196023"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smtClean="0">
                              <a:solidFill>
                                <a:srgbClr val="2F2F2F"/>
                              </a:solidFill>
                              <a:latin typeface="Cambria Math" panose="02040503050406030204" pitchFamily="18" charset="0"/>
                            </a:rPr>
                            <m:t>𝒘𝒂𝒍𝒍</m:t>
                          </m:r>
                        </m:sub>
                      </m:sSub>
                    </m:oMath>
                  </m:oMathPara>
                </a14:m>
                <a:endParaRPr lang="fr-FR" b="1">
                  <a:solidFill>
                    <a:srgbClr val="2F2F2F"/>
                  </a:solidFill>
                </a:endParaRPr>
              </a:p>
            </p:txBody>
          </p:sp>
        </mc:Choice>
        <mc:Fallback xmlns="">
          <p:sp>
            <p:nvSpPr>
              <p:cNvPr id="22" name="TextBox 21">
                <a:extLst>
                  <a:ext uri="{FF2B5EF4-FFF2-40B4-BE49-F238E27FC236}">
                    <a16:creationId xmlns:a16="http://schemas.microsoft.com/office/drawing/2014/main" id="{36199299-EEFA-38EF-0CF0-33C669C39A94}"/>
                  </a:ext>
                </a:extLst>
              </p:cNvPr>
              <p:cNvSpPr txBox="1">
                <a:spLocks noRot="1" noChangeAspect="1" noMove="1" noResize="1" noEditPoints="1" noAdjustHandles="1" noChangeArrowheads="1" noChangeShapeType="1" noTextEdit="1"/>
              </p:cNvSpPr>
              <p:nvPr/>
            </p:nvSpPr>
            <p:spPr bwMode="auto">
              <a:xfrm>
                <a:off x="9904511" y="4886585"/>
                <a:ext cx="2196023" cy="369332"/>
              </a:xfrm>
              <a:prstGeom prst="rect">
                <a:avLst/>
              </a:prstGeom>
              <a:blipFill>
                <a:blip r:embed="rId10"/>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C3F1C41-DAC0-CE50-C791-D471AC339985}"/>
                  </a:ext>
                </a:extLst>
              </p:cNvPr>
              <p:cNvSpPr txBox="1"/>
              <p:nvPr/>
            </p:nvSpPr>
            <p:spPr bwMode="auto">
              <a:xfrm>
                <a:off x="9055592" y="156997"/>
                <a:ext cx="8489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smtClean="0">
                              <a:solidFill>
                                <a:srgbClr val="2F2F2F"/>
                              </a:solidFill>
                              <a:latin typeface="Cambria Math" panose="02040503050406030204" pitchFamily="18" charset="0"/>
                            </a:rPr>
                            <m:t>𝒘𝒂𝒍𝒍</m:t>
                          </m:r>
                        </m:sub>
                      </m:sSub>
                    </m:oMath>
                  </m:oMathPara>
                </a14:m>
                <a:endParaRPr lang="fr-FR" b="1">
                  <a:solidFill>
                    <a:srgbClr val="2F2F2F"/>
                  </a:solidFill>
                </a:endParaRPr>
              </a:p>
            </p:txBody>
          </p:sp>
        </mc:Choice>
        <mc:Fallback xmlns="">
          <p:sp>
            <p:nvSpPr>
              <p:cNvPr id="23" name="TextBox 22">
                <a:extLst>
                  <a:ext uri="{FF2B5EF4-FFF2-40B4-BE49-F238E27FC236}">
                    <a16:creationId xmlns:a16="http://schemas.microsoft.com/office/drawing/2014/main" id="{AC3F1C41-DAC0-CE50-C791-D471AC339985}"/>
                  </a:ext>
                </a:extLst>
              </p:cNvPr>
              <p:cNvSpPr txBox="1">
                <a:spLocks noRot="1" noChangeAspect="1" noMove="1" noResize="1" noEditPoints="1" noAdjustHandles="1" noChangeArrowheads="1" noChangeShapeType="1" noTextEdit="1"/>
              </p:cNvSpPr>
              <p:nvPr/>
            </p:nvSpPr>
            <p:spPr bwMode="auto">
              <a:xfrm>
                <a:off x="9055592" y="156997"/>
                <a:ext cx="848919" cy="369332"/>
              </a:xfrm>
              <a:prstGeom prst="rect">
                <a:avLst/>
              </a:prstGeom>
              <a:blipFill>
                <a:blip r:embed="rId11"/>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5291ACB0-CB94-FC8F-DB8C-67277163ADF8}"/>
                  </a:ext>
                </a:extLst>
              </p:cNvPr>
              <p:cNvSpPr txBox="1"/>
              <p:nvPr/>
            </p:nvSpPr>
            <p:spPr bwMode="auto">
              <a:xfrm>
                <a:off x="10497957" y="1475600"/>
                <a:ext cx="1391038" cy="369332"/>
              </a:xfrm>
              <a:prstGeom prst="rect">
                <a:avLst/>
              </a:prstGeom>
              <a:noFill/>
            </p:spPr>
            <p:txBody>
              <a:bodyPr wrap="square">
                <a:spAutoFit/>
              </a:bodyPr>
              <a:lstStyle/>
              <a:p>
                <a14:m>
                  <m:oMath xmlns:m="http://schemas.openxmlformats.org/officeDocument/2006/math">
                    <m:r>
                      <a:rPr lang="fr-FR" sz="1800" b="1" i="1" smtClean="0">
                        <a:solidFill>
                          <a:srgbClr val="2F2F2F"/>
                        </a:solidFill>
                        <a:latin typeface="Cambria Math" panose="02040503050406030204" pitchFamily="18" charset="0"/>
                      </a:rPr>
                      <m:t>𝒃</m:t>
                    </m:r>
                    <m:r>
                      <a:rPr lang="fr-FR" sz="1800" b="1" i="1" smtClean="0">
                        <a:solidFill>
                          <a:srgbClr val="2F2F2F"/>
                        </a:solidFill>
                        <a:latin typeface="Cambria Math" panose="02040503050406030204" pitchFamily="18" charset="0"/>
                      </a:rPr>
                      <m:t>=</m:t>
                    </m:r>
                    <m:r>
                      <a:rPr lang="fr-FR" sz="1800" b="1" i="1" smtClean="0">
                        <a:solidFill>
                          <a:srgbClr val="2F2F2F"/>
                        </a:solidFill>
                        <a:latin typeface="Cambria Math" panose="02040503050406030204" pitchFamily="18" charset="0"/>
                      </a:rPr>
                      <m:t>𝟒</m:t>
                    </m:r>
                    <m:r>
                      <a:rPr lang="fr-FR" sz="1800" b="1" i="1" smtClean="0">
                        <a:solidFill>
                          <a:srgbClr val="2F2F2F"/>
                        </a:solidFill>
                        <a:latin typeface="Cambria Math" panose="02040503050406030204" pitchFamily="18" charset="0"/>
                      </a:rPr>
                      <m:t> </m:t>
                    </m:r>
                    <m:d>
                      <m:dPr>
                        <m:begChr m:val="["/>
                        <m:endChr m:val="]"/>
                        <m:ctrlPr>
                          <a:rPr lang="fr-FR" sz="1800" b="1" i="1">
                            <a:solidFill>
                              <a:srgbClr val="2F2F2F"/>
                            </a:solidFill>
                            <a:latin typeface="Cambria Math" panose="02040503050406030204" pitchFamily="18" charset="0"/>
                          </a:rPr>
                        </m:ctrlPr>
                      </m:dPr>
                      <m:e>
                        <m:r>
                          <a:rPr lang="fr-FR" sz="1800" b="1" i="0" smtClean="0">
                            <a:solidFill>
                              <a:srgbClr val="2F2F2F"/>
                            </a:solidFill>
                            <a:latin typeface="Cambria Math" panose="02040503050406030204" pitchFamily="18" charset="0"/>
                          </a:rPr>
                          <m:t>𝐜</m:t>
                        </m:r>
                        <m:r>
                          <a:rPr lang="fr-FR" sz="1800" b="1" i="0">
                            <a:solidFill>
                              <a:srgbClr val="2F2F2F"/>
                            </a:solidFill>
                            <a:latin typeface="Cambria Math" panose="02040503050406030204" pitchFamily="18" charset="0"/>
                          </a:rPr>
                          <m:t>𝐦</m:t>
                        </m:r>
                      </m:e>
                    </m:d>
                  </m:oMath>
                </a14:m>
                <a:r>
                  <a:rPr lang="fr-FR" sz="1800" b="1" i="1" baseline="-25000">
                    <a:solidFill>
                      <a:srgbClr val="2F2F2F"/>
                    </a:solidFill>
                  </a:rPr>
                  <a:t> </a:t>
                </a:r>
                <a:endParaRPr lang="fr-FR" b="1"/>
              </a:p>
            </p:txBody>
          </p:sp>
        </mc:Choice>
        <mc:Fallback xmlns="">
          <p:sp>
            <p:nvSpPr>
              <p:cNvPr id="6" name="ZoneTexte 5">
                <a:extLst>
                  <a:ext uri="{FF2B5EF4-FFF2-40B4-BE49-F238E27FC236}">
                    <a16:creationId xmlns:a16="http://schemas.microsoft.com/office/drawing/2014/main" id="{5291ACB0-CB94-FC8F-DB8C-67277163ADF8}"/>
                  </a:ext>
                </a:extLst>
              </p:cNvPr>
              <p:cNvSpPr txBox="1">
                <a:spLocks noRot="1" noChangeAspect="1" noMove="1" noResize="1" noEditPoints="1" noAdjustHandles="1" noChangeArrowheads="1" noChangeShapeType="1" noTextEdit="1"/>
              </p:cNvSpPr>
              <p:nvPr/>
            </p:nvSpPr>
            <p:spPr bwMode="auto">
              <a:xfrm>
                <a:off x="10497957" y="1475600"/>
                <a:ext cx="1391038" cy="369332"/>
              </a:xfrm>
              <a:prstGeom prst="rect">
                <a:avLst/>
              </a:prstGeom>
              <a:blipFill>
                <a:blip r:embed="rId12"/>
                <a:stretch>
                  <a:fillRect/>
                </a:stretch>
              </a:blipFill>
            </p:spPr>
            <p:txBody>
              <a:bodyPr/>
              <a:lstStyle/>
              <a:p>
                <a:r>
                  <a:rPr lang="fr-FR">
                    <a:noFill/>
                  </a:rPr>
                  <a:t> </a:t>
                </a:r>
              </a:p>
            </p:txBody>
          </p:sp>
        </mc:Fallback>
      </mc:AlternateContent>
      <p:sp>
        <p:nvSpPr>
          <p:cNvPr id="7" name="Rectangle: Rounded Corners 8">
            <a:extLst>
              <a:ext uri="{FF2B5EF4-FFF2-40B4-BE49-F238E27FC236}">
                <a16:creationId xmlns:a16="http://schemas.microsoft.com/office/drawing/2014/main" id="{93EB1A3F-CF58-B4AC-BBF5-86D775194997}"/>
              </a:ext>
            </a:extLst>
          </p:cNvPr>
          <p:cNvSpPr/>
          <p:nvPr/>
        </p:nvSpPr>
        <p:spPr bwMode="auto">
          <a:xfrm>
            <a:off x="6268202" y="3198895"/>
            <a:ext cx="5832945" cy="303841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13">
            <a:extLst>
              <a:ext uri="{FF2B5EF4-FFF2-40B4-BE49-F238E27FC236}">
                <a16:creationId xmlns:a16="http://schemas.microsoft.com/office/drawing/2014/main" id="{B9AF4204-DC11-0D50-6DBB-BE90F74F1191}"/>
              </a:ext>
            </a:extLst>
          </p:cNvPr>
          <p:cNvSpPr txBox="1"/>
          <p:nvPr/>
        </p:nvSpPr>
        <p:spPr bwMode="auto">
          <a:xfrm>
            <a:off x="1" y="6031409"/>
            <a:ext cx="5515812" cy="276999"/>
          </a:xfrm>
          <a:prstGeom prst="rect">
            <a:avLst/>
          </a:prstGeom>
          <a:noFill/>
        </p:spPr>
        <p:txBody>
          <a:bodyPr wrap="square" rtlCol="0">
            <a:spAutoFit/>
          </a:bodyPr>
          <a:lstStyle/>
          <a:p>
            <a:pPr algn="ctr"/>
            <a:r>
              <a:rPr lang="fr-FR" sz="1200" i="1" u="sng">
                <a:solidFill>
                  <a:srgbClr val="2F2F2F"/>
                </a:solidFill>
              </a:rPr>
              <a:t>Ref: </a:t>
            </a:r>
            <a:r>
              <a:rPr lang="en-GB" sz="1200" i="1">
                <a:solidFill>
                  <a:srgbClr val="2F2F2F"/>
                </a:solidFill>
              </a:rPr>
              <a:t>“ Energy Gain in an Electron Cloud During the Passage of a Bunch ” – J. </a:t>
            </a:r>
            <a:r>
              <a:rPr lang="fr-FR" sz="1200" i="1">
                <a:solidFill>
                  <a:srgbClr val="2F2F2F"/>
                </a:solidFill>
              </a:rPr>
              <a:t>Scott Berg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636317-BB55-C3B4-2322-28A76B8EA024}"/>
                  </a:ext>
                </a:extLst>
              </p:cNvPr>
              <p:cNvSpPr txBox="1"/>
              <p:nvPr/>
            </p:nvSpPr>
            <p:spPr bwMode="auto">
              <a:xfrm>
                <a:off x="6267589" y="5526108"/>
                <a:ext cx="5832945" cy="618439"/>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acc>
                        <m:accPr>
                          <m:chr m:val="̅"/>
                          <m:ctrlPr>
                            <a:rPr lang="fr-FR" sz="1800" b="1" i="1" smtClean="0">
                              <a:solidFill>
                                <a:srgbClr val="0033A0"/>
                              </a:solidFill>
                              <a:latin typeface="Cambria Math" panose="02040503050406030204" pitchFamily="18" charset="0"/>
                            </a:rPr>
                          </m:ctrlPr>
                        </m:accPr>
                        <m:e>
                          <m:sSub>
                            <m:sSubPr>
                              <m:ctrlPr>
                                <a:rPr lang="fr-FR" sz="1800" b="1" i="1">
                                  <a:solidFill>
                                    <a:srgbClr val="0033A0"/>
                                  </a:solidFill>
                                  <a:latin typeface="Cambria Math" panose="02040503050406030204" pitchFamily="18" charset="0"/>
                                </a:rPr>
                              </m:ctrlPr>
                            </m:sSubPr>
                            <m:e>
                              <m:r>
                                <a:rPr lang="fr-FR" sz="1800" b="1" i="0">
                                  <a:solidFill>
                                    <a:srgbClr val="0033A0"/>
                                  </a:solidFill>
                                  <a:latin typeface="Cambria Math" panose="02040503050406030204" pitchFamily="18" charset="0"/>
                                  <a:ea typeface="Cambria Math" panose="02040503050406030204" pitchFamily="18" charset="0"/>
                                </a:rPr>
                                <m:t>𝚫</m:t>
                              </m:r>
                              <m:r>
                                <a:rPr lang="fr-FR" sz="1800" b="1" i="1">
                                  <a:solidFill>
                                    <a:srgbClr val="0033A0"/>
                                  </a:solidFill>
                                  <a:latin typeface="Cambria Math" panose="02040503050406030204" pitchFamily="18" charset="0"/>
                                </a:rPr>
                                <m:t>𝑬</m:t>
                              </m:r>
                            </m:e>
                            <m:sub>
                              <m:r>
                                <a:rPr lang="fr-FR" sz="1800" b="1" i="1" smtClean="0">
                                  <a:solidFill>
                                    <a:srgbClr val="0033A0"/>
                                  </a:solidFill>
                                  <a:latin typeface="Cambria Math" panose="02040503050406030204" pitchFamily="18" charset="0"/>
                                </a:rPr>
                                <m:t>𝒕𝒐𝒕</m:t>
                              </m:r>
                            </m:sub>
                          </m:sSub>
                        </m:e>
                      </m:acc>
                      <m:r>
                        <a:rPr lang="fr-FR" sz="1800" b="1" i="1" smtClean="0">
                          <a:solidFill>
                            <a:srgbClr val="0033A0"/>
                          </a:solidFill>
                          <a:latin typeface="Cambria Math" panose="02040503050406030204" pitchFamily="18" charset="0"/>
                        </a:rPr>
                        <m:t>=</m:t>
                      </m:r>
                      <m:f>
                        <m:fPr>
                          <m:ctrlPr>
                            <a:rPr lang="fr-FR" sz="1800" b="1" i="1" smtClean="0">
                              <a:solidFill>
                                <a:srgbClr val="0033A0"/>
                              </a:solidFill>
                              <a:latin typeface="Cambria Math" panose="02040503050406030204" pitchFamily="18" charset="0"/>
                            </a:rPr>
                          </m:ctrlPr>
                        </m:fPr>
                        <m:num>
                          <m:sSub>
                            <m:sSubPr>
                              <m:ctrlPr>
                                <a:rPr lang="fr-FR" sz="1800" b="1" i="1" smtClean="0">
                                  <a:solidFill>
                                    <a:srgbClr val="0033A0"/>
                                  </a:solidFill>
                                  <a:latin typeface="Cambria Math" panose="02040503050406030204" pitchFamily="18" charset="0"/>
                                </a:rPr>
                              </m:ctrlPr>
                            </m:sSubPr>
                            <m:e>
                              <m:r>
                                <a:rPr lang="fr-FR" sz="1800" b="1" i="1" smtClean="0">
                                  <a:solidFill>
                                    <a:srgbClr val="0033A0"/>
                                  </a:solidFill>
                                  <a:latin typeface="Cambria Math" panose="02040503050406030204" pitchFamily="18" charset="0"/>
                                </a:rPr>
                                <m:t>𝒓</m:t>
                              </m:r>
                            </m:e>
                            <m:sub>
                              <m:r>
                                <a:rPr lang="fr-FR" sz="1800" b="1" i="1" smtClean="0">
                                  <a:solidFill>
                                    <a:srgbClr val="0033A0"/>
                                  </a:solidFill>
                                  <a:latin typeface="Cambria Math" panose="02040503050406030204" pitchFamily="18" charset="0"/>
                                </a:rPr>
                                <m:t>𝒄</m:t>
                              </m:r>
                            </m:sub>
                          </m:sSub>
                        </m:num>
                        <m:den>
                          <m:r>
                            <a:rPr lang="fr-FR" sz="1800" b="1" i="1" smtClean="0">
                              <a:solidFill>
                                <a:srgbClr val="0033A0"/>
                              </a:solidFill>
                              <a:latin typeface="Cambria Math" panose="02040503050406030204" pitchFamily="18" charset="0"/>
                            </a:rPr>
                            <m:t>𝒃</m:t>
                          </m:r>
                        </m:den>
                      </m:f>
                      <m:r>
                        <a:rPr lang="fr-FR" sz="1800" b="1" i="1" smtClean="0">
                          <a:solidFill>
                            <a:srgbClr val="0033A0"/>
                          </a:solidFill>
                          <a:latin typeface="Cambria Math" panose="02040503050406030204" pitchFamily="18" charset="0"/>
                        </a:rPr>
                        <m:t> </m:t>
                      </m:r>
                      <m:acc>
                        <m:accPr>
                          <m:chr m:val="̅"/>
                          <m:ctrlPr>
                            <a:rPr lang="fr-FR" b="1" i="1">
                              <a:solidFill>
                                <a:srgbClr val="0033A0"/>
                              </a:solidFill>
                              <a:latin typeface="Cambria Math" panose="02040503050406030204" pitchFamily="18" charset="0"/>
                            </a:rPr>
                          </m:ctrlPr>
                        </m:accPr>
                        <m:e>
                          <m:sSub>
                            <m:sSubPr>
                              <m:ctrlPr>
                                <a:rPr lang="fr-FR" b="1" i="1">
                                  <a:solidFill>
                                    <a:srgbClr val="0033A0"/>
                                  </a:solidFill>
                                  <a:latin typeface="Cambria Math" panose="02040503050406030204" pitchFamily="18" charset="0"/>
                                </a:rPr>
                              </m:ctrlPr>
                            </m:sSubPr>
                            <m:e>
                              <m:r>
                                <a:rPr lang="fr-FR" b="1">
                                  <a:solidFill>
                                    <a:srgbClr val="0033A0"/>
                                  </a:solidFill>
                                  <a:latin typeface="Cambria Math" panose="02040503050406030204" pitchFamily="18" charset="0"/>
                                  <a:ea typeface="Cambria Math" panose="02040503050406030204" pitchFamily="18" charset="0"/>
                                </a:rPr>
                                <m:t>𝚫</m:t>
                              </m:r>
                              <m:r>
                                <a:rPr lang="fr-FR" b="1" i="1">
                                  <a:solidFill>
                                    <a:srgbClr val="0033A0"/>
                                  </a:solidFill>
                                  <a:latin typeface="Cambria Math" panose="02040503050406030204" pitchFamily="18" charset="0"/>
                                </a:rPr>
                                <m:t>𝑬</m:t>
                              </m:r>
                            </m:e>
                            <m:sub>
                              <m:r>
                                <a:rPr lang="fr-FR" b="1" i="1" smtClean="0">
                                  <a:solidFill>
                                    <a:srgbClr val="0033A0"/>
                                  </a:solidFill>
                                  <a:latin typeface="Cambria Math" panose="02040503050406030204" pitchFamily="18" charset="0"/>
                                </a:rPr>
                                <m:t>𝒂𝒖𝒕𝒐</m:t>
                              </m:r>
                            </m:sub>
                          </m:sSub>
                        </m:e>
                      </m:acc>
                      <m:r>
                        <a:rPr lang="fr-FR" b="1" i="1" smtClean="0">
                          <a:solidFill>
                            <a:srgbClr val="0033A0"/>
                          </a:solidFill>
                          <a:latin typeface="Cambria Math" panose="02040503050406030204" pitchFamily="18" charset="0"/>
                        </a:rPr>
                        <m:t>+</m:t>
                      </m:r>
                      <m:f>
                        <m:fPr>
                          <m:ctrlPr>
                            <a:rPr lang="fr-FR" b="1" i="1">
                              <a:solidFill>
                                <a:srgbClr val="0033A0"/>
                              </a:solidFill>
                              <a:latin typeface="Cambria Math" panose="02040503050406030204" pitchFamily="18" charset="0"/>
                            </a:rPr>
                          </m:ctrlPr>
                        </m:fPr>
                        <m:num>
                          <m:r>
                            <a:rPr lang="fr-FR" b="1" i="1" smtClean="0">
                              <a:solidFill>
                                <a:srgbClr val="0033A0"/>
                              </a:solidFill>
                              <a:latin typeface="Cambria Math" panose="02040503050406030204" pitchFamily="18" charset="0"/>
                            </a:rPr>
                            <m:t>𝒃</m:t>
                          </m:r>
                          <m:r>
                            <a:rPr lang="fr-FR" b="1" i="1" smtClean="0">
                              <a:solidFill>
                                <a:srgbClr val="0033A0"/>
                              </a:solidFill>
                              <a:latin typeface="Cambria Math" panose="02040503050406030204" pitchFamily="18" charset="0"/>
                            </a:rPr>
                            <m:t>−</m:t>
                          </m:r>
                          <m:sSub>
                            <m:sSubPr>
                              <m:ctrlPr>
                                <a:rPr lang="fr-FR" b="1" i="1">
                                  <a:solidFill>
                                    <a:srgbClr val="0033A0"/>
                                  </a:solidFill>
                                  <a:latin typeface="Cambria Math" panose="02040503050406030204" pitchFamily="18" charset="0"/>
                                </a:rPr>
                              </m:ctrlPr>
                            </m:sSubPr>
                            <m:e>
                              <m:r>
                                <a:rPr lang="fr-FR" b="1" i="1">
                                  <a:solidFill>
                                    <a:srgbClr val="0033A0"/>
                                  </a:solidFill>
                                  <a:latin typeface="Cambria Math" panose="02040503050406030204" pitchFamily="18" charset="0"/>
                                </a:rPr>
                                <m:t>𝒓</m:t>
                              </m:r>
                            </m:e>
                            <m:sub>
                              <m:r>
                                <a:rPr lang="fr-FR" b="1" i="1">
                                  <a:solidFill>
                                    <a:srgbClr val="0033A0"/>
                                  </a:solidFill>
                                  <a:latin typeface="Cambria Math" panose="02040503050406030204" pitchFamily="18" charset="0"/>
                                </a:rPr>
                                <m:t>𝒄</m:t>
                              </m:r>
                            </m:sub>
                          </m:sSub>
                        </m:num>
                        <m:den>
                          <m:r>
                            <a:rPr lang="fr-FR" b="1" i="1">
                              <a:solidFill>
                                <a:srgbClr val="0033A0"/>
                              </a:solidFill>
                              <a:latin typeface="Cambria Math" panose="02040503050406030204" pitchFamily="18" charset="0"/>
                            </a:rPr>
                            <m:t>𝒃</m:t>
                          </m:r>
                        </m:den>
                      </m:f>
                      <m:r>
                        <a:rPr lang="fr-FR" b="1" i="1">
                          <a:solidFill>
                            <a:srgbClr val="0033A0"/>
                          </a:solidFill>
                          <a:latin typeface="Cambria Math" panose="02040503050406030204" pitchFamily="18" charset="0"/>
                        </a:rPr>
                        <m:t> </m:t>
                      </m:r>
                      <m:acc>
                        <m:accPr>
                          <m:chr m:val="̅"/>
                          <m:ctrlPr>
                            <a:rPr lang="fr-FR" b="1" i="1">
                              <a:solidFill>
                                <a:srgbClr val="0033A0"/>
                              </a:solidFill>
                              <a:latin typeface="Cambria Math" panose="02040503050406030204" pitchFamily="18" charset="0"/>
                            </a:rPr>
                          </m:ctrlPr>
                        </m:accPr>
                        <m:e>
                          <m:sSub>
                            <m:sSubPr>
                              <m:ctrlPr>
                                <a:rPr lang="fr-FR" b="1" i="1">
                                  <a:solidFill>
                                    <a:srgbClr val="0033A0"/>
                                  </a:solidFill>
                                  <a:latin typeface="Cambria Math" panose="02040503050406030204" pitchFamily="18" charset="0"/>
                                </a:rPr>
                              </m:ctrlPr>
                            </m:sSubPr>
                            <m:e>
                              <m:r>
                                <a:rPr lang="fr-FR" b="1">
                                  <a:solidFill>
                                    <a:srgbClr val="0033A0"/>
                                  </a:solidFill>
                                  <a:latin typeface="Cambria Math" panose="02040503050406030204" pitchFamily="18" charset="0"/>
                                  <a:ea typeface="Cambria Math" panose="02040503050406030204" pitchFamily="18" charset="0"/>
                                </a:rPr>
                                <m:t>𝚫</m:t>
                              </m:r>
                              <m:r>
                                <a:rPr lang="fr-FR" b="1" i="1">
                                  <a:solidFill>
                                    <a:srgbClr val="0033A0"/>
                                  </a:solidFill>
                                  <a:latin typeface="Cambria Math" panose="02040503050406030204" pitchFamily="18" charset="0"/>
                                </a:rPr>
                                <m:t>𝑬</m:t>
                              </m:r>
                            </m:e>
                            <m:sub>
                              <m:r>
                                <a:rPr lang="fr-FR" b="1" i="1" smtClean="0">
                                  <a:solidFill>
                                    <a:srgbClr val="0033A0"/>
                                  </a:solidFill>
                                  <a:latin typeface="Cambria Math" panose="02040503050406030204" pitchFamily="18" charset="0"/>
                                </a:rPr>
                                <m:t>𝒌𝒊𝒄𝒌</m:t>
                              </m:r>
                            </m:sub>
                          </m:sSub>
                        </m:e>
                      </m:acc>
                    </m:oMath>
                  </m:oMathPara>
                </a14:m>
                <a:endParaRPr lang="fr-FR" b="1">
                  <a:solidFill>
                    <a:srgbClr val="2F2F2F"/>
                  </a:solidFill>
                </a:endParaRPr>
              </a:p>
            </p:txBody>
          </p:sp>
        </mc:Choice>
        <mc:Fallback xmlns="">
          <p:sp>
            <p:nvSpPr>
              <p:cNvPr id="8" name="TextBox 7">
                <a:extLst>
                  <a:ext uri="{FF2B5EF4-FFF2-40B4-BE49-F238E27FC236}">
                    <a16:creationId xmlns:a16="http://schemas.microsoft.com/office/drawing/2014/main" id="{1D636317-BB55-C3B4-2322-28A76B8EA024}"/>
                  </a:ext>
                </a:extLst>
              </p:cNvPr>
              <p:cNvSpPr txBox="1">
                <a:spLocks noRot="1" noChangeAspect="1" noMove="1" noResize="1" noEditPoints="1" noAdjustHandles="1" noChangeArrowheads="1" noChangeShapeType="1" noTextEdit="1"/>
              </p:cNvSpPr>
              <p:nvPr/>
            </p:nvSpPr>
            <p:spPr bwMode="auto">
              <a:xfrm>
                <a:off x="6267589" y="5526108"/>
                <a:ext cx="5832945" cy="618439"/>
              </a:xfrm>
              <a:prstGeom prst="rect">
                <a:avLst/>
              </a:prstGeom>
              <a:blipFill>
                <a:blip r:embed="rId1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479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33</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Kick approximation formulae</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mc:AlternateContent xmlns:mc="http://schemas.openxmlformats.org/markup-compatibility/2006" xmlns:a14="http://schemas.microsoft.com/office/drawing/2010/main">
        <mc:Choice Requires="a14">
          <p:sp>
            <p:nvSpPr>
              <p:cNvPr id="71" name="Content Placeholder 1">
                <a:extLst>
                  <a:ext uri="{FF2B5EF4-FFF2-40B4-BE49-F238E27FC236}">
                    <a16:creationId xmlns:a16="http://schemas.microsoft.com/office/drawing/2014/main" id="{301D9BDB-C4EE-07AD-41D7-907583047BE9}"/>
                  </a:ext>
                </a:extLst>
              </p:cNvPr>
              <p:cNvSpPr txBox="1">
                <a:spLocks/>
              </p:cNvSpPr>
              <p:nvPr/>
            </p:nvSpPr>
            <p:spPr bwMode="auto">
              <a:xfrm>
                <a:off x="7104112" y="3364442"/>
                <a:ext cx="4819619" cy="2938675"/>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14:m>
                  <m:oMathPara xmlns:m="http://schemas.openxmlformats.org/officeDocument/2006/math">
                    <m:oMathParaPr>
                      <m:jc m:val="centerGroup"/>
                    </m:oMathParaPr>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𝒓</m:t>
                          </m:r>
                        </m:e>
                        <m:sub>
                          <m:r>
                            <a:rPr lang="fr-FR" sz="1800" b="1" i="1" smtClean="0">
                              <a:solidFill>
                                <a:srgbClr val="2F2F2F"/>
                              </a:solidFill>
                              <a:latin typeface="Cambria Math" panose="02040503050406030204" pitchFamily="18" charset="0"/>
                            </a:rPr>
                            <m:t>𝒄</m:t>
                          </m:r>
                        </m:sub>
                      </m:sSub>
                      <m:r>
                        <a:rPr lang="fr-FR" sz="1800" b="1" i="1" smtClean="0">
                          <a:solidFill>
                            <a:srgbClr val="2F2F2F"/>
                          </a:solidFill>
                          <a:latin typeface="Cambria Math" panose="02040503050406030204" pitchFamily="18" charset="0"/>
                        </a:rPr>
                        <m:t> =</m:t>
                      </m:r>
                      <m:r>
                        <a:rPr lang="fr-FR" sz="1800" b="1" i="1" smtClean="0">
                          <a:solidFill>
                            <a:srgbClr val="2F2F2F"/>
                          </a:solidFill>
                          <a:latin typeface="Cambria Math" panose="02040503050406030204" pitchFamily="18" charset="0"/>
                        </a:rPr>
                        <m:t>𝟐</m:t>
                      </m:r>
                      <m:rad>
                        <m:radPr>
                          <m:degHide m:val="on"/>
                          <m:ctrlPr>
                            <a:rPr lang="fr-FR" sz="1800" b="1" i="1" smtClean="0">
                              <a:solidFill>
                                <a:srgbClr val="2F2F2F"/>
                              </a:solidFill>
                              <a:latin typeface="Cambria Math" panose="02040503050406030204" pitchFamily="18" charset="0"/>
                            </a:rPr>
                          </m:ctrlPr>
                        </m:radPr>
                        <m:deg/>
                        <m:e>
                          <m:f>
                            <m:fPr>
                              <m:ctrlPr>
                                <a:rPr lang="fr-FR" sz="1800" b="1" i="1" smtClean="0">
                                  <a:solidFill>
                                    <a:srgbClr val="2F2F2F"/>
                                  </a:solidFill>
                                  <a:latin typeface="Cambria Math" panose="02040503050406030204" pitchFamily="18" charset="0"/>
                                </a:rPr>
                              </m:ctrlPr>
                            </m:fPr>
                            <m:num>
                              <m:r>
                                <a:rPr lang="fr-FR" sz="1800" b="1" i="1" smtClean="0">
                                  <a:solidFill>
                                    <a:srgbClr val="2F2F2F"/>
                                  </a:solidFill>
                                  <a:latin typeface="Cambria Math" panose="02040503050406030204" pitchFamily="18" charset="0"/>
                                </a:rPr>
                                <m:t>𝒑𝒑𝒃</m:t>
                              </m:r>
                              <m:r>
                                <a:rPr lang="fr-FR" sz="1800" b="1" i="1">
                                  <a:solidFill>
                                    <a:srgbClr val="2F2F2F"/>
                                  </a:solidFill>
                                  <a:latin typeface="Cambria Math" panose="02040503050406030204" pitchFamily="18" charset="0"/>
                                  <a:ea typeface="Cambria Math" panose="02040503050406030204" pitchFamily="18" charset="0"/>
                                </a:rPr>
                                <m:t>×</m:t>
                              </m:r>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a:solidFill>
                                        <a:srgbClr val="2F2F2F"/>
                                      </a:solidFill>
                                      <a:latin typeface="Cambria Math" panose="02040503050406030204" pitchFamily="18" charset="0"/>
                                      <a:ea typeface="Cambria Math" panose="02040503050406030204" pitchFamily="18" charset="0"/>
                                    </a:rPr>
                                    <m:t>𝒓</m:t>
                                  </m:r>
                                </m:e>
                                <m:sub>
                                  <m:r>
                                    <a:rPr lang="fr-FR" sz="1800" b="1" i="1">
                                      <a:solidFill>
                                        <a:srgbClr val="2F2F2F"/>
                                      </a:solidFill>
                                      <a:latin typeface="Cambria Math" panose="02040503050406030204" pitchFamily="18" charset="0"/>
                                      <a:ea typeface="Cambria Math" panose="02040503050406030204" pitchFamily="18" charset="0"/>
                                    </a:rPr>
                                    <m:t>𝒆</m:t>
                                  </m:r>
                                </m:sub>
                              </m:sSub>
                              <m:r>
                                <a:rPr lang="fr-FR" sz="1800" b="1" i="1">
                                  <a:solidFill>
                                    <a:srgbClr val="2F2F2F"/>
                                  </a:solidFill>
                                  <a:latin typeface="Cambria Math" panose="02040503050406030204" pitchFamily="18" charset="0"/>
                                  <a:ea typeface="Cambria Math" panose="02040503050406030204" pitchFamily="18" charset="0"/>
                                </a:rPr>
                                <m:t>×</m:t>
                              </m:r>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𝝈</m:t>
                                  </m:r>
                                </m:e>
                                <m:sub>
                                  <m:r>
                                    <a:rPr lang="fr-FR" sz="1800" b="1" i="1" smtClean="0">
                                      <a:solidFill>
                                        <a:srgbClr val="2F2F2F"/>
                                      </a:solidFill>
                                      <a:latin typeface="Cambria Math" panose="02040503050406030204" pitchFamily="18" charset="0"/>
                                      <a:ea typeface="Cambria Math" panose="02040503050406030204" pitchFamily="18" charset="0"/>
                                    </a:rPr>
                                    <m:t>𝒍</m:t>
                                  </m:r>
                                </m:sub>
                              </m:sSub>
                            </m:num>
                            <m:den>
                              <m:r>
                                <a:rPr lang="fr-FR" sz="1800" b="1" i="1" smtClean="0">
                                  <a:solidFill>
                                    <a:srgbClr val="2F2F2F"/>
                                  </a:solidFill>
                                  <a:latin typeface="Cambria Math" panose="02040503050406030204" pitchFamily="18" charset="0"/>
                                  <a:ea typeface="Cambria Math" panose="02040503050406030204" pitchFamily="18" charset="0"/>
                                </a:rPr>
                                <m:t>𝝅</m:t>
                              </m:r>
                              <m:sSup>
                                <m:sSupPr>
                                  <m:ctrlPr>
                                    <a:rPr lang="fr-FR" sz="1800" b="1" i="1" smtClean="0">
                                      <a:solidFill>
                                        <a:srgbClr val="2F2F2F"/>
                                      </a:solidFill>
                                      <a:latin typeface="Cambria Math" panose="02040503050406030204" pitchFamily="18" charset="0"/>
                                      <a:ea typeface="Cambria Math" panose="02040503050406030204" pitchFamily="18" charset="0"/>
                                    </a:rPr>
                                  </m:ctrlPr>
                                </m:sSupPr>
                                <m:e>
                                  <m:r>
                                    <a:rPr lang="fr-FR" sz="1800" b="1" i="1" smtClean="0">
                                      <a:solidFill>
                                        <a:srgbClr val="2F2F2F"/>
                                      </a:solidFill>
                                      <a:latin typeface="Cambria Math" panose="02040503050406030204" pitchFamily="18" charset="0"/>
                                      <a:ea typeface="Cambria Math" panose="02040503050406030204" pitchFamily="18" charset="0"/>
                                    </a:rPr>
                                    <m:t>𝜷</m:t>
                                  </m:r>
                                </m:e>
                                <m:sup>
                                  <m:r>
                                    <a:rPr lang="fr-FR" sz="1800" b="1" i="1" smtClean="0">
                                      <a:solidFill>
                                        <a:srgbClr val="2F2F2F"/>
                                      </a:solidFill>
                                      <a:latin typeface="Cambria Math" panose="02040503050406030204" pitchFamily="18" charset="0"/>
                                      <a:ea typeface="Cambria Math" panose="02040503050406030204" pitchFamily="18" charset="0"/>
                                    </a:rPr>
                                    <m:t>𝟐</m:t>
                                  </m:r>
                                </m:sup>
                              </m:sSup>
                              <m:sSub>
                                <m:sSubPr>
                                  <m:ctrlPr>
                                    <a:rPr lang="fr-FR" sz="1800" b="1" i="1" smtClean="0">
                                      <a:solidFill>
                                        <a:srgbClr val="2F2F2F"/>
                                      </a:solidFill>
                                      <a:latin typeface="Cambria Math" panose="02040503050406030204" pitchFamily="18" charset="0"/>
                                      <a:ea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𝝀</m:t>
                                  </m:r>
                                </m:e>
                                <m:sub>
                                  <m:r>
                                    <a:rPr lang="fr-FR" sz="1800" b="1" i="1" smtClean="0">
                                      <a:solidFill>
                                        <a:srgbClr val="2F2F2F"/>
                                      </a:solidFill>
                                      <a:latin typeface="Cambria Math" panose="02040503050406030204" pitchFamily="18" charset="0"/>
                                      <a:ea typeface="Cambria Math" panose="02040503050406030204" pitchFamily="18" charset="0"/>
                                    </a:rPr>
                                    <m:t>𝒉𝒂𝒍𝒇</m:t>
                                  </m:r>
                                  <m:r>
                                    <a:rPr lang="fr-FR" sz="1800" b="1" i="1" smtClean="0">
                                      <a:solidFill>
                                        <a:srgbClr val="2F2F2F"/>
                                      </a:solidFill>
                                      <a:latin typeface="Cambria Math" panose="02040503050406030204" pitchFamily="18" charset="0"/>
                                      <a:ea typeface="Cambria Math" panose="02040503050406030204" pitchFamily="18" charset="0"/>
                                    </a:rPr>
                                    <m:t> </m:t>
                                  </m:r>
                                  <m:r>
                                    <a:rPr lang="fr-FR" sz="1800" b="1" i="1" smtClean="0">
                                      <a:solidFill>
                                        <a:srgbClr val="2F2F2F"/>
                                      </a:solidFill>
                                      <a:latin typeface="Cambria Math" panose="02040503050406030204" pitchFamily="18" charset="0"/>
                                      <a:ea typeface="Cambria Math" panose="02040503050406030204" pitchFamily="18" charset="0"/>
                                    </a:rPr>
                                    <m:t>𝒎𝒂𝒙</m:t>
                                  </m:r>
                                </m:sub>
                              </m:sSub>
                            </m:den>
                          </m:f>
                        </m:e>
                      </m:rad>
                    </m:oMath>
                  </m:oMathPara>
                </a14:m>
                <a:endParaRPr lang="fr-FR" sz="1800" b="1">
                  <a:solidFill>
                    <a:srgbClr val="2F2F2F"/>
                  </a:solidFill>
                  <a:ea typeface="Cambria Math" panose="02040503050406030204" pitchFamily="18" charset="0"/>
                </a:endParaRPr>
              </a:p>
              <a:p>
                <a:pPr marL="0" lvl="1" indent="0">
                  <a:buNone/>
                  <a:defRPr/>
                </a:pPr>
                <a14:m>
                  <m:oMathPara xmlns:m="http://schemas.openxmlformats.org/officeDocument/2006/math">
                    <m:oMathParaPr>
                      <m:jc m:val="centerGroup"/>
                    </m:oMathParaPr>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smtClean="0">
                              <a:solidFill>
                                <a:srgbClr val="2F2F2F"/>
                              </a:solidFill>
                              <a:latin typeface="Cambria Math" panose="02040503050406030204" pitchFamily="18" charset="0"/>
                            </a:rPr>
                            <m:t>𝒘𝒂𝒍𝒍</m:t>
                          </m:r>
                        </m:sub>
                      </m:sSub>
                      <m:r>
                        <a:rPr lang="fr-FR" sz="1800" b="1" i="1" smtClean="0">
                          <a:solidFill>
                            <a:srgbClr val="2F2F2F"/>
                          </a:solidFill>
                          <a:latin typeface="Cambria Math" panose="02040503050406030204" pitchFamily="18" charset="0"/>
                        </a:rPr>
                        <m:t>=</m:t>
                      </m:r>
                      <m:r>
                        <a:rPr lang="fr-FR" sz="1800" b="1" i="1" smtClean="0">
                          <a:solidFill>
                            <a:srgbClr val="2F2F2F"/>
                          </a:solidFill>
                          <a:latin typeface="Cambria Math" panose="02040503050406030204" pitchFamily="18" charset="0"/>
                        </a:rPr>
                        <m:t>𝟐</m:t>
                      </m:r>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rPr>
                            <m:t>𝒎</m:t>
                          </m:r>
                        </m:e>
                        <m:sub>
                          <m:r>
                            <a:rPr lang="fr-FR" sz="1800" b="1" i="1" smtClean="0">
                              <a:solidFill>
                                <a:srgbClr val="2F2F2F"/>
                              </a:solidFill>
                              <a:latin typeface="Cambria Math" panose="02040503050406030204" pitchFamily="18" charset="0"/>
                            </a:rPr>
                            <m:t>𝒆</m:t>
                          </m:r>
                        </m:sub>
                      </m:sSub>
                      <m:sSup>
                        <m:sSupPr>
                          <m:ctrlPr>
                            <a:rPr lang="fr-FR" b="1" i="1">
                              <a:solidFill>
                                <a:srgbClr val="2F2F2F"/>
                              </a:solidFill>
                              <a:latin typeface="Cambria Math" panose="02040503050406030204" pitchFamily="18" charset="0"/>
                            </a:rPr>
                          </m:ctrlPr>
                        </m:sSupPr>
                        <m:e>
                          <m:r>
                            <a:rPr lang="fr-FR" b="1" i="1" smtClean="0">
                              <a:solidFill>
                                <a:srgbClr val="2F2F2F"/>
                              </a:solidFill>
                              <a:latin typeface="Cambria Math" panose="02040503050406030204" pitchFamily="18" charset="0"/>
                            </a:rPr>
                            <m:t>𝒄</m:t>
                          </m:r>
                        </m:e>
                        <m:sup>
                          <m:r>
                            <a:rPr lang="fr-FR" b="1" i="1" smtClean="0">
                              <a:solidFill>
                                <a:srgbClr val="2F2F2F"/>
                              </a:solidFill>
                              <a:latin typeface="Cambria Math" panose="02040503050406030204" pitchFamily="18" charset="0"/>
                            </a:rPr>
                            <m:t>𝟐</m:t>
                          </m:r>
                        </m:sup>
                      </m:sSup>
                      <m:sSup>
                        <m:sSupPr>
                          <m:ctrlPr>
                            <a:rPr lang="fr-FR" b="1" i="1" smtClean="0">
                              <a:solidFill>
                                <a:srgbClr val="2F2F2F"/>
                              </a:solidFill>
                              <a:latin typeface="Cambria Math" panose="02040503050406030204" pitchFamily="18" charset="0"/>
                            </a:rPr>
                          </m:ctrlPr>
                        </m:sSupPr>
                        <m:e>
                          <m:d>
                            <m:dPr>
                              <m:ctrlPr>
                                <a:rPr lang="fr-FR" b="1" i="1">
                                  <a:solidFill>
                                    <a:srgbClr val="2F2F2F"/>
                                  </a:solidFill>
                                  <a:latin typeface="Cambria Math" panose="02040503050406030204" pitchFamily="18" charset="0"/>
                                </a:rPr>
                              </m:ctrlPr>
                            </m:dPr>
                            <m:e>
                              <m:f>
                                <m:fPr>
                                  <m:ctrlPr>
                                    <a:rPr lang="fr-FR" b="1" i="1">
                                      <a:solidFill>
                                        <a:srgbClr val="2F2F2F"/>
                                      </a:solidFill>
                                      <a:latin typeface="Cambria Math" panose="02040503050406030204" pitchFamily="18" charset="0"/>
                                    </a:rPr>
                                  </m:ctrlPr>
                                </m:fPr>
                                <m:num>
                                  <m:r>
                                    <a:rPr lang="fr-FR" b="1" i="1">
                                      <a:solidFill>
                                        <a:srgbClr val="2F2F2F"/>
                                      </a:solidFill>
                                      <a:latin typeface="Cambria Math" panose="02040503050406030204" pitchFamily="18" charset="0"/>
                                    </a:rPr>
                                    <m:t>𝒑𝒑𝒃</m:t>
                                  </m:r>
                                  <m:r>
                                    <a:rPr lang="fr-FR" b="1" i="1">
                                      <a:solidFill>
                                        <a:srgbClr val="2F2F2F"/>
                                      </a:solidFill>
                                      <a:latin typeface="Cambria Math" panose="02040503050406030204" pitchFamily="18" charset="0"/>
                                      <a:ea typeface="Cambria Math" panose="02040503050406030204" pitchFamily="18" charset="0"/>
                                    </a:rPr>
                                    <m:t>×</m:t>
                                  </m:r>
                                  <m:sSub>
                                    <m:sSubPr>
                                      <m:ctrlPr>
                                        <a:rPr lang="fr-FR" b="1" i="1">
                                          <a:solidFill>
                                            <a:srgbClr val="2F2F2F"/>
                                          </a:solidFill>
                                          <a:latin typeface="Cambria Math" panose="02040503050406030204" pitchFamily="18" charset="0"/>
                                          <a:ea typeface="Cambria Math" panose="02040503050406030204" pitchFamily="18" charset="0"/>
                                        </a:rPr>
                                      </m:ctrlPr>
                                    </m:sSubPr>
                                    <m:e>
                                      <m:r>
                                        <a:rPr lang="fr-FR" b="1" i="1">
                                          <a:solidFill>
                                            <a:srgbClr val="2F2F2F"/>
                                          </a:solidFill>
                                          <a:latin typeface="Cambria Math" panose="02040503050406030204" pitchFamily="18" charset="0"/>
                                          <a:ea typeface="Cambria Math" panose="02040503050406030204" pitchFamily="18" charset="0"/>
                                        </a:rPr>
                                        <m:t>𝒓</m:t>
                                      </m:r>
                                    </m:e>
                                    <m:sub>
                                      <m:r>
                                        <a:rPr lang="fr-FR" b="1" i="1">
                                          <a:solidFill>
                                            <a:srgbClr val="2F2F2F"/>
                                          </a:solidFill>
                                          <a:latin typeface="Cambria Math" panose="02040503050406030204" pitchFamily="18" charset="0"/>
                                          <a:ea typeface="Cambria Math" panose="02040503050406030204" pitchFamily="18" charset="0"/>
                                        </a:rPr>
                                        <m:t>𝒆</m:t>
                                      </m:r>
                                    </m:sub>
                                  </m:sSub>
                                </m:num>
                                <m:den>
                                  <m:r>
                                    <a:rPr lang="fr-FR" b="1" i="1">
                                      <a:solidFill>
                                        <a:srgbClr val="2F2F2F"/>
                                      </a:solidFill>
                                      <a:latin typeface="Cambria Math" panose="02040503050406030204" pitchFamily="18" charset="0"/>
                                      <a:ea typeface="Cambria Math" panose="02040503050406030204" pitchFamily="18" charset="0"/>
                                    </a:rPr>
                                    <m:t>𝜷</m:t>
                                  </m:r>
                                  <m:r>
                                    <a:rPr lang="fr-FR" b="1" i="1">
                                      <a:solidFill>
                                        <a:srgbClr val="2F2F2F"/>
                                      </a:solidFill>
                                      <a:latin typeface="Cambria Math" panose="02040503050406030204" pitchFamily="18" charset="0"/>
                                      <a:ea typeface="Cambria Math" panose="02040503050406030204" pitchFamily="18" charset="0"/>
                                    </a:rPr>
                                    <m:t>𝒃</m:t>
                                  </m:r>
                                </m:den>
                              </m:f>
                            </m:e>
                          </m:d>
                        </m:e>
                        <m:sup>
                          <m:r>
                            <a:rPr lang="fr-FR" b="1" i="1" smtClean="0">
                              <a:solidFill>
                                <a:srgbClr val="2F2F2F"/>
                              </a:solidFill>
                              <a:latin typeface="Cambria Math" panose="02040503050406030204" pitchFamily="18" charset="0"/>
                            </a:rPr>
                            <m:t>𝟐</m:t>
                          </m:r>
                        </m:sup>
                      </m:sSup>
                    </m:oMath>
                  </m:oMathPara>
                </a14:m>
                <a:endParaRPr lang="fr-FR" b="1">
                  <a:solidFill>
                    <a:srgbClr val="2F2F2F"/>
                  </a:solidFill>
                </a:endParaRPr>
              </a:p>
              <a:p>
                <a:pPr marL="0" lvl="1" indent="0">
                  <a:buNone/>
                  <a:defRPr/>
                </a:pPr>
                <a14:m>
                  <m:oMathPara xmlns:m="http://schemas.openxmlformats.org/officeDocument/2006/math">
                    <m:oMathParaPr>
                      <m:jc m:val="centerGroup"/>
                    </m:oMathParaPr>
                    <m:oMath xmlns:m="http://schemas.openxmlformats.org/officeDocument/2006/math">
                      <m:acc>
                        <m:accPr>
                          <m:chr m:val="̅"/>
                          <m:ctrlPr>
                            <a:rPr lang="fr-FR" sz="1800" b="1" i="1" smtClean="0">
                              <a:solidFill>
                                <a:srgbClr val="2F2F2F"/>
                              </a:solidFill>
                              <a:latin typeface="Cambria Math" panose="02040503050406030204" pitchFamily="18" charset="0"/>
                            </a:rPr>
                          </m:ctrlPr>
                        </m:accPr>
                        <m:e>
                          <m:sSub>
                            <m:sSubPr>
                              <m:ctrlPr>
                                <a:rPr lang="fr-FR" sz="1800" b="1" i="1" smtClean="0">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smtClean="0">
                                  <a:solidFill>
                                    <a:srgbClr val="2F2F2F"/>
                                  </a:solidFill>
                                  <a:latin typeface="Cambria Math" panose="02040503050406030204" pitchFamily="18" charset="0"/>
                                </a:rPr>
                                <m:t>𝒂𝒖𝒕𝒐</m:t>
                              </m:r>
                            </m:sub>
                          </m:sSub>
                        </m:e>
                      </m:acc>
                      <m:r>
                        <a:rPr lang="fr-FR" sz="1800" b="1" i="1" smtClean="0">
                          <a:solidFill>
                            <a:srgbClr val="2F2F2F"/>
                          </a:solidFill>
                          <a:latin typeface="Cambria Math" panose="02040503050406030204" pitchFamily="18" charset="0"/>
                        </a:rPr>
                        <m:t> =</m:t>
                      </m:r>
                      <m:f>
                        <m:fPr>
                          <m:ctrlPr>
                            <a:rPr lang="fr-FR" sz="1800" b="1" i="1">
                              <a:solidFill>
                                <a:srgbClr val="2F2F2F"/>
                              </a:solidFill>
                              <a:latin typeface="Cambria Math" panose="02040503050406030204" pitchFamily="18" charset="0"/>
                              <a:ea typeface="Cambria Math" panose="02040503050406030204" pitchFamily="18" charset="0"/>
                            </a:rPr>
                          </m:ctrlPr>
                        </m:fPr>
                        <m:num>
                          <m:r>
                            <a:rPr lang="fr-FR" sz="1800" b="1" i="1" smtClean="0">
                              <a:solidFill>
                                <a:srgbClr val="2F2F2F"/>
                              </a:solidFill>
                              <a:latin typeface="Cambria Math" panose="02040503050406030204" pitchFamily="18" charset="0"/>
                              <a:ea typeface="Cambria Math" panose="02040503050406030204" pitchFamily="18" charset="0"/>
                            </a:rPr>
                            <m:t>𝟐</m:t>
                          </m:r>
                        </m:num>
                        <m:den>
                          <m:r>
                            <a:rPr lang="fr-FR" sz="1800" b="1" i="1">
                              <a:solidFill>
                                <a:srgbClr val="2F2F2F"/>
                              </a:solidFill>
                              <a:latin typeface="Cambria Math" panose="02040503050406030204" pitchFamily="18" charset="0"/>
                              <a:ea typeface="Cambria Math" panose="02040503050406030204" pitchFamily="18" charset="0"/>
                            </a:rPr>
                            <m:t>𝝅</m:t>
                          </m:r>
                        </m:den>
                      </m:f>
                      <m:sSub>
                        <m:sSubPr>
                          <m:ctrlPr>
                            <a:rPr lang="fr-FR" sz="1800" b="1" i="1">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m:t>
                          </m:r>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a:solidFill>
                                <a:srgbClr val="2F2F2F"/>
                              </a:solidFill>
                              <a:latin typeface="Cambria Math" panose="02040503050406030204" pitchFamily="18" charset="0"/>
                            </a:rPr>
                            <m:t>𝒘𝒂𝒍𝒍</m:t>
                          </m:r>
                        </m:sub>
                      </m:sSub>
                      <m:d>
                        <m:dPr>
                          <m:begChr m:val="["/>
                          <m:endChr m:val="]"/>
                          <m:ctrlPr>
                            <a:rPr lang="fr-FR" sz="1800" b="1" i="1">
                              <a:solidFill>
                                <a:srgbClr val="2F2F2F"/>
                              </a:solidFill>
                              <a:latin typeface="Cambria Math" panose="02040503050406030204" pitchFamily="18" charset="0"/>
                              <a:ea typeface="Cambria Math" panose="02040503050406030204" pitchFamily="18" charset="0"/>
                            </a:rPr>
                          </m:ctrlPr>
                        </m:dPr>
                        <m:e>
                          <m:func>
                            <m:funcPr>
                              <m:ctrlPr>
                                <a:rPr lang="fr-FR" sz="1800" b="1" i="1">
                                  <a:solidFill>
                                    <a:srgbClr val="2F2F2F"/>
                                  </a:solidFill>
                                  <a:latin typeface="Cambria Math" panose="02040503050406030204" pitchFamily="18" charset="0"/>
                                  <a:ea typeface="Cambria Math" panose="02040503050406030204" pitchFamily="18" charset="0"/>
                                </a:rPr>
                              </m:ctrlPr>
                            </m:funcPr>
                            <m:fName>
                              <m:r>
                                <a:rPr lang="fr-FR" sz="1800" b="1" i="0">
                                  <a:solidFill>
                                    <a:srgbClr val="2F2F2F"/>
                                  </a:solidFill>
                                  <a:latin typeface="Cambria Math" panose="02040503050406030204" pitchFamily="18" charset="0"/>
                                  <a:ea typeface="Cambria Math" panose="02040503050406030204" pitchFamily="18" charset="0"/>
                                </a:rPr>
                                <m:t>𝐥𝐧</m:t>
                              </m:r>
                            </m:fName>
                            <m:e>
                              <m:d>
                                <m:dPr>
                                  <m:ctrlPr>
                                    <a:rPr lang="fr-FR" sz="1800" b="1" i="1">
                                      <a:solidFill>
                                        <a:srgbClr val="2F2F2F"/>
                                      </a:solidFill>
                                      <a:latin typeface="Cambria Math" panose="02040503050406030204" pitchFamily="18" charset="0"/>
                                      <a:ea typeface="Cambria Math" panose="02040503050406030204" pitchFamily="18" charset="0"/>
                                    </a:rPr>
                                  </m:ctrlPr>
                                </m:dPr>
                                <m:e>
                                  <m:f>
                                    <m:fPr>
                                      <m:ctrlPr>
                                        <a:rPr lang="fr-FR" sz="1800" b="1" i="1">
                                          <a:solidFill>
                                            <a:srgbClr val="2F2F2F"/>
                                          </a:solidFill>
                                          <a:latin typeface="Cambria Math" panose="02040503050406030204" pitchFamily="18" charset="0"/>
                                          <a:ea typeface="Cambria Math" panose="02040503050406030204" pitchFamily="18" charset="0"/>
                                        </a:rPr>
                                      </m:ctrlPr>
                                    </m:fPr>
                                    <m:num>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a:solidFill>
                                                <a:srgbClr val="2F2F2F"/>
                                              </a:solidFill>
                                              <a:latin typeface="Cambria Math" panose="02040503050406030204" pitchFamily="18" charset="0"/>
                                              <a:ea typeface="Cambria Math" panose="02040503050406030204" pitchFamily="18" charset="0"/>
                                            </a:rPr>
                                            <m:t>𝒓</m:t>
                                          </m:r>
                                        </m:e>
                                        <m:sub>
                                          <m:r>
                                            <a:rPr lang="fr-FR" sz="1800" b="1" i="1">
                                              <a:solidFill>
                                                <a:srgbClr val="2F2F2F"/>
                                              </a:solidFill>
                                              <a:latin typeface="Cambria Math" panose="02040503050406030204" pitchFamily="18" charset="0"/>
                                              <a:ea typeface="Cambria Math" panose="02040503050406030204" pitchFamily="18" charset="0"/>
                                            </a:rPr>
                                            <m:t>𝒄</m:t>
                                          </m:r>
                                        </m:sub>
                                      </m:sSub>
                                    </m:num>
                                    <m:den>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a:solidFill>
                                                <a:srgbClr val="2F2F2F"/>
                                              </a:solidFill>
                                              <a:latin typeface="Cambria Math" panose="02040503050406030204" pitchFamily="18" charset="0"/>
                                              <a:ea typeface="Cambria Math" panose="02040503050406030204" pitchFamily="18" charset="0"/>
                                            </a:rPr>
                                            <m:t>𝒄</m:t>
                                          </m:r>
                                        </m:e>
                                        <m:sub>
                                          <m:r>
                                            <a:rPr lang="fr-FR" sz="1800" b="1" i="1">
                                              <a:solidFill>
                                                <a:srgbClr val="2F2F2F"/>
                                              </a:solidFill>
                                              <a:latin typeface="Cambria Math" panose="02040503050406030204" pitchFamily="18" charset="0"/>
                                              <a:ea typeface="Cambria Math" panose="02040503050406030204" pitchFamily="18" charset="0"/>
                                            </a:rPr>
                                            <m:t>𝟎</m:t>
                                          </m:r>
                                        </m:sub>
                                      </m:sSub>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a:solidFill>
                                                <a:srgbClr val="2F2F2F"/>
                                              </a:solidFill>
                                              <a:latin typeface="Cambria Math" panose="02040503050406030204" pitchFamily="18" charset="0"/>
                                              <a:ea typeface="Cambria Math" panose="02040503050406030204" pitchFamily="18" charset="0"/>
                                            </a:rPr>
                                            <m:t>𝝈</m:t>
                                          </m:r>
                                        </m:e>
                                        <m:sub>
                                          <m:r>
                                            <a:rPr lang="fr-FR" sz="1800" b="1" i="1">
                                              <a:solidFill>
                                                <a:srgbClr val="2F2F2F"/>
                                              </a:solidFill>
                                              <a:latin typeface="Cambria Math" panose="02040503050406030204" pitchFamily="18" charset="0"/>
                                              <a:ea typeface="Cambria Math" panose="02040503050406030204" pitchFamily="18" charset="0"/>
                                            </a:rPr>
                                            <m:t>⊥</m:t>
                                          </m:r>
                                        </m:sub>
                                      </m:sSub>
                                    </m:den>
                                  </m:f>
                                </m:e>
                              </m:d>
                            </m:e>
                          </m:func>
                          <m:r>
                            <a:rPr lang="fr-FR" sz="1800" b="1" i="1">
                              <a:solidFill>
                                <a:srgbClr val="2F2F2F"/>
                              </a:solidFill>
                              <a:latin typeface="Cambria Math" panose="02040503050406030204" pitchFamily="18" charset="0"/>
                              <a:ea typeface="Cambria Math" panose="02040503050406030204" pitchFamily="18" charset="0"/>
                            </a:rPr>
                            <m:t>−</m:t>
                          </m:r>
                          <m:f>
                            <m:fPr>
                              <m:ctrlPr>
                                <a:rPr lang="fr-FR" sz="1800" b="1" i="1">
                                  <a:solidFill>
                                    <a:srgbClr val="2F2F2F"/>
                                  </a:solidFill>
                                  <a:latin typeface="Cambria Math" panose="02040503050406030204" pitchFamily="18" charset="0"/>
                                  <a:ea typeface="Cambria Math" panose="02040503050406030204" pitchFamily="18" charset="0"/>
                                </a:rPr>
                              </m:ctrlPr>
                            </m:fPr>
                            <m:num>
                              <m:r>
                                <a:rPr lang="fr-FR" sz="1800" b="1" i="1">
                                  <a:solidFill>
                                    <a:srgbClr val="2F2F2F"/>
                                  </a:solidFill>
                                  <a:latin typeface="Cambria Math" panose="02040503050406030204" pitchFamily="18" charset="0"/>
                                  <a:ea typeface="Cambria Math" panose="02040503050406030204" pitchFamily="18" charset="0"/>
                                </a:rPr>
                                <m:t>𝟏</m:t>
                              </m:r>
                            </m:num>
                            <m:den>
                              <m:r>
                                <a:rPr lang="fr-FR" sz="1800" b="1" i="1">
                                  <a:solidFill>
                                    <a:srgbClr val="2F2F2F"/>
                                  </a:solidFill>
                                  <a:latin typeface="Cambria Math" panose="02040503050406030204" pitchFamily="18" charset="0"/>
                                  <a:ea typeface="Cambria Math" panose="02040503050406030204" pitchFamily="18" charset="0"/>
                                </a:rPr>
                                <m:t>𝟐</m:t>
                              </m:r>
                            </m:den>
                          </m:f>
                        </m:e>
                      </m:d>
                    </m:oMath>
                  </m:oMathPara>
                </a14:m>
                <a:endParaRPr lang="fr-FR" b="1">
                  <a:solidFill>
                    <a:srgbClr val="2F2F2F"/>
                  </a:solidFill>
                </a:endParaRPr>
              </a:p>
              <a:p>
                <a:pPr marL="0" lvl="1" indent="0">
                  <a:buNone/>
                  <a:defRPr/>
                </a:pPr>
                <a14:m>
                  <m:oMathPara xmlns:m="http://schemas.openxmlformats.org/officeDocument/2006/math">
                    <m:oMathParaPr>
                      <m:jc m:val="centerGroup"/>
                    </m:oMathParaPr>
                    <m:oMath xmlns:m="http://schemas.openxmlformats.org/officeDocument/2006/math">
                      <m:acc>
                        <m:accPr>
                          <m:chr m:val="̅"/>
                          <m:ctrlPr>
                            <a:rPr lang="fr-FR" sz="1800" b="1" i="1" smtClean="0">
                              <a:solidFill>
                                <a:srgbClr val="2F2F2F"/>
                              </a:solidFill>
                              <a:latin typeface="Cambria Math" panose="02040503050406030204" pitchFamily="18" charset="0"/>
                            </a:rPr>
                          </m:ctrlPr>
                        </m:accPr>
                        <m:e>
                          <m:sSub>
                            <m:sSubPr>
                              <m:ctrlPr>
                                <a:rPr lang="fr-FR" sz="1800" b="1" i="1">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a:solidFill>
                                    <a:srgbClr val="2F2F2F"/>
                                  </a:solidFill>
                                  <a:latin typeface="Cambria Math" panose="02040503050406030204" pitchFamily="18" charset="0"/>
                                </a:rPr>
                                <m:t>𝒌𝒊𝒄𝒌</m:t>
                              </m:r>
                            </m:sub>
                          </m:sSub>
                        </m:e>
                      </m:acc>
                      <m:r>
                        <a:rPr lang="fr-FR" sz="1800" b="1" i="1" smtClean="0">
                          <a:solidFill>
                            <a:srgbClr val="2F2F2F"/>
                          </a:solidFill>
                          <a:latin typeface="Cambria Math" panose="02040503050406030204" pitchFamily="18" charset="0"/>
                        </a:rPr>
                        <m:t> =</m:t>
                      </m:r>
                      <m:r>
                        <a:rPr lang="fr-FR" sz="1800" b="1" i="1" smtClean="0">
                          <a:solidFill>
                            <a:srgbClr val="2F2F2F"/>
                          </a:solidFill>
                          <a:latin typeface="Cambria Math" panose="02040503050406030204" pitchFamily="18" charset="0"/>
                        </a:rPr>
                        <m:t>𝟐</m:t>
                      </m:r>
                      <m:r>
                        <a:rPr lang="fr-FR" sz="1800" b="1" i="1" smtClean="0">
                          <a:solidFill>
                            <a:srgbClr val="2F2F2F"/>
                          </a:solidFill>
                          <a:latin typeface="Cambria Math" panose="02040503050406030204" pitchFamily="18" charset="0"/>
                          <a:ea typeface="Cambria Math" panose="02040503050406030204" pitchFamily="18" charset="0"/>
                        </a:rPr>
                        <m:t>×</m:t>
                      </m:r>
                      <m:sSub>
                        <m:sSubPr>
                          <m:ctrlPr>
                            <a:rPr lang="fr-FR" sz="1800" b="1" i="1">
                              <a:solidFill>
                                <a:srgbClr val="2F2F2F"/>
                              </a:solidFill>
                              <a:latin typeface="Cambria Math" panose="02040503050406030204" pitchFamily="18" charset="0"/>
                            </a:rPr>
                          </m:ctrlPr>
                        </m:sSubPr>
                        <m:e>
                          <m:r>
                            <a:rPr lang="fr-FR" sz="1800" b="1" i="0">
                              <a:solidFill>
                                <a:srgbClr val="2F2F2F"/>
                              </a:solidFill>
                              <a:latin typeface="Cambria Math" panose="02040503050406030204" pitchFamily="18" charset="0"/>
                              <a:ea typeface="Cambria Math" panose="02040503050406030204" pitchFamily="18" charset="0"/>
                            </a:rPr>
                            <m:t>𝚫</m:t>
                          </m:r>
                          <m:r>
                            <a:rPr lang="fr-FR" sz="1800" b="1" i="1">
                              <a:solidFill>
                                <a:srgbClr val="2F2F2F"/>
                              </a:solidFill>
                              <a:latin typeface="Cambria Math" panose="02040503050406030204" pitchFamily="18" charset="0"/>
                            </a:rPr>
                            <m:t>𝑬</m:t>
                          </m:r>
                        </m:e>
                        <m:sub>
                          <m:r>
                            <a:rPr lang="fr-FR" sz="1800" b="1" i="1">
                              <a:solidFill>
                                <a:srgbClr val="2F2F2F"/>
                              </a:solidFill>
                              <a:latin typeface="Cambria Math" panose="02040503050406030204" pitchFamily="18" charset="0"/>
                            </a:rPr>
                            <m:t>𝒘𝒂𝒍𝒍</m:t>
                          </m:r>
                        </m:sub>
                      </m:sSub>
                      <m:func>
                        <m:funcPr>
                          <m:ctrlPr>
                            <a:rPr lang="fr-FR" sz="1800" b="1" i="1" smtClean="0">
                              <a:solidFill>
                                <a:srgbClr val="2F2F2F"/>
                              </a:solidFill>
                              <a:latin typeface="Cambria Math" panose="02040503050406030204" pitchFamily="18" charset="0"/>
                              <a:ea typeface="Cambria Math" panose="02040503050406030204" pitchFamily="18" charset="0"/>
                            </a:rPr>
                          </m:ctrlPr>
                        </m:funcPr>
                        <m:fName>
                          <m:r>
                            <a:rPr lang="fr-FR" sz="1800" b="1" i="0" smtClean="0">
                              <a:solidFill>
                                <a:srgbClr val="2F2F2F"/>
                              </a:solidFill>
                              <a:latin typeface="Cambria Math" panose="02040503050406030204" pitchFamily="18" charset="0"/>
                              <a:ea typeface="Cambria Math" panose="02040503050406030204" pitchFamily="18" charset="0"/>
                            </a:rPr>
                            <m:t>𝐥𝐧</m:t>
                          </m:r>
                        </m:fName>
                        <m:e>
                          <m:d>
                            <m:dPr>
                              <m:ctrlPr>
                                <a:rPr lang="fr-FR" sz="1800" b="1" i="1" smtClean="0">
                                  <a:solidFill>
                                    <a:srgbClr val="2F2F2F"/>
                                  </a:solidFill>
                                  <a:latin typeface="Cambria Math" panose="02040503050406030204" pitchFamily="18" charset="0"/>
                                  <a:ea typeface="Cambria Math" panose="02040503050406030204" pitchFamily="18" charset="0"/>
                                </a:rPr>
                              </m:ctrlPr>
                            </m:dPr>
                            <m:e>
                              <m:f>
                                <m:fPr>
                                  <m:ctrlPr>
                                    <a:rPr lang="fr-FR" sz="1800" b="1" i="1" smtClean="0">
                                      <a:solidFill>
                                        <a:srgbClr val="2F2F2F"/>
                                      </a:solidFill>
                                      <a:latin typeface="Cambria Math" panose="02040503050406030204" pitchFamily="18" charset="0"/>
                                      <a:ea typeface="Cambria Math" panose="02040503050406030204" pitchFamily="18" charset="0"/>
                                    </a:rPr>
                                  </m:ctrlPr>
                                </m:fPr>
                                <m:num>
                                  <m:r>
                                    <a:rPr lang="fr-FR" sz="1800" b="1" i="1" smtClean="0">
                                      <a:solidFill>
                                        <a:srgbClr val="2F2F2F"/>
                                      </a:solidFill>
                                      <a:latin typeface="Cambria Math" panose="02040503050406030204" pitchFamily="18" charset="0"/>
                                      <a:ea typeface="Cambria Math" panose="02040503050406030204" pitchFamily="18" charset="0"/>
                                    </a:rPr>
                                    <m:t>𝒃</m:t>
                                  </m:r>
                                </m:num>
                                <m:den>
                                  <m:sSub>
                                    <m:sSubPr>
                                      <m:ctrlPr>
                                        <a:rPr lang="fr-FR" sz="1800" b="1" i="1">
                                          <a:solidFill>
                                            <a:srgbClr val="2F2F2F"/>
                                          </a:solidFill>
                                          <a:latin typeface="Cambria Math" panose="02040503050406030204" pitchFamily="18" charset="0"/>
                                          <a:ea typeface="Cambria Math" panose="02040503050406030204" pitchFamily="18" charset="0"/>
                                        </a:rPr>
                                      </m:ctrlPr>
                                    </m:sSubPr>
                                    <m:e>
                                      <m:r>
                                        <a:rPr lang="fr-FR" sz="1800" b="1" i="1">
                                          <a:solidFill>
                                            <a:srgbClr val="2F2F2F"/>
                                          </a:solidFill>
                                          <a:latin typeface="Cambria Math" panose="02040503050406030204" pitchFamily="18" charset="0"/>
                                          <a:ea typeface="Cambria Math" panose="02040503050406030204" pitchFamily="18" charset="0"/>
                                        </a:rPr>
                                        <m:t>𝒓</m:t>
                                      </m:r>
                                    </m:e>
                                    <m:sub>
                                      <m:r>
                                        <a:rPr lang="fr-FR" sz="1800" b="1" i="1" smtClean="0">
                                          <a:solidFill>
                                            <a:srgbClr val="2F2F2F"/>
                                          </a:solidFill>
                                          <a:latin typeface="Cambria Math" panose="02040503050406030204" pitchFamily="18" charset="0"/>
                                          <a:ea typeface="Cambria Math" panose="02040503050406030204" pitchFamily="18" charset="0"/>
                                        </a:rPr>
                                        <m:t>𝒄</m:t>
                                      </m:r>
                                    </m:sub>
                                  </m:sSub>
                                </m:den>
                              </m:f>
                            </m:e>
                          </m:d>
                        </m:e>
                      </m:func>
                    </m:oMath>
                  </m:oMathPara>
                </a14:m>
                <a:endParaRPr lang="fr-FR" b="1">
                  <a:solidFill>
                    <a:srgbClr val="2F2F2F"/>
                  </a:solidFill>
                </a:endParaRPr>
              </a:p>
            </p:txBody>
          </p:sp>
        </mc:Choice>
        <mc:Fallback xmlns="">
          <p:sp>
            <p:nvSpPr>
              <p:cNvPr id="71" name="Content Placeholder 1">
                <a:extLst>
                  <a:ext uri="{FF2B5EF4-FFF2-40B4-BE49-F238E27FC236}">
                    <a16:creationId xmlns:a16="http://schemas.microsoft.com/office/drawing/2014/main" id="{301D9BDB-C4EE-07AD-41D7-907583047BE9}"/>
                  </a:ext>
                </a:extLst>
              </p:cNvPr>
              <p:cNvSpPr txBox="1">
                <a:spLocks noRot="1" noChangeAspect="1" noMove="1" noResize="1" noEditPoints="1" noAdjustHandles="1" noChangeArrowheads="1" noChangeShapeType="1" noTextEdit="1"/>
              </p:cNvSpPr>
              <p:nvPr/>
            </p:nvSpPr>
            <p:spPr bwMode="auto">
              <a:xfrm>
                <a:off x="7104112" y="3364442"/>
                <a:ext cx="4819619" cy="2938675"/>
              </a:xfrm>
              <a:prstGeom prst="rect">
                <a:avLst/>
              </a:prstGeom>
              <a:blipFill>
                <a:blip r:embed="rId2"/>
                <a:stretch>
                  <a:fillRect/>
                </a:stretch>
              </a:blipFill>
            </p:spPr>
            <p:txBody>
              <a:bodyPr/>
              <a:lstStyle/>
              <a:p>
                <a:r>
                  <a:rPr lang="fr-FR">
                    <a:noFill/>
                  </a:rPr>
                  <a:t> </a:t>
                </a:r>
              </a:p>
            </p:txBody>
          </p:sp>
        </mc:Fallback>
      </mc:AlternateContent>
      <p:sp>
        <p:nvSpPr>
          <p:cNvPr id="3" name="Oval 16">
            <a:extLst>
              <a:ext uri="{FF2B5EF4-FFF2-40B4-BE49-F238E27FC236}">
                <a16:creationId xmlns:a16="http://schemas.microsoft.com/office/drawing/2014/main" id="{B714A7D1-055C-362C-0D5B-EE641E5622C8}"/>
              </a:ext>
            </a:extLst>
          </p:cNvPr>
          <p:cNvSpPr/>
          <p:nvPr/>
        </p:nvSpPr>
        <p:spPr bwMode="auto">
          <a:xfrm>
            <a:off x="8256545" y="548680"/>
            <a:ext cx="2519664" cy="2519664"/>
          </a:xfrm>
          <a:prstGeom prst="ellipse">
            <a:avLst/>
          </a:prstGeom>
          <a:solidFill>
            <a:schemeClr val="accent3">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15">
            <a:extLst>
              <a:ext uri="{FF2B5EF4-FFF2-40B4-BE49-F238E27FC236}">
                <a16:creationId xmlns:a16="http://schemas.microsoft.com/office/drawing/2014/main" id="{76075B47-D808-0685-1A83-F0D0D87D773C}"/>
              </a:ext>
            </a:extLst>
          </p:cNvPr>
          <p:cNvSpPr/>
          <p:nvPr/>
        </p:nvSpPr>
        <p:spPr bwMode="auto">
          <a:xfrm>
            <a:off x="8925111" y="1216801"/>
            <a:ext cx="1162922" cy="1162922"/>
          </a:xfrm>
          <a:prstGeom prst="ellipse">
            <a:avLst/>
          </a:prstGeom>
          <a:solidFill>
            <a:schemeClr val="accent3">
              <a:lumMod val="40000"/>
              <a:lumOff val="60000"/>
            </a:schemeClr>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18">
            <a:extLst>
              <a:ext uri="{FF2B5EF4-FFF2-40B4-BE49-F238E27FC236}">
                <a16:creationId xmlns:a16="http://schemas.microsoft.com/office/drawing/2014/main" id="{C37795F2-E733-1144-4F1F-15301FB3A9BC}"/>
              </a:ext>
            </a:extLst>
          </p:cNvPr>
          <p:cNvCxnSpPr>
            <a:cxnSpLocks/>
            <a:endCxn id="5" idx="7"/>
          </p:cNvCxnSpPr>
          <p:nvPr/>
        </p:nvCxnSpPr>
        <p:spPr bwMode="auto">
          <a:xfrm flipV="1">
            <a:off x="9483148" y="1387107"/>
            <a:ext cx="434579" cy="421405"/>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9">
            <a:extLst>
              <a:ext uri="{FF2B5EF4-FFF2-40B4-BE49-F238E27FC236}">
                <a16:creationId xmlns:a16="http://schemas.microsoft.com/office/drawing/2014/main" id="{C25B8B15-DE9E-69B7-EE5F-C8DD92F8D829}"/>
              </a:ext>
            </a:extLst>
          </p:cNvPr>
          <p:cNvCxnSpPr>
            <a:cxnSpLocks/>
            <a:endCxn id="3" idx="6"/>
          </p:cNvCxnSpPr>
          <p:nvPr/>
        </p:nvCxnSpPr>
        <p:spPr bwMode="auto">
          <a:xfrm>
            <a:off x="9483148" y="1808512"/>
            <a:ext cx="1293061" cy="0"/>
          </a:xfrm>
          <a:prstGeom prst="straightConnector1">
            <a:avLst/>
          </a:prstGeom>
          <a:ln w="28575">
            <a:solidFill>
              <a:srgbClr val="2F2F2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29">
                <a:extLst>
                  <a:ext uri="{FF2B5EF4-FFF2-40B4-BE49-F238E27FC236}">
                    <a16:creationId xmlns:a16="http://schemas.microsoft.com/office/drawing/2014/main" id="{FC9A6254-B238-9057-46DE-09F81067C5CD}"/>
                  </a:ext>
                </a:extLst>
              </p:cNvPr>
              <p:cNvSpPr txBox="1"/>
              <p:nvPr/>
            </p:nvSpPr>
            <p:spPr bwMode="auto">
              <a:xfrm>
                <a:off x="9369548" y="1256534"/>
                <a:ext cx="4845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800" b="1" i="1" smtClean="0">
                              <a:solidFill>
                                <a:srgbClr val="2F2F2F"/>
                              </a:solidFill>
                              <a:latin typeface="Cambria Math" panose="02040503050406030204" pitchFamily="18" charset="0"/>
                            </a:rPr>
                          </m:ctrlPr>
                        </m:sSubPr>
                        <m:e>
                          <m:r>
                            <a:rPr lang="fr-FR" sz="1800" b="1" i="1" smtClean="0">
                              <a:solidFill>
                                <a:srgbClr val="2F2F2F"/>
                              </a:solidFill>
                              <a:latin typeface="Cambria Math" panose="02040503050406030204" pitchFamily="18" charset="0"/>
                              <a:ea typeface="Cambria Math" panose="02040503050406030204" pitchFamily="18" charset="0"/>
                            </a:rPr>
                            <m:t>𝒓</m:t>
                          </m:r>
                        </m:e>
                        <m:sub>
                          <m:r>
                            <a:rPr lang="fr-FR" sz="1800" b="1" i="1" smtClean="0">
                              <a:solidFill>
                                <a:srgbClr val="2F2F2F"/>
                              </a:solidFill>
                              <a:latin typeface="Cambria Math" panose="02040503050406030204" pitchFamily="18" charset="0"/>
                            </a:rPr>
                            <m:t>𝒄</m:t>
                          </m:r>
                        </m:sub>
                      </m:sSub>
                      <m:r>
                        <a:rPr lang="fr-FR" sz="1800" b="1" i="1" smtClean="0">
                          <a:solidFill>
                            <a:srgbClr val="2F2F2F"/>
                          </a:solidFill>
                          <a:latin typeface="Cambria Math" panose="02040503050406030204" pitchFamily="18" charset="0"/>
                        </a:rPr>
                        <m:t> </m:t>
                      </m:r>
                    </m:oMath>
                  </m:oMathPara>
                </a14:m>
                <a:endParaRPr lang="fr-FR" b="1"/>
              </a:p>
            </p:txBody>
          </p:sp>
        </mc:Choice>
        <mc:Fallback xmlns="">
          <p:sp>
            <p:nvSpPr>
              <p:cNvPr id="9" name="TextBox 29">
                <a:extLst>
                  <a:ext uri="{FF2B5EF4-FFF2-40B4-BE49-F238E27FC236}">
                    <a16:creationId xmlns:a16="http://schemas.microsoft.com/office/drawing/2014/main" id="{FC9A6254-B238-9057-46DE-09F81067C5CD}"/>
                  </a:ext>
                </a:extLst>
              </p:cNvPr>
              <p:cNvSpPr txBox="1">
                <a:spLocks noRot="1" noChangeAspect="1" noMove="1" noResize="1" noEditPoints="1" noAdjustHandles="1" noChangeArrowheads="1" noChangeShapeType="1" noTextEdit="1"/>
              </p:cNvSpPr>
              <p:nvPr/>
            </p:nvSpPr>
            <p:spPr bwMode="auto">
              <a:xfrm>
                <a:off x="9369548" y="1256534"/>
                <a:ext cx="484550" cy="369332"/>
              </a:xfrm>
              <a:prstGeom prst="rect">
                <a:avLst/>
              </a:prstGeom>
              <a:blipFill>
                <a:blip r:embed="rId3"/>
                <a:stretch>
                  <a:fillRect/>
                </a:stretch>
              </a:blipFill>
            </p:spPr>
            <p:txBody>
              <a:bodyPr/>
              <a:lstStyle/>
              <a:p>
                <a:r>
                  <a:rPr lang="fr-FR">
                    <a:noFill/>
                  </a:rPr>
                  <a:t> </a:t>
                </a:r>
              </a:p>
            </p:txBody>
          </p:sp>
        </mc:Fallback>
      </mc:AlternateContent>
      <p:sp>
        <p:nvSpPr>
          <p:cNvPr id="14" name="Oval 35">
            <a:extLst>
              <a:ext uri="{FF2B5EF4-FFF2-40B4-BE49-F238E27FC236}">
                <a16:creationId xmlns:a16="http://schemas.microsoft.com/office/drawing/2014/main" id="{D3CF8947-A141-575E-D940-AD3208DF8A08}"/>
              </a:ext>
            </a:extLst>
          </p:cNvPr>
          <p:cNvSpPr/>
          <p:nvPr/>
        </p:nvSpPr>
        <p:spPr bwMode="auto">
          <a:xfrm>
            <a:off x="9821663" y="1633983"/>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36">
            <a:extLst>
              <a:ext uri="{FF2B5EF4-FFF2-40B4-BE49-F238E27FC236}">
                <a16:creationId xmlns:a16="http://schemas.microsoft.com/office/drawing/2014/main" id="{91EE749F-4812-5F56-79F9-593139409B8A}"/>
              </a:ext>
            </a:extLst>
          </p:cNvPr>
          <p:cNvSpPr/>
          <p:nvPr/>
        </p:nvSpPr>
        <p:spPr bwMode="auto">
          <a:xfrm>
            <a:off x="9374163" y="71150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38">
            <a:extLst>
              <a:ext uri="{FF2B5EF4-FFF2-40B4-BE49-F238E27FC236}">
                <a16:creationId xmlns:a16="http://schemas.microsoft.com/office/drawing/2014/main" id="{7310C687-58FE-02FF-8AE9-50F5A6EE9C38}"/>
              </a:ext>
            </a:extLst>
          </p:cNvPr>
          <p:cNvSpPr/>
          <p:nvPr/>
        </p:nvSpPr>
        <p:spPr bwMode="auto">
          <a:xfrm>
            <a:off x="9257269" y="1404577"/>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val 41">
            <a:extLst>
              <a:ext uri="{FF2B5EF4-FFF2-40B4-BE49-F238E27FC236}">
                <a16:creationId xmlns:a16="http://schemas.microsoft.com/office/drawing/2014/main" id="{AC5A685C-84EC-0C8E-AA3F-20E4797BF299}"/>
              </a:ext>
            </a:extLst>
          </p:cNvPr>
          <p:cNvSpPr/>
          <p:nvPr/>
        </p:nvSpPr>
        <p:spPr bwMode="auto">
          <a:xfrm>
            <a:off x="8905092" y="2498105"/>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val 48">
            <a:extLst>
              <a:ext uri="{FF2B5EF4-FFF2-40B4-BE49-F238E27FC236}">
                <a16:creationId xmlns:a16="http://schemas.microsoft.com/office/drawing/2014/main" id="{59F9FCB9-0A70-E10D-0CED-96F1D62E9B9C}"/>
              </a:ext>
            </a:extLst>
          </p:cNvPr>
          <p:cNvSpPr/>
          <p:nvPr/>
        </p:nvSpPr>
        <p:spPr bwMode="auto">
          <a:xfrm>
            <a:off x="10387703" y="133189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val 50">
            <a:extLst>
              <a:ext uri="{FF2B5EF4-FFF2-40B4-BE49-F238E27FC236}">
                <a16:creationId xmlns:a16="http://schemas.microsoft.com/office/drawing/2014/main" id="{74D50DFB-DA2A-D10A-9465-90C72FA2379C}"/>
              </a:ext>
            </a:extLst>
          </p:cNvPr>
          <p:cNvSpPr/>
          <p:nvPr/>
        </p:nvSpPr>
        <p:spPr bwMode="auto">
          <a:xfrm>
            <a:off x="10505048" y="2022538"/>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val 52">
            <a:extLst>
              <a:ext uri="{FF2B5EF4-FFF2-40B4-BE49-F238E27FC236}">
                <a16:creationId xmlns:a16="http://schemas.microsoft.com/office/drawing/2014/main" id="{1D6A27F6-D7A1-1B8B-83F6-2840C5003672}"/>
              </a:ext>
            </a:extLst>
          </p:cNvPr>
          <p:cNvSpPr/>
          <p:nvPr/>
        </p:nvSpPr>
        <p:spPr bwMode="auto">
          <a:xfrm>
            <a:off x="9257777" y="1719322"/>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val 55">
            <a:extLst>
              <a:ext uri="{FF2B5EF4-FFF2-40B4-BE49-F238E27FC236}">
                <a16:creationId xmlns:a16="http://schemas.microsoft.com/office/drawing/2014/main" id="{8D3751F1-1543-601A-BC29-C1D9F6674E70}"/>
              </a:ext>
            </a:extLst>
          </p:cNvPr>
          <p:cNvSpPr/>
          <p:nvPr/>
        </p:nvSpPr>
        <p:spPr bwMode="auto">
          <a:xfrm>
            <a:off x="8547137" y="1629584"/>
            <a:ext cx="117587" cy="117587"/>
          </a:xfrm>
          <a:prstGeom prst="ellipse">
            <a:avLst/>
          </a:prstGeom>
          <a:solidFill>
            <a:srgbClr val="0033A0"/>
          </a:solidFill>
          <a:ln w="6350">
            <a:solidFill>
              <a:srgbClr val="2F2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6" name="TextBox 58">
                <a:extLst>
                  <a:ext uri="{FF2B5EF4-FFF2-40B4-BE49-F238E27FC236}">
                    <a16:creationId xmlns:a16="http://schemas.microsoft.com/office/drawing/2014/main" id="{CBCFAEB5-6050-CA25-DFD2-8D851311F74C}"/>
                  </a:ext>
                </a:extLst>
              </p:cNvPr>
              <p:cNvSpPr txBox="1"/>
              <p:nvPr/>
            </p:nvSpPr>
            <p:spPr bwMode="auto">
              <a:xfrm>
                <a:off x="9450049" y="566853"/>
                <a:ext cx="45446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600" b="1" i="1" smtClean="0">
                              <a:solidFill>
                                <a:srgbClr val="0033A0"/>
                              </a:solidFill>
                              <a:latin typeface="Cambria Math" panose="02040503050406030204" pitchFamily="18" charset="0"/>
                              <a:ea typeface="Cambria Math" panose="02040503050406030204" pitchFamily="18" charset="0"/>
                            </a:rPr>
                          </m:ctrlPr>
                        </m:sSupPr>
                        <m:e>
                          <m:r>
                            <a:rPr lang="fr-FR" sz="1600" b="1" i="1" smtClean="0">
                              <a:solidFill>
                                <a:srgbClr val="0033A0"/>
                              </a:solidFill>
                              <a:latin typeface="Cambria Math" panose="02040503050406030204" pitchFamily="18" charset="0"/>
                              <a:ea typeface="Cambria Math" panose="02040503050406030204" pitchFamily="18" charset="0"/>
                            </a:rPr>
                            <m:t>𝒆</m:t>
                          </m:r>
                        </m:e>
                        <m:sup>
                          <m:r>
                            <a:rPr lang="fr-FR" sz="1600" b="1" i="1" smtClean="0">
                              <a:solidFill>
                                <a:srgbClr val="0033A0"/>
                              </a:solidFill>
                              <a:latin typeface="Cambria Math" panose="02040503050406030204" pitchFamily="18" charset="0"/>
                              <a:ea typeface="Cambria Math" panose="02040503050406030204" pitchFamily="18" charset="0"/>
                            </a:rPr>
                            <m:t>−</m:t>
                          </m:r>
                        </m:sup>
                      </m:sSup>
                    </m:oMath>
                  </m:oMathPara>
                </a14:m>
                <a:endParaRPr lang="fr-FR" sz="1600" b="1"/>
              </a:p>
            </p:txBody>
          </p:sp>
        </mc:Choice>
        <mc:Fallback xmlns="">
          <p:sp>
            <p:nvSpPr>
              <p:cNvPr id="26" name="TextBox 58">
                <a:extLst>
                  <a:ext uri="{FF2B5EF4-FFF2-40B4-BE49-F238E27FC236}">
                    <a16:creationId xmlns:a16="http://schemas.microsoft.com/office/drawing/2014/main" id="{CBCFAEB5-6050-CA25-DFD2-8D851311F74C}"/>
                  </a:ext>
                </a:extLst>
              </p:cNvPr>
              <p:cNvSpPr txBox="1">
                <a:spLocks noRot="1" noChangeAspect="1" noMove="1" noResize="1" noEditPoints="1" noAdjustHandles="1" noChangeArrowheads="1" noChangeShapeType="1" noTextEdit="1"/>
              </p:cNvSpPr>
              <p:nvPr/>
            </p:nvSpPr>
            <p:spPr bwMode="auto">
              <a:xfrm>
                <a:off x="9450049" y="566853"/>
                <a:ext cx="454463" cy="338554"/>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Content Placeholder 1">
                <a:extLst>
                  <a:ext uri="{FF2B5EF4-FFF2-40B4-BE49-F238E27FC236}">
                    <a16:creationId xmlns:a16="http://schemas.microsoft.com/office/drawing/2014/main" id="{CF959F79-559E-B816-F526-CD104D8C1E77}"/>
                  </a:ext>
                </a:extLst>
              </p:cNvPr>
              <p:cNvSpPr txBox="1">
                <a:spLocks/>
              </p:cNvSpPr>
              <p:nvPr/>
            </p:nvSpPr>
            <p:spPr bwMode="auto">
              <a:xfrm>
                <a:off x="433425" y="1309094"/>
                <a:ext cx="6476656" cy="4805577"/>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Transverse and longitudinal bunch distributions assumed Gaussian</a:t>
                </a:r>
              </a:p>
              <a:p>
                <a:pPr lvl="0" algn="ctr">
                  <a:lnSpc>
                    <a:spcPct val="150000"/>
                  </a:lnSpc>
                  <a:spcBef>
                    <a:spcPts val="0"/>
                  </a:spcBef>
                  <a:spcAft>
                    <a:spcPts val="0"/>
                  </a:spcAft>
                  <a:defRPr/>
                </a:pPr>
                <a14:m>
                  <m:oMath xmlns:m="http://schemas.openxmlformats.org/officeDocument/2006/math">
                    <m:sSub>
                      <m:sSubPr>
                        <m:ctrlPr>
                          <a:rPr kumimoji="0" lang="fr-FR" sz="1600" b="0" i="1" u="none" strike="noStrike" kern="0" cap="none" spc="0" normalizeH="0" baseline="0" noProof="0" smtClean="0">
                            <a:ln>
                              <a:noFill/>
                            </a:ln>
                            <a:solidFill>
                              <a:srgbClr val="2F2F2F"/>
                            </a:solidFill>
                            <a:effectLst/>
                            <a:uLnTx/>
                            <a:uFillTx/>
                            <a:latin typeface="Cambria Math" panose="02040503050406030204" pitchFamily="18" charset="0"/>
                          </a:rPr>
                        </m:ctrlPr>
                      </m:sSubPr>
                      <m:e>
                        <m:r>
                          <a:rPr kumimoji="0" lang="fr-FR" sz="1600" b="0" i="1" u="none" strike="noStrike" kern="0" cap="none" spc="0" normalizeH="0" baseline="0" noProof="0" smtClean="0">
                            <a:ln>
                              <a:noFill/>
                            </a:ln>
                            <a:solidFill>
                              <a:srgbClr val="2F2F2F"/>
                            </a:solidFill>
                            <a:effectLst/>
                            <a:uLnTx/>
                            <a:uFillTx/>
                            <a:latin typeface="Cambria Math" panose="02040503050406030204" pitchFamily="18" charset="0"/>
                          </a:rPr>
                          <m:t>𝑐</m:t>
                        </m:r>
                      </m:e>
                      <m:sub>
                        <m:r>
                          <a:rPr kumimoji="0" lang="fr-FR" sz="1600" b="0" i="1" u="none" strike="noStrike" kern="0" cap="none" spc="0" normalizeH="0" baseline="0" noProof="0" smtClean="0">
                            <a:ln>
                              <a:noFill/>
                            </a:ln>
                            <a:solidFill>
                              <a:srgbClr val="2F2F2F"/>
                            </a:solidFill>
                            <a:effectLst/>
                            <a:uLnTx/>
                            <a:uFillTx/>
                            <a:latin typeface="Cambria Math" panose="02040503050406030204" pitchFamily="18" charset="0"/>
                          </a:rPr>
                          <m:t>0</m:t>
                        </m:r>
                      </m:sub>
                    </m:sSub>
                    <m:r>
                      <a:rPr kumimoji="0" lang="fr-FR" sz="1600"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m:t>
                    </m:r>
                    <m:r>
                      <a:rPr kumimoji="0" lang="fr-FR" sz="1600"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1.05968</m:t>
                    </m:r>
                  </m:oMath>
                </a14:m>
                <a:r>
                  <a:rPr kumimoji="0" lang="fr-FR" sz="2400" b="0" i="1" u="none" strike="noStrike" kern="0" cap="none" spc="0" normalizeH="0" baseline="-25000" noProof="0">
                    <a:ln>
                      <a:noFill/>
                    </a:ln>
                    <a:solidFill>
                      <a:srgbClr val="2F2F2F"/>
                    </a:solidFill>
                    <a:effectLst/>
                    <a:uLnTx/>
                    <a:uFillTx/>
                    <a:latin typeface="Source Sans Pro"/>
                    <a:cs typeface="Arial"/>
                  </a:rPr>
                  <a:t>	</a:t>
                </a:r>
                <a14:m>
                  <m:oMath xmlns:m="http://schemas.openxmlformats.org/officeDocument/2006/math">
                    <m:sSub>
                      <m:sSubPr>
                        <m:ctrlPr>
                          <a:rPr lang="fr-FR" sz="1600" b="0" i="1">
                            <a:solidFill>
                              <a:srgbClr val="2F2F2F"/>
                            </a:solidFill>
                            <a:latin typeface="Cambria Math" panose="02040503050406030204" pitchFamily="18" charset="0"/>
                          </a:rPr>
                        </m:ctrlPr>
                      </m:sSubPr>
                      <m:e>
                        <m:r>
                          <a:rPr lang="fr-FR" sz="1600" b="0" i="1">
                            <a:solidFill>
                              <a:srgbClr val="2F2F2F"/>
                            </a:solidFill>
                            <a:latin typeface="Cambria Math" panose="02040503050406030204" pitchFamily="18" charset="0"/>
                            <a:ea typeface="Cambria Math" panose="02040503050406030204" pitchFamily="18" charset="0"/>
                          </a:rPr>
                          <m:t>𝜆</m:t>
                        </m:r>
                      </m:e>
                      <m:sub>
                        <m:r>
                          <a:rPr lang="fr-FR" sz="1600" b="0" i="1" smtClean="0">
                            <a:solidFill>
                              <a:srgbClr val="2F2F2F"/>
                            </a:solidFill>
                            <a:latin typeface="Cambria Math" panose="02040503050406030204" pitchFamily="18" charset="0"/>
                            <a:ea typeface="Cambria Math" panose="02040503050406030204" pitchFamily="18" charset="0"/>
                          </a:rPr>
                          <m:t>h𝑎𝑙𝑓</m:t>
                        </m:r>
                        <m:r>
                          <a:rPr lang="fr-FR" sz="1600" b="0" i="1" smtClean="0">
                            <a:solidFill>
                              <a:srgbClr val="2F2F2F"/>
                            </a:solidFill>
                            <a:latin typeface="Cambria Math" panose="02040503050406030204" pitchFamily="18" charset="0"/>
                            <a:ea typeface="Cambria Math" panose="02040503050406030204" pitchFamily="18" charset="0"/>
                          </a:rPr>
                          <m:t> </m:t>
                        </m:r>
                        <m:r>
                          <a:rPr lang="fr-FR" sz="1600" b="0" i="1">
                            <a:solidFill>
                              <a:srgbClr val="2F2F2F"/>
                            </a:solidFill>
                            <a:latin typeface="Cambria Math" panose="02040503050406030204" pitchFamily="18" charset="0"/>
                          </a:rPr>
                          <m:t>𝑚𝑎𝑥</m:t>
                        </m:r>
                      </m:sub>
                    </m:sSub>
                    <m:r>
                      <a:rPr lang="fr-FR" sz="1600" b="0" i="1" smtClean="0">
                        <a:solidFill>
                          <a:srgbClr val="2F2F2F"/>
                        </a:solidFill>
                        <a:latin typeface="Cambria Math" panose="02040503050406030204" pitchFamily="18" charset="0"/>
                      </a:rPr>
                      <m:t>=</m:t>
                    </m:r>
                    <m:f>
                      <m:fPr>
                        <m:ctrlPr>
                          <a:rPr lang="fr-FR" sz="1600" b="0" i="1" smtClean="0">
                            <a:solidFill>
                              <a:srgbClr val="2F2F2F"/>
                            </a:solidFill>
                            <a:latin typeface="Cambria Math" panose="02040503050406030204" pitchFamily="18" charset="0"/>
                          </a:rPr>
                        </m:ctrlPr>
                      </m:fPr>
                      <m:num>
                        <m:r>
                          <a:rPr lang="fr-FR" sz="1600" b="0" i="1" smtClean="0">
                            <a:solidFill>
                              <a:srgbClr val="2F2F2F"/>
                            </a:solidFill>
                            <a:latin typeface="Cambria Math" panose="02040503050406030204" pitchFamily="18" charset="0"/>
                          </a:rPr>
                          <m:t>1</m:t>
                        </m:r>
                      </m:num>
                      <m:den>
                        <m:r>
                          <a:rPr lang="fr-FR" sz="1600" b="0" i="1" smtClean="0">
                            <a:solidFill>
                              <a:srgbClr val="2F2F2F"/>
                            </a:solidFill>
                            <a:latin typeface="Cambria Math" panose="02040503050406030204" pitchFamily="18" charset="0"/>
                          </a:rPr>
                          <m:t>2</m:t>
                        </m:r>
                        <m:rad>
                          <m:radPr>
                            <m:degHide m:val="on"/>
                            <m:ctrlPr>
                              <a:rPr lang="fr-FR" sz="1600" b="0" i="1" smtClean="0">
                                <a:solidFill>
                                  <a:srgbClr val="2F2F2F"/>
                                </a:solidFill>
                                <a:latin typeface="Cambria Math" panose="02040503050406030204" pitchFamily="18" charset="0"/>
                              </a:rPr>
                            </m:ctrlPr>
                          </m:radPr>
                          <m:deg/>
                          <m:e>
                            <m:r>
                              <a:rPr lang="fr-FR" sz="1600" b="0" i="1" smtClean="0">
                                <a:solidFill>
                                  <a:srgbClr val="2F2F2F"/>
                                </a:solidFill>
                                <a:latin typeface="Cambria Math" panose="02040503050406030204" pitchFamily="18" charset="0"/>
                              </a:rPr>
                              <m:t>2</m:t>
                            </m:r>
                            <m:r>
                              <a:rPr lang="fr-FR" sz="1600" b="0" i="1" smtClean="0">
                                <a:solidFill>
                                  <a:srgbClr val="2F2F2F"/>
                                </a:solidFill>
                                <a:latin typeface="Cambria Math" panose="02040503050406030204" pitchFamily="18" charset="0"/>
                                <a:ea typeface="Cambria Math" panose="02040503050406030204" pitchFamily="18" charset="0"/>
                              </a:rPr>
                              <m:t>𝜋</m:t>
                            </m:r>
                          </m:e>
                        </m:rad>
                      </m:den>
                    </m:f>
                    <m:r>
                      <a:rPr lang="fr-FR" sz="1600" b="0" i="1" smtClean="0">
                        <a:solidFill>
                          <a:srgbClr val="2F2F2F"/>
                        </a:solidFill>
                        <a:latin typeface="Cambria Math" panose="02040503050406030204" pitchFamily="18" charset="0"/>
                        <a:ea typeface="Cambria Math" panose="02040503050406030204" pitchFamily="18" charset="0"/>
                      </a:rPr>
                      <m:t> </m:t>
                    </m:r>
                  </m:oMath>
                </a14:m>
                <a:endParaRPr lang="fr-FR" b="1">
                  <a:solidFill>
                    <a:srgbClr val="E15E32"/>
                  </a:solidFill>
                </a:endParaRPr>
              </a:p>
              <a:p>
                <a:pPr lvl="0">
                  <a:lnSpc>
                    <a:spcPct val="150000"/>
                  </a:lnSpc>
                  <a:spcBef>
                    <a:spcPts val="0"/>
                  </a:spcBef>
                  <a:spcAft>
                    <a:spcPts val="0"/>
                  </a:spcAft>
                  <a:defRPr/>
                </a:pPr>
                <a:r>
                  <a:rPr lang="fr-FR" sz="1800" b="1">
                    <a:solidFill>
                      <a:srgbClr val="E15E32"/>
                    </a:solidFill>
                  </a:rPr>
                  <a:t>Beam parameters</a:t>
                </a:r>
              </a:p>
              <a:p>
                <a:pPr lvl="1">
                  <a:defRPr/>
                </a:pPr>
                <a:r>
                  <a:rPr lang="fr-FR" b="1">
                    <a:solidFill>
                      <a:srgbClr val="6E2466"/>
                    </a:solidFill>
                  </a:rPr>
                  <a:t>Relativistic beta: 	</a:t>
                </a:r>
                <a14:m>
                  <m:oMath xmlns:m="http://schemas.openxmlformats.org/officeDocument/2006/math">
                    <m:r>
                      <a:rPr lang="fr-FR" sz="1800" b="0" i="1" smtClean="0">
                        <a:solidFill>
                          <a:srgbClr val="2F2F2F"/>
                        </a:solidFill>
                        <a:latin typeface="Cambria Math" panose="02040503050406030204" pitchFamily="18" charset="0"/>
                        <a:ea typeface="Cambria Math" panose="02040503050406030204" pitchFamily="18" charset="0"/>
                      </a:rPr>
                      <m:t>𝛽</m:t>
                    </m:r>
                    <m:r>
                      <a:rPr lang="fr-FR" sz="1800" b="0" i="1" smtClean="0">
                        <a:solidFill>
                          <a:srgbClr val="2F2F2F"/>
                        </a:solidFill>
                        <a:latin typeface="Cambria Math" panose="02040503050406030204" pitchFamily="18" charset="0"/>
                        <a:ea typeface="Cambria Math" panose="02040503050406030204" pitchFamily="18" charset="0"/>
                      </a:rPr>
                      <m:t>≈1</m:t>
                    </m:r>
                  </m:oMath>
                </a14:m>
                <a:endParaRPr lang="fr-FR" b="1">
                  <a:solidFill>
                    <a:srgbClr val="E15E32"/>
                  </a:solidFill>
                </a:endParaRPr>
              </a:p>
              <a:p>
                <a:pPr lvl="1">
                  <a:defRPr/>
                </a:pPr>
                <a:r>
                  <a:rPr lang="fr-FR" b="1">
                    <a:solidFill>
                      <a:srgbClr val="6E2466"/>
                    </a:solidFill>
                  </a:rPr>
                  <a:t>RMS bunch length:	</a:t>
                </a:r>
                <a14:m>
                  <m:oMath xmlns:m="http://schemas.openxmlformats.org/officeDocument/2006/math">
                    <m:sSub>
                      <m:sSubPr>
                        <m:ctrlPr>
                          <a:rPr lang="fr-FR" sz="1800" b="0" i="1" smtClean="0">
                            <a:solidFill>
                              <a:srgbClr val="2F2F2F"/>
                            </a:solidFill>
                            <a:latin typeface="Cambria Math" panose="02040503050406030204" pitchFamily="18" charset="0"/>
                            <a:ea typeface="Cambria Math" panose="02040503050406030204" pitchFamily="18" charset="0"/>
                          </a:rPr>
                        </m:ctrlPr>
                      </m:sSubPr>
                      <m:e>
                        <m:r>
                          <a:rPr lang="fr-FR" sz="1800" b="0" i="1">
                            <a:solidFill>
                              <a:srgbClr val="2F2F2F"/>
                            </a:solidFill>
                            <a:latin typeface="Cambria Math" panose="02040503050406030204" pitchFamily="18" charset="0"/>
                            <a:ea typeface="Cambria Math" panose="02040503050406030204" pitchFamily="18" charset="0"/>
                          </a:rPr>
                          <m:t>𝜎</m:t>
                        </m:r>
                      </m:e>
                      <m:sub>
                        <m:r>
                          <a:rPr lang="fr-FR" sz="1800" b="0" i="1" smtClean="0">
                            <a:solidFill>
                              <a:srgbClr val="2F2F2F"/>
                            </a:solidFill>
                            <a:latin typeface="Cambria Math" panose="02040503050406030204" pitchFamily="18" charset="0"/>
                            <a:ea typeface="Cambria Math" panose="02040503050406030204" pitchFamily="18" charset="0"/>
                          </a:rPr>
                          <m:t>𝑙</m:t>
                        </m:r>
                      </m:sub>
                    </m:sSub>
                    <m:r>
                      <a:rPr lang="fr-FR" sz="1800" b="0" i="1" smtClean="0">
                        <a:solidFill>
                          <a:srgbClr val="2F2F2F"/>
                        </a:solidFill>
                        <a:latin typeface="Cambria Math" panose="02040503050406030204" pitchFamily="18" charset="0"/>
                        <a:ea typeface="Cambria Math" panose="02040503050406030204" pitchFamily="18" charset="0"/>
                      </a:rPr>
                      <m:t>≈8</m:t>
                    </m:r>
                    <m:r>
                      <a:rPr lang="fr-FR" sz="1800" b="0" i="1" smtClean="0">
                        <a:solidFill>
                          <a:srgbClr val="2F2F2F"/>
                        </a:solidFill>
                        <a:latin typeface="Cambria Math" panose="02040503050406030204" pitchFamily="18" charset="0"/>
                      </a:rPr>
                      <m:t> </m:t>
                    </m:r>
                    <m:d>
                      <m:dPr>
                        <m:begChr m:val="["/>
                        <m:endChr m:val="]"/>
                        <m:ctrlPr>
                          <a:rPr lang="fr-FR" sz="1800" b="0" i="1">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cm</m:t>
                        </m:r>
                      </m:e>
                    </m:d>
                  </m:oMath>
                </a14:m>
                <a:endParaRPr lang="fr-FR" b="1">
                  <a:solidFill>
                    <a:srgbClr val="6E2466"/>
                  </a:solidFill>
                </a:endParaRPr>
              </a:p>
              <a:p>
                <a:pPr lvl="1">
                  <a:defRPr/>
                </a:pPr>
                <a:r>
                  <a:rPr lang="fr-FR" b="1">
                    <a:solidFill>
                      <a:srgbClr val="6E2466"/>
                    </a:solidFill>
                  </a:rPr>
                  <a:t>RMS beam radius: 	</a:t>
                </a:r>
                <a14:m>
                  <m:oMath xmlns:m="http://schemas.openxmlformats.org/officeDocument/2006/math">
                    <m:sSub>
                      <m:sSubPr>
                        <m:ctrlPr>
                          <a:rPr lang="fr-FR" sz="1800" b="0" i="1" smtClean="0">
                            <a:solidFill>
                              <a:srgbClr val="2F2F2F"/>
                            </a:solidFill>
                            <a:latin typeface="Cambria Math" panose="02040503050406030204" pitchFamily="18" charset="0"/>
                            <a:ea typeface="Cambria Math" panose="02040503050406030204" pitchFamily="18" charset="0"/>
                          </a:rPr>
                        </m:ctrlPr>
                      </m:sSubPr>
                      <m:e>
                        <m:r>
                          <a:rPr lang="fr-FR" sz="1800" b="0" i="1">
                            <a:solidFill>
                              <a:srgbClr val="2F2F2F"/>
                            </a:solidFill>
                            <a:latin typeface="Cambria Math" panose="02040503050406030204" pitchFamily="18" charset="0"/>
                            <a:ea typeface="Cambria Math" panose="02040503050406030204" pitchFamily="18" charset="0"/>
                          </a:rPr>
                          <m:t>𝜎</m:t>
                        </m:r>
                      </m:e>
                      <m:sub>
                        <m:r>
                          <a:rPr lang="fr-FR" sz="1800" b="0" i="1">
                            <a:solidFill>
                              <a:srgbClr val="2F2F2F"/>
                            </a:solidFill>
                            <a:latin typeface="Cambria Math" panose="02040503050406030204" pitchFamily="18" charset="0"/>
                            <a:ea typeface="Cambria Math" panose="02040503050406030204" pitchFamily="18" charset="0"/>
                          </a:rPr>
                          <m:t>⊥</m:t>
                        </m:r>
                      </m:sub>
                    </m:sSub>
                    <m:r>
                      <a:rPr lang="fr-FR" sz="1800" b="0" i="1" smtClean="0">
                        <a:solidFill>
                          <a:srgbClr val="2F2F2F"/>
                        </a:solidFill>
                        <a:latin typeface="Cambria Math" panose="02040503050406030204" pitchFamily="18" charset="0"/>
                        <a:ea typeface="Cambria Math" panose="02040503050406030204" pitchFamily="18" charset="0"/>
                      </a:rPr>
                      <m:t>≈</m:t>
                    </m:r>
                    <m:r>
                      <a:rPr lang="fr-FR" sz="1800" b="0" i="1" smtClean="0">
                        <a:solidFill>
                          <a:srgbClr val="2F2F2F"/>
                        </a:solidFill>
                        <a:latin typeface="Cambria Math" panose="02040503050406030204" pitchFamily="18" charset="0"/>
                      </a:rPr>
                      <m:t>0.</m:t>
                    </m:r>
                    <m:r>
                      <a:rPr lang="fr-FR" sz="1800" b="0" i="1">
                        <a:solidFill>
                          <a:srgbClr val="2F2F2F"/>
                        </a:solidFill>
                        <a:latin typeface="Cambria Math" panose="02040503050406030204" pitchFamily="18" charset="0"/>
                      </a:rPr>
                      <m:t>2</m:t>
                    </m:r>
                    <m:r>
                      <a:rPr lang="fr-FR" sz="1800" b="0" i="1" smtClean="0">
                        <a:solidFill>
                          <a:srgbClr val="2F2F2F"/>
                        </a:solidFill>
                        <a:latin typeface="Cambria Math" panose="02040503050406030204" pitchFamily="18" charset="0"/>
                      </a:rPr>
                      <m:t> </m:t>
                    </m:r>
                    <m:d>
                      <m:dPr>
                        <m:begChr m:val="["/>
                        <m:endChr m:val="]"/>
                        <m:ctrlPr>
                          <a:rPr lang="fr-FR" sz="1800" b="0" i="1">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mm</m:t>
                        </m:r>
                      </m:e>
                    </m:d>
                  </m:oMath>
                </a14:m>
                <a:endParaRPr lang="fr-FR" b="1">
                  <a:solidFill>
                    <a:srgbClr val="E15E32"/>
                  </a:solidFill>
                </a:endParaRPr>
              </a:p>
              <a:p>
                <a:pPr marL="0" lvl="1" indent="0">
                  <a:buNone/>
                  <a:defRPr/>
                </a:pPr>
                <a:endParaRPr lang="fr-FR" b="1">
                  <a:solidFill>
                    <a:srgbClr val="E15E32"/>
                  </a:solidFill>
                </a:endParaRPr>
              </a:p>
              <a:p>
                <a:pPr marL="0" lvl="1" indent="0">
                  <a:buNone/>
                  <a:defRPr/>
                </a:pPr>
                <a:r>
                  <a:rPr lang="fr-FR" b="1">
                    <a:solidFill>
                      <a:srgbClr val="E15E32"/>
                    </a:solidFill>
                  </a:rPr>
                  <a:t> Electron properties</a:t>
                </a:r>
              </a:p>
              <a:p>
                <a:pPr lvl="1">
                  <a:defRPr/>
                </a:pPr>
                <a:r>
                  <a:rPr lang="fr-FR" b="1">
                    <a:solidFill>
                      <a:srgbClr val="6E2466"/>
                    </a:solidFill>
                  </a:rPr>
                  <a:t>Radius:	</a:t>
                </a:r>
                <a:r>
                  <a:rPr lang="fr-FR" sz="1800" b="0">
                    <a:solidFill>
                      <a:srgbClr val="2F2F2F"/>
                    </a:solidFill>
                  </a:rPr>
                  <a:t> </a:t>
                </a:r>
                <a14:m>
                  <m:oMath xmlns:m="http://schemas.openxmlformats.org/officeDocument/2006/math">
                    <m:sSub>
                      <m:sSubPr>
                        <m:ctrlPr>
                          <a:rPr lang="fr-FR" sz="1800" b="0" i="1" smtClean="0">
                            <a:solidFill>
                              <a:srgbClr val="2F2F2F"/>
                            </a:solidFill>
                            <a:latin typeface="Cambria Math" panose="02040503050406030204" pitchFamily="18" charset="0"/>
                          </a:rPr>
                        </m:ctrlPr>
                      </m:sSubPr>
                      <m:e>
                        <m:r>
                          <a:rPr lang="fr-FR" sz="1800" b="0" i="1" smtClean="0">
                            <a:solidFill>
                              <a:srgbClr val="2F2F2F"/>
                            </a:solidFill>
                            <a:latin typeface="Cambria Math" panose="02040503050406030204" pitchFamily="18" charset="0"/>
                          </a:rPr>
                          <m:t>𝑟</m:t>
                        </m:r>
                      </m:e>
                      <m:sub>
                        <m:r>
                          <a:rPr lang="fr-FR" sz="1800" b="0" i="1" smtClean="0">
                            <a:solidFill>
                              <a:srgbClr val="2F2F2F"/>
                            </a:solidFill>
                            <a:latin typeface="Cambria Math" panose="02040503050406030204" pitchFamily="18" charset="0"/>
                          </a:rPr>
                          <m:t>𝑒</m:t>
                        </m:r>
                      </m:sub>
                    </m:sSub>
                    <m:r>
                      <a:rPr lang="fr-FR" sz="1800" b="0" i="1" smtClean="0">
                        <a:solidFill>
                          <a:srgbClr val="2F2F2F"/>
                        </a:solidFill>
                        <a:latin typeface="Cambria Math" panose="02040503050406030204" pitchFamily="18" charset="0"/>
                        <a:ea typeface="Cambria Math" panose="02040503050406030204" pitchFamily="18" charset="0"/>
                      </a:rPr>
                      <m:t>≈</m:t>
                    </m:r>
                    <m:r>
                      <a:rPr lang="fr-FR" sz="1800" b="0" i="1" smtClean="0">
                        <a:solidFill>
                          <a:srgbClr val="2F2F2F"/>
                        </a:solidFill>
                        <a:latin typeface="Cambria Math" panose="02040503050406030204" pitchFamily="18" charset="0"/>
                      </a:rPr>
                      <m:t>2.81 </m:t>
                    </m:r>
                    <m:d>
                      <m:dPr>
                        <m:begChr m:val="["/>
                        <m:endChr m:val="]"/>
                        <m:ctrlPr>
                          <a:rPr lang="fr-FR" i="1">
                            <a:solidFill>
                              <a:srgbClr val="2F2F2F"/>
                            </a:solidFill>
                            <a:latin typeface="Cambria Math" panose="02040503050406030204" pitchFamily="18" charset="0"/>
                          </a:rPr>
                        </m:ctrlPr>
                      </m:dPr>
                      <m:e>
                        <m:r>
                          <m:rPr>
                            <m:sty m:val="p"/>
                          </m:rPr>
                          <a:rPr lang="fr-FR" b="0" i="0" smtClean="0">
                            <a:solidFill>
                              <a:srgbClr val="2F2F2F"/>
                            </a:solidFill>
                            <a:latin typeface="Cambria Math" panose="02040503050406030204" pitchFamily="18" charset="0"/>
                          </a:rPr>
                          <m:t>f</m:t>
                        </m:r>
                        <m:r>
                          <m:rPr>
                            <m:sty m:val="p"/>
                          </m:rPr>
                          <a:rPr lang="fr-FR" i="0">
                            <a:solidFill>
                              <a:srgbClr val="2F2F2F"/>
                            </a:solidFill>
                            <a:latin typeface="Cambria Math" panose="02040503050406030204" pitchFamily="18" charset="0"/>
                          </a:rPr>
                          <m:t>m</m:t>
                        </m:r>
                      </m:e>
                    </m:d>
                  </m:oMath>
                </a14:m>
                <a:endParaRPr lang="fr-FR" b="1">
                  <a:solidFill>
                    <a:srgbClr val="6E2466"/>
                  </a:solidFill>
                </a:endParaRPr>
              </a:p>
              <a:p>
                <a:pPr lvl="1">
                  <a:defRPr/>
                </a:pPr>
                <a:r>
                  <a:rPr lang="fr-FR" b="1">
                    <a:solidFill>
                      <a:srgbClr val="6E2466"/>
                    </a:solidFill>
                  </a:rPr>
                  <a:t>Rest mass:	</a:t>
                </a:r>
                <a:r>
                  <a:rPr lang="fr-FR" sz="1800" b="0">
                    <a:solidFill>
                      <a:srgbClr val="2F2F2F"/>
                    </a:solidFill>
                  </a:rPr>
                  <a:t> </a:t>
                </a:r>
                <a14:m>
                  <m:oMath xmlns:m="http://schemas.openxmlformats.org/officeDocument/2006/math">
                    <m:sSub>
                      <m:sSubPr>
                        <m:ctrlPr>
                          <a:rPr lang="fr-FR" sz="1800" b="0" i="1" smtClean="0">
                            <a:solidFill>
                              <a:srgbClr val="2F2F2F"/>
                            </a:solidFill>
                            <a:latin typeface="Cambria Math" panose="02040503050406030204" pitchFamily="18" charset="0"/>
                          </a:rPr>
                        </m:ctrlPr>
                      </m:sSubPr>
                      <m:e>
                        <m:r>
                          <a:rPr lang="fr-FR" sz="1800" b="0" i="1" smtClean="0">
                            <a:solidFill>
                              <a:srgbClr val="2F2F2F"/>
                            </a:solidFill>
                            <a:latin typeface="Cambria Math" panose="02040503050406030204" pitchFamily="18" charset="0"/>
                          </a:rPr>
                          <m:t>𝑚</m:t>
                        </m:r>
                      </m:e>
                      <m:sub>
                        <m:r>
                          <a:rPr lang="fr-FR" sz="1800" b="0" i="1" smtClean="0">
                            <a:solidFill>
                              <a:srgbClr val="2F2F2F"/>
                            </a:solidFill>
                            <a:latin typeface="Cambria Math" panose="02040503050406030204" pitchFamily="18" charset="0"/>
                          </a:rPr>
                          <m:t>𝑒</m:t>
                        </m:r>
                      </m:sub>
                    </m:sSub>
                    <m:r>
                      <a:rPr lang="fr-FR" sz="1800" b="0" i="1" smtClean="0">
                        <a:solidFill>
                          <a:srgbClr val="2F2F2F"/>
                        </a:solidFill>
                        <a:latin typeface="Cambria Math" panose="02040503050406030204" pitchFamily="18" charset="0"/>
                        <a:ea typeface="Cambria Math" panose="02040503050406030204" pitchFamily="18" charset="0"/>
                      </a:rPr>
                      <m:t>≈</m:t>
                    </m:r>
                    <m:r>
                      <a:rPr lang="fr-FR" sz="1800" b="0" i="1" smtClean="0">
                        <a:solidFill>
                          <a:srgbClr val="2F2F2F"/>
                        </a:solidFill>
                        <a:latin typeface="Cambria Math" panose="02040503050406030204" pitchFamily="18" charset="0"/>
                      </a:rPr>
                      <m:t>511 </m:t>
                    </m:r>
                    <m:d>
                      <m:dPr>
                        <m:begChr m:val="["/>
                        <m:endChr m:val="]"/>
                        <m:ctrlPr>
                          <a:rPr lang="fr-FR" i="1">
                            <a:solidFill>
                              <a:srgbClr val="2F2F2F"/>
                            </a:solidFill>
                            <a:latin typeface="Cambria Math" panose="02040503050406030204" pitchFamily="18" charset="0"/>
                          </a:rPr>
                        </m:ctrlPr>
                      </m:dPr>
                      <m:e>
                        <m:r>
                          <m:rPr>
                            <m:sty m:val="p"/>
                          </m:rPr>
                          <a:rPr lang="fr-FR" b="0" i="0" smtClean="0">
                            <a:solidFill>
                              <a:srgbClr val="2F2F2F"/>
                            </a:solidFill>
                            <a:latin typeface="Cambria Math" panose="02040503050406030204" pitchFamily="18" charset="0"/>
                          </a:rPr>
                          <m:t>k</m:t>
                        </m:r>
                        <m:r>
                          <m:rPr>
                            <m:sty m:val="p"/>
                          </m:rPr>
                          <a:rPr lang="fr-FR" i="0">
                            <a:solidFill>
                              <a:srgbClr val="2F2F2F"/>
                            </a:solidFill>
                            <a:latin typeface="Cambria Math" panose="02040503050406030204" pitchFamily="18" charset="0"/>
                          </a:rPr>
                          <m:t>eV</m:t>
                        </m:r>
                        <m:r>
                          <a:rPr lang="fr-FR" b="0" i="0" smtClean="0">
                            <a:solidFill>
                              <a:srgbClr val="2F2F2F"/>
                            </a:solidFill>
                            <a:latin typeface="Cambria Math" panose="02040503050406030204" pitchFamily="18" charset="0"/>
                          </a:rPr>
                          <m:t>/</m:t>
                        </m:r>
                        <m:sSup>
                          <m:sSupPr>
                            <m:ctrlPr>
                              <a:rPr lang="fr-FR" i="1">
                                <a:solidFill>
                                  <a:srgbClr val="2F2F2F"/>
                                </a:solidFill>
                                <a:latin typeface="Cambria Math" panose="02040503050406030204" pitchFamily="18" charset="0"/>
                              </a:rPr>
                            </m:ctrlPr>
                          </m:sSupPr>
                          <m:e>
                            <m:r>
                              <m:rPr>
                                <m:sty m:val="p"/>
                              </m:rPr>
                              <a:rPr lang="fr-FR" i="0">
                                <a:solidFill>
                                  <a:srgbClr val="2F2F2F"/>
                                </a:solidFill>
                                <a:latin typeface="Cambria Math" panose="02040503050406030204" pitchFamily="18" charset="0"/>
                              </a:rPr>
                              <m:t>c</m:t>
                            </m:r>
                          </m:e>
                          <m:sup>
                            <m:r>
                              <a:rPr lang="fr-FR" i="0">
                                <a:solidFill>
                                  <a:srgbClr val="2F2F2F"/>
                                </a:solidFill>
                                <a:latin typeface="Cambria Math" panose="02040503050406030204" pitchFamily="18" charset="0"/>
                              </a:rPr>
                              <m:t>2</m:t>
                            </m:r>
                          </m:sup>
                        </m:sSup>
                      </m:e>
                    </m:d>
                  </m:oMath>
                </a14:m>
                <a:endParaRPr lang="fr-FR" sz="1800" b="0" i="1">
                  <a:solidFill>
                    <a:srgbClr val="2F2F2F"/>
                  </a:solidFill>
                  <a:latin typeface="Cambria Math" panose="02040503050406030204" pitchFamily="18" charset="0"/>
                </a:endParaRPr>
              </a:p>
              <a:p>
                <a:pPr marL="0" lvl="1" indent="0">
                  <a:buNone/>
                  <a:defRPr/>
                </a:pPr>
                <a:endParaRPr lang="fr-FR" b="1">
                  <a:solidFill>
                    <a:srgbClr val="E15E32"/>
                  </a:solidFill>
                </a:endParaRPr>
              </a:p>
              <a:p>
                <a:pPr marL="0" lvl="1" indent="0">
                  <a:buNone/>
                  <a:defRPr/>
                </a:pPr>
                <a:endParaRPr lang="fr-FR" sz="1600" b="0" i="1" baseline="-25000">
                  <a:solidFill>
                    <a:srgbClr val="2F2F2F"/>
                  </a:solidFill>
                </a:endParaRPr>
              </a:p>
              <a:p>
                <a:pPr marL="0" marR="0" lvl="0" indent="0" algn="l" defTabSz="914400" eaLnBrk="1" fontAlgn="auto" latinLnBrk="0" hangingPunct="1">
                  <a:lnSpc>
                    <a:spcPct val="150000"/>
                  </a:lnSpc>
                  <a:spcBef>
                    <a:spcPts val="0"/>
                  </a:spcBef>
                  <a:spcAft>
                    <a:spcPts val="0"/>
                  </a:spcAft>
                  <a:buClrTx/>
                  <a:buSzTx/>
                  <a:buFontTx/>
                  <a:buNone/>
                  <a:tabLst/>
                  <a:defRPr/>
                </a:pPr>
                <a:endParaRPr kumimoji="0" lang="fr-FR" sz="2400" b="0" i="1" u="none" strike="noStrike" kern="0" cap="none" spc="0" normalizeH="0" baseline="-25000" noProof="0">
                  <a:ln>
                    <a:noFill/>
                  </a:ln>
                  <a:solidFill>
                    <a:srgbClr val="2F2F2F"/>
                  </a:solidFill>
                  <a:effectLst/>
                  <a:uLnTx/>
                  <a:uFillTx/>
                  <a:latin typeface="Source Sans Pro"/>
                  <a:cs typeface="Arial"/>
                </a:endParaRPr>
              </a:p>
              <a:p>
                <a:pPr marL="0" lvl="1" indent="0" algn="ctr">
                  <a:buNone/>
                  <a:defRPr/>
                </a:pPr>
                <a:endParaRPr lang="fr-FR" sz="2800" b="0" i="1" baseline="-25000">
                  <a:solidFill>
                    <a:srgbClr val="2F2F2F"/>
                  </a:solidFill>
                </a:endParaRPr>
              </a:p>
              <a:p>
                <a:pPr marL="0" lvl="1" indent="0" algn="ctr">
                  <a:buNone/>
                  <a:defRPr/>
                </a:pPr>
                <a:endParaRPr lang="fr-FR" sz="2800" b="0" i="1" baseline="-25000">
                  <a:solidFill>
                    <a:srgbClr val="2F2F2F"/>
                  </a:solidFill>
                </a:endParaRPr>
              </a:p>
              <a:p>
                <a:pPr marL="0" lvl="1" indent="0" algn="ctr">
                  <a:buNone/>
                  <a:defRPr/>
                </a:pPr>
                <a:endParaRPr lang="fr-FR" sz="1800"/>
              </a:p>
              <a:p>
                <a:pPr marL="0" lvl="1" indent="0" algn="ctr">
                  <a:buNone/>
                  <a:defRPr/>
                </a:pPr>
                <a:endParaRPr lang="fr-FR" b="1">
                  <a:solidFill>
                    <a:srgbClr val="FF0000"/>
                  </a:solidFill>
                </a:endParaRPr>
              </a:p>
            </p:txBody>
          </p:sp>
        </mc:Choice>
        <mc:Fallback xmlns="">
          <p:sp>
            <p:nvSpPr>
              <p:cNvPr id="29" name="Content Placeholder 1">
                <a:extLst>
                  <a:ext uri="{FF2B5EF4-FFF2-40B4-BE49-F238E27FC236}">
                    <a16:creationId xmlns:a16="http://schemas.microsoft.com/office/drawing/2014/main" id="{CF959F79-559E-B816-F526-CD104D8C1E77}"/>
                  </a:ext>
                </a:extLst>
              </p:cNvPr>
              <p:cNvSpPr txBox="1">
                <a:spLocks noRot="1" noChangeAspect="1" noMove="1" noResize="1" noEditPoints="1" noAdjustHandles="1" noChangeArrowheads="1" noChangeShapeType="1" noTextEdit="1"/>
              </p:cNvSpPr>
              <p:nvPr/>
            </p:nvSpPr>
            <p:spPr bwMode="auto">
              <a:xfrm>
                <a:off x="433425" y="1309094"/>
                <a:ext cx="6476656" cy="4805577"/>
              </a:xfrm>
              <a:prstGeom prst="rect">
                <a:avLst/>
              </a:prstGeom>
              <a:blipFill>
                <a:blip r:embed="rId5"/>
                <a:stretch>
                  <a:fillRect l="-2164" t="-1650"/>
                </a:stretch>
              </a:blipFill>
              <a:ln>
                <a:noFill/>
              </a:ln>
            </p:spPr>
            <p:txBody>
              <a:bodyPr/>
              <a:lstStyle/>
              <a:p>
                <a:r>
                  <a:rPr lang="fr-FR">
                    <a:noFill/>
                  </a:rPr>
                  <a:t> </a:t>
                </a:r>
              </a:p>
            </p:txBody>
          </p:sp>
        </mc:Fallback>
      </mc:AlternateContent>
      <p:sp>
        <p:nvSpPr>
          <p:cNvPr id="33" name="Title 1">
            <a:extLst>
              <a:ext uri="{FF2B5EF4-FFF2-40B4-BE49-F238E27FC236}">
                <a16:creationId xmlns:a16="http://schemas.microsoft.com/office/drawing/2014/main" id="{98BAED1F-5BDB-FCB2-4744-C7F84BC2C848}"/>
              </a:ext>
            </a:extLst>
          </p:cNvPr>
          <p:cNvSpPr txBox="1">
            <a:spLocks/>
          </p:cNvSpPr>
          <p:nvPr/>
        </p:nvSpPr>
        <p:spPr bwMode="auto">
          <a:xfrm>
            <a:off x="4584983" y="5913867"/>
            <a:ext cx="5255964" cy="560770"/>
          </a:xfrm>
          <a:prstGeom prst="rect">
            <a:avLst/>
          </a:prstGeom>
        </p:spPr>
        <p:txBody>
          <a:bodyPr vert="horz" lIns="0" tIns="0" rIns="0" bIns="0" numCol="1" rtlCol="0" anchor="ctr" anchorCtr="0">
            <a:noAutofit/>
          </a:bodyPr>
          <a:lstStyle>
            <a:lvl1pPr algn="l" defTabSz="914400" eaLnBrk="1" hangingPunct="1">
              <a:lnSpc>
                <a:spcPct val="90000"/>
              </a:lnSpc>
              <a:spcBef>
                <a:spcPts val="0"/>
              </a:spcBef>
              <a:buNone/>
              <a:defRPr sz="3600" b="1">
                <a:solidFill>
                  <a:schemeClr val="tx1"/>
                </a:solidFill>
                <a:latin typeface="+mj-lt"/>
                <a:ea typeface="+mj-ea"/>
                <a:cs typeface="+mj-cs"/>
              </a:defRPr>
            </a:lvl1pPr>
          </a:lstStyle>
          <a:p>
            <a:pPr algn="ctr"/>
            <a:endParaRPr lang="fr-FR" sz="2400" b="0" i="1" baseline="-25000">
              <a:solidFill>
                <a:srgbClr val="2F2F2F"/>
              </a:solidFill>
            </a:endParaRPr>
          </a:p>
        </p:txBody>
      </p:sp>
      <p:sp>
        <p:nvSpPr>
          <p:cNvPr id="34" name="Title 1">
            <a:extLst>
              <a:ext uri="{FF2B5EF4-FFF2-40B4-BE49-F238E27FC236}">
                <a16:creationId xmlns:a16="http://schemas.microsoft.com/office/drawing/2014/main" id="{6F8681C8-3614-C779-B629-680839547D83}"/>
              </a:ext>
            </a:extLst>
          </p:cNvPr>
          <p:cNvSpPr txBox="1">
            <a:spLocks/>
          </p:cNvSpPr>
          <p:nvPr/>
        </p:nvSpPr>
        <p:spPr bwMode="auto">
          <a:xfrm>
            <a:off x="4584982" y="5219386"/>
            <a:ext cx="6448981" cy="560770"/>
          </a:xfrm>
          <a:prstGeom prst="rect">
            <a:avLst/>
          </a:prstGeom>
        </p:spPr>
        <p:txBody>
          <a:bodyPr vert="horz" lIns="0" tIns="0" rIns="0" bIns="0" numCol="1" rtlCol="0" anchor="ctr" anchorCtr="0">
            <a:noAutofit/>
          </a:bodyPr>
          <a:lstStyle>
            <a:lvl1pPr algn="l" defTabSz="914400" eaLnBrk="1" hangingPunct="1">
              <a:lnSpc>
                <a:spcPct val="90000"/>
              </a:lnSpc>
              <a:spcBef>
                <a:spcPts val="0"/>
              </a:spcBef>
              <a:buNone/>
              <a:defRPr sz="3600" b="1">
                <a:solidFill>
                  <a:schemeClr val="tx1"/>
                </a:solidFill>
                <a:latin typeface="+mj-lt"/>
                <a:ea typeface="+mj-ea"/>
                <a:cs typeface="+mj-cs"/>
              </a:defRPr>
            </a:lvl1pPr>
          </a:lstStyle>
          <a:p>
            <a:pPr algn="ctr"/>
            <a:endParaRPr lang="fr-FR" sz="2400" b="0" i="1" baseline="-25000">
              <a:solidFill>
                <a:srgbClr val="2F2F2F"/>
              </a:solidFill>
            </a:endParaRPr>
          </a:p>
        </p:txBody>
      </p:sp>
      <p:sp>
        <p:nvSpPr>
          <p:cNvPr id="35" name="Title 1">
            <a:extLst>
              <a:ext uri="{FF2B5EF4-FFF2-40B4-BE49-F238E27FC236}">
                <a16:creationId xmlns:a16="http://schemas.microsoft.com/office/drawing/2014/main" id="{85405E41-B7D8-5147-2216-E740F476556F}"/>
              </a:ext>
            </a:extLst>
          </p:cNvPr>
          <p:cNvSpPr txBox="1">
            <a:spLocks/>
          </p:cNvSpPr>
          <p:nvPr/>
        </p:nvSpPr>
        <p:spPr bwMode="auto">
          <a:xfrm>
            <a:off x="4584983" y="4658616"/>
            <a:ext cx="5543996" cy="560770"/>
          </a:xfrm>
          <a:prstGeom prst="rect">
            <a:avLst/>
          </a:prstGeom>
        </p:spPr>
        <p:txBody>
          <a:bodyPr vert="horz" lIns="0" tIns="0" rIns="0" bIns="0" numCol="1" rtlCol="0" anchor="ctr" anchorCtr="0">
            <a:noAutofit/>
          </a:bodyPr>
          <a:lstStyle>
            <a:lvl1pPr algn="l" defTabSz="914400" eaLnBrk="1" hangingPunct="1">
              <a:lnSpc>
                <a:spcPct val="90000"/>
              </a:lnSpc>
              <a:spcBef>
                <a:spcPts val="0"/>
              </a:spcBef>
              <a:buNone/>
              <a:defRPr sz="3600" b="1">
                <a:solidFill>
                  <a:schemeClr val="tx1"/>
                </a:solidFill>
                <a:latin typeface="+mj-lt"/>
                <a:ea typeface="+mj-ea"/>
                <a:cs typeface="+mj-cs"/>
              </a:defRPr>
            </a:lvl1pPr>
          </a:lstStyle>
          <a:p>
            <a:pPr algn="ctr"/>
            <a:endParaRPr lang="fr-FR" sz="2400" b="0" i="1" baseline="-25000">
              <a:solidFill>
                <a:srgbClr val="2F2F2F"/>
              </a:solidFill>
            </a:endParaRPr>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E109D5C0-A716-B8A8-65E0-85EE6940C088}"/>
                  </a:ext>
                </a:extLst>
              </p:cNvPr>
              <p:cNvSpPr txBox="1"/>
              <p:nvPr/>
            </p:nvSpPr>
            <p:spPr bwMode="auto">
              <a:xfrm>
                <a:off x="10497957" y="1475600"/>
                <a:ext cx="1391038" cy="369332"/>
              </a:xfrm>
              <a:prstGeom prst="rect">
                <a:avLst/>
              </a:prstGeom>
              <a:noFill/>
            </p:spPr>
            <p:txBody>
              <a:bodyPr wrap="square">
                <a:spAutoFit/>
              </a:bodyPr>
              <a:lstStyle/>
              <a:p>
                <a14:m>
                  <m:oMath xmlns:m="http://schemas.openxmlformats.org/officeDocument/2006/math">
                    <m:r>
                      <a:rPr lang="fr-FR" sz="1800" b="1" i="1" smtClean="0">
                        <a:solidFill>
                          <a:srgbClr val="2F2F2F"/>
                        </a:solidFill>
                        <a:latin typeface="Cambria Math" panose="02040503050406030204" pitchFamily="18" charset="0"/>
                      </a:rPr>
                      <m:t>𝒃</m:t>
                    </m:r>
                    <m:r>
                      <a:rPr lang="fr-FR" sz="1800" b="1" i="1" smtClean="0">
                        <a:solidFill>
                          <a:srgbClr val="2F2F2F"/>
                        </a:solidFill>
                        <a:latin typeface="Cambria Math" panose="02040503050406030204" pitchFamily="18" charset="0"/>
                      </a:rPr>
                      <m:t>=</m:t>
                    </m:r>
                    <m:r>
                      <a:rPr lang="fr-FR" sz="1800" b="1" i="1" smtClean="0">
                        <a:solidFill>
                          <a:srgbClr val="2F2F2F"/>
                        </a:solidFill>
                        <a:latin typeface="Cambria Math" panose="02040503050406030204" pitchFamily="18" charset="0"/>
                      </a:rPr>
                      <m:t>𝟒</m:t>
                    </m:r>
                    <m:r>
                      <a:rPr lang="fr-FR" sz="1800" b="1" i="1" smtClean="0">
                        <a:solidFill>
                          <a:srgbClr val="2F2F2F"/>
                        </a:solidFill>
                        <a:latin typeface="Cambria Math" panose="02040503050406030204" pitchFamily="18" charset="0"/>
                      </a:rPr>
                      <m:t> </m:t>
                    </m:r>
                    <m:d>
                      <m:dPr>
                        <m:begChr m:val="["/>
                        <m:endChr m:val="]"/>
                        <m:ctrlPr>
                          <a:rPr lang="fr-FR" sz="1800" b="1" i="1">
                            <a:solidFill>
                              <a:srgbClr val="2F2F2F"/>
                            </a:solidFill>
                            <a:latin typeface="Cambria Math" panose="02040503050406030204" pitchFamily="18" charset="0"/>
                          </a:rPr>
                        </m:ctrlPr>
                      </m:dPr>
                      <m:e>
                        <m:r>
                          <a:rPr lang="fr-FR" sz="1800" b="1" i="0" smtClean="0">
                            <a:solidFill>
                              <a:srgbClr val="2F2F2F"/>
                            </a:solidFill>
                            <a:latin typeface="Cambria Math" panose="02040503050406030204" pitchFamily="18" charset="0"/>
                          </a:rPr>
                          <m:t>𝐜</m:t>
                        </m:r>
                        <m:r>
                          <a:rPr lang="fr-FR" sz="1800" b="1" i="0">
                            <a:solidFill>
                              <a:srgbClr val="2F2F2F"/>
                            </a:solidFill>
                            <a:latin typeface="Cambria Math" panose="02040503050406030204" pitchFamily="18" charset="0"/>
                          </a:rPr>
                          <m:t>𝐦</m:t>
                        </m:r>
                      </m:e>
                    </m:d>
                  </m:oMath>
                </a14:m>
                <a:r>
                  <a:rPr lang="fr-FR" sz="1800" b="1" i="1" baseline="-25000">
                    <a:solidFill>
                      <a:srgbClr val="2F2F2F"/>
                    </a:solidFill>
                  </a:rPr>
                  <a:t> </a:t>
                </a:r>
                <a:endParaRPr lang="fr-FR" b="1"/>
              </a:p>
            </p:txBody>
          </p:sp>
        </mc:Choice>
        <mc:Fallback xmlns="">
          <p:sp>
            <p:nvSpPr>
              <p:cNvPr id="41" name="ZoneTexte 40">
                <a:extLst>
                  <a:ext uri="{FF2B5EF4-FFF2-40B4-BE49-F238E27FC236}">
                    <a16:creationId xmlns:a16="http://schemas.microsoft.com/office/drawing/2014/main" id="{E109D5C0-A716-B8A8-65E0-85EE6940C088}"/>
                  </a:ext>
                </a:extLst>
              </p:cNvPr>
              <p:cNvSpPr txBox="1">
                <a:spLocks noRot="1" noChangeAspect="1" noMove="1" noResize="1" noEditPoints="1" noAdjustHandles="1" noChangeArrowheads="1" noChangeShapeType="1" noTextEdit="1"/>
              </p:cNvSpPr>
              <p:nvPr/>
            </p:nvSpPr>
            <p:spPr bwMode="auto">
              <a:xfrm>
                <a:off x="10497957" y="1475600"/>
                <a:ext cx="1391038"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TextBox 62">
                <a:extLst>
                  <a:ext uri="{FF2B5EF4-FFF2-40B4-BE49-F238E27FC236}">
                    <a16:creationId xmlns:a16="http://schemas.microsoft.com/office/drawing/2014/main" id="{A33AD936-2F6E-29ED-9E9E-8A8443B6B503}"/>
                  </a:ext>
                </a:extLst>
              </p:cNvPr>
              <p:cNvSpPr txBox="1"/>
              <p:nvPr/>
            </p:nvSpPr>
            <p:spPr bwMode="auto">
              <a:xfrm>
                <a:off x="9093380" y="1896665"/>
                <a:ext cx="848919" cy="36933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acc>
                        <m:accPr>
                          <m:chr m:val="̅"/>
                          <m:ctrlPr>
                            <a:rPr lang="fr-FR" b="1" i="1">
                              <a:solidFill>
                                <a:srgbClr val="2F2F2F"/>
                              </a:solidFill>
                              <a:latin typeface="Cambria Math" panose="02040503050406030204" pitchFamily="18" charset="0"/>
                            </a:rPr>
                          </m:ctrlPr>
                        </m:accPr>
                        <m:e>
                          <m:sSub>
                            <m:sSubPr>
                              <m:ctrlPr>
                                <a:rPr lang="fr-FR" b="1" i="1">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a:solidFill>
                                    <a:srgbClr val="2F2F2F"/>
                                  </a:solidFill>
                                  <a:latin typeface="Cambria Math" panose="02040503050406030204" pitchFamily="18" charset="0"/>
                                </a:rPr>
                                <m:t>𝒂𝒖𝒕𝒐</m:t>
                              </m:r>
                            </m:sub>
                          </m:sSub>
                        </m:e>
                      </m:acc>
                    </m:oMath>
                  </m:oMathPara>
                </a14:m>
                <a:endParaRPr lang="fr-FR" b="1">
                  <a:solidFill>
                    <a:srgbClr val="2F2F2F"/>
                  </a:solidFill>
                </a:endParaRPr>
              </a:p>
            </p:txBody>
          </p:sp>
        </mc:Choice>
        <mc:Fallback xmlns="">
          <p:sp>
            <p:nvSpPr>
              <p:cNvPr id="43" name="TextBox 62">
                <a:extLst>
                  <a:ext uri="{FF2B5EF4-FFF2-40B4-BE49-F238E27FC236}">
                    <a16:creationId xmlns:a16="http://schemas.microsoft.com/office/drawing/2014/main" id="{A33AD936-2F6E-29ED-9E9E-8A8443B6B503}"/>
                  </a:ext>
                </a:extLst>
              </p:cNvPr>
              <p:cNvSpPr txBox="1">
                <a:spLocks noRot="1" noChangeAspect="1" noMove="1" noResize="1" noEditPoints="1" noAdjustHandles="1" noChangeArrowheads="1" noChangeShapeType="1" noTextEdit="1"/>
              </p:cNvSpPr>
              <p:nvPr/>
            </p:nvSpPr>
            <p:spPr bwMode="auto">
              <a:xfrm>
                <a:off x="9093380" y="1896665"/>
                <a:ext cx="848919"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TextBox 63">
                <a:extLst>
                  <a:ext uri="{FF2B5EF4-FFF2-40B4-BE49-F238E27FC236}">
                    <a16:creationId xmlns:a16="http://schemas.microsoft.com/office/drawing/2014/main" id="{6D2854F0-3007-02DB-8EBB-E30F0CE95766}"/>
                  </a:ext>
                </a:extLst>
              </p:cNvPr>
              <p:cNvSpPr txBox="1"/>
              <p:nvPr/>
            </p:nvSpPr>
            <p:spPr bwMode="auto">
              <a:xfrm>
                <a:off x="9067290" y="791959"/>
                <a:ext cx="8489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fr-FR" b="1" i="1">
                              <a:solidFill>
                                <a:srgbClr val="2F2F2F"/>
                              </a:solidFill>
                              <a:latin typeface="Cambria Math" panose="02040503050406030204" pitchFamily="18" charset="0"/>
                            </a:rPr>
                          </m:ctrlPr>
                        </m:accPr>
                        <m:e>
                          <m:sSub>
                            <m:sSubPr>
                              <m:ctrlPr>
                                <a:rPr lang="fr-FR" b="1" i="1">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a:solidFill>
                                    <a:srgbClr val="2F2F2F"/>
                                  </a:solidFill>
                                  <a:latin typeface="Cambria Math" panose="02040503050406030204" pitchFamily="18" charset="0"/>
                                </a:rPr>
                                <m:t>𝒌𝒊𝒄𝒌</m:t>
                              </m:r>
                            </m:sub>
                          </m:sSub>
                        </m:e>
                      </m:acc>
                      <m:r>
                        <a:rPr lang="fr-FR" b="1" i="1">
                          <a:solidFill>
                            <a:srgbClr val="2F2F2F"/>
                          </a:solidFill>
                          <a:latin typeface="Cambria Math" panose="02040503050406030204" pitchFamily="18" charset="0"/>
                        </a:rPr>
                        <m:t> </m:t>
                      </m:r>
                    </m:oMath>
                  </m:oMathPara>
                </a14:m>
                <a:endParaRPr lang="fr-FR" b="1">
                  <a:solidFill>
                    <a:srgbClr val="2F2F2F"/>
                  </a:solidFill>
                </a:endParaRPr>
              </a:p>
            </p:txBody>
          </p:sp>
        </mc:Choice>
        <mc:Fallback xmlns="">
          <p:sp>
            <p:nvSpPr>
              <p:cNvPr id="44" name="TextBox 63">
                <a:extLst>
                  <a:ext uri="{FF2B5EF4-FFF2-40B4-BE49-F238E27FC236}">
                    <a16:creationId xmlns:a16="http://schemas.microsoft.com/office/drawing/2014/main" id="{6D2854F0-3007-02DB-8EBB-E30F0CE95766}"/>
                  </a:ext>
                </a:extLst>
              </p:cNvPr>
              <p:cNvSpPr txBox="1">
                <a:spLocks noRot="1" noChangeAspect="1" noMove="1" noResize="1" noEditPoints="1" noAdjustHandles="1" noChangeArrowheads="1" noChangeShapeType="1" noTextEdit="1"/>
              </p:cNvSpPr>
              <p:nvPr/>
            </p:nvSpPr>
            <p:spPr bwMode="auto">
              <a:xfrm>
                <a:off x="9067290" y="791959"/>
                <a:ext cx="848919" cy="369332"/>
              </a:xfrm>
              <a:prstGeom prst="rect">
                <a:avLst/>
              </a:prstGeom>
              <a:blipFill>
                <a:blip r:embed="rId8"/>
                <a:stretch>
                  <a:fillRect b="-16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77C6BFE9-955D-3F98-E1A2-226CECA03988}"/>
                  </a:ext>
                </a:extLst>
              </p:cNvPr>
              <p:cNvSpPr txBox="1"/>
              <p:nvPr/>
            </p:nvSpPr>
            <p:spPr bwMode="auto">
              <a:xfrm>
                <a:off x="9055592" y="156997"/>
                <a:ext cx="8489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rgbClr val="2F2F2F"/>
                              </a:solidFill>
                              <a:latin typeface="Cambria Math" panose="02040503050406030204" pitchFamily="18" charset="0"/>
                            </a:rPr>
                          </m:ctrlPr>
                        </m:sSubPr>
                        <m:e>
                          <m:r>
                            <a:rPr lang="fr-FR" b="1" i="0">
                              <a:solidFill>
                                <a:srgbClr val="2F2F2F"/>
                              </a:solidFill>
                              <a:latin typeface="Cambria Math" panose="02040503050406030204" pitchFamily="18" charset="0"/>
                              <a:ea typeface="Cambria Math" panose="02040503050406030204" pitchFamily="18" charset="0"/>
                            </a:rPr>
                            <m:t>𝚫</m:t>
                          </m:r>
                          <m:r>
                            <a:rPr lang="fr-FR" b="1" i="1">
                              <a:solidFill>
                                <a:srgbClr val="2F2F2F"/>
                              </a:solidFill>
                              <a:latin typeface="Cambria Math" panose="02040503050406030204" pitchFamily="18" charset="0"/>
                            </a:rPr>
                            <m:t>𝑬</m:t>
                          </m:r>
                        </m:e>
                        <m:sub>
                          <m:r>
                            <a:rPr lang="fr-FR" b="1" i="1" smtClean="0">
                              <a:solidFill>
                                <a:srgbClr val="2F2F2F"/>
                              </a:solidFill>
                              <a:latin typeface="Cambria Math" panose="02040503050406030204" pitchFamily="18" charset="0"/>
                            </a:rPr>
                            <m:t>𝒘𝒂𝒍𝒍</m:t>
                          </m:r>
                        </m:sub>
                      </m:sSub>
                    </m:oMath>
                  </m:oMathPara>
                </a14:m>
                <a:endParaRPr lang="fr-FR" b="1">
                  <a:solidFill>
                    <a:srgbClr val="2F2F2F"/>
                  </a:solidFill>
                </a:endParaRPr>
              </a:p>
            </p:txBody>
          </p:sp>
        </mc:Choice>
        <mc:Fallback xmlns="">
          <p:sp>
            <p:nvSpPr>
              <p:cNvPr id="45" name="TextBox 22">
                <a:extLst>
                  <a:ext uri="{FF2B5EF4-FFF2-40B4-BE49-F238E27FC236}">
                    <a16:creationId xmlns:a16="http://schemas.microsoft.com/office/drawing/2014/main" id="{77C6BFE9-955D-3F98-E1A2-226CECA03988}"/>
                  </a:ext>
                </a:extLst>
              </p:cNvPr>
              <p:cNvSpPr txBox="1">
                <a:spLocks noRot="1" noChangeAspect="1" noMove="1" noResize="1" noEditPoints="1" noAdjustHandles="1" noChangeArrowheads="1" noChangeShapeType="1" noTextEdit="1"/>
              </p:cNvSpPr>
              <p:nvPr/>
            </p:nvSpPr>
            <p:spPr bwMode="auto">
              <a:xfrm>
                <a:off x="9055592" y="156997"/>
                <a:ext cx="848919" cy="369332"/>
              </a:xfrm>
              <a:prstGeom prst="rect">
                <a:avLst/>
              </a:prstGeom>
              <a:blipFill>
                <a:blip r:embed="rId3"/>
                <a:stretch>
                  <a:fillRect b="-1667"/>
                </a:stretch>
              </a:blipFill>
            </p:spPr>
            <p:txBody>
              <a:bodyPr/>
              <a:lstStyle/>
              <a:p>
                <a:r>
                  <a:rPr lang="fr-FR">
                    <a:noFill/>
                  </a:rPr>
                  <a:t> </a:t>
                </a:r>
              </a:p>
            </p:txBody>
          </p:sp>
        </mc:Fallback>
      </mc:AlternateContent>
      <p:sp>
        <p:nvSpPr>
          <p:cNvPr id="46" name="Rectangle: Rounded Corners 8">
            <a:extLst>
              <a:ext uri="{FF2B5EF4-FFF2-40B4-BE49-F238E27FC236}">
                <a16:creationId xmlns:a16="http://schemas.microsoft.com/office/drawing/2014/main" id="{4A298719-66F1-84C0-D987-2A5B34B501ED}"/>
              </a:ext>
            </a:extLst>
          </p:cNvPr>
          <p:cNvSpPr/>
          <p:nvPr/>
        </p:nvSpPr>
        <p:spPr bwMode="auto">
          <a:xfrm>
            <a:off x="6931604" y="3262992"/>
            <a:ext cx="5169543" cy="297432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13">
            <a:extLst>
              <a:ext uri="{FF2B5EF4-FFF2-40B4-BE49-F238E27FC236}">
                <a16:creationId xmlns:a16="http://schemas.microsoft.com/office/drawing/2014/main" id="{5F42F7F7-CCC6-CD22-A25C-C25613BC5D0C}"/>
              </a:ext>
            </a:extLst>
          </p:cNvPr>
          <p:cNvSpPr txBox="1"/>
          <p:nvPr/>
        </p:nvSpPr>
        <p:spPr bwMode="auto">
          <a:xfrm>
            <a:off x="1" y="6031409"/>
            <a:ext cx="5515812" cy="276999"/>
          </a:xfrm>
          <a:prstGeom prst="rect">
            <a:avLst/>
          </a:prstGeom>
          <a:noFill/>
        </p:spPr>
        <p:txBody>
          <a:bodyPr wrap="square" rtlCol="0">
            <a:spAutoFit/>
          </a:bodyPr>
          <a:lstStyle/>
          <a:p>
            <a:pPr algn="ctr"/>
            <a:r>
              <a:rPr lang="fr-FR" sz="1200" i="1" u="sng">
                <a:solidFill>
                  <a:srgbClr val="2F2F2F"/>
                </a:solidFill>
              </a:rPr>
              <a:t>Ref: </a:t>
            </a:r>
            <a:r>
              <a:rPr lang="en-GB" sz="1200" i="1">
                <a:solidFill>
                  <a:srgbClr val="2F2F2F"/>
                </a:solidFill>
              </a:rPr>
              <a:t>“ Energy Gain in an Electron Cloud During the Passage of a Bunch ” – J. </a:t>
            </a:r>
            <a:r>
              <a:rPr lang="fr-FR" sz="1200" i="1">
                <a:solidFill>
                  <a:srgbClr val="2F2F2F"/>
                </a:solidFill>
              </a:rPr>
              <a:t>Scott Berg</a:t>
            </a:r>
          </a:p>
        </p:txBody>
      </p:sp>
    </p:spTree>
    <p:extLst>
      <p:ext uri="{BB962C8B-B14F-4D97-AF65-F5344CB8AC3E}">
        <p14:creationId xmlns:p14="http://schemas.microsoft.com/office/powerpoint/2010/main" val="126181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34</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Energy ramp-up at 620GeV</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pic>
        <p:nvPicPr>
          <p:cNvPr id="5" name="Image 4" descr="Une image contenant diagramme, ligne, Tracé&#10;&#10;Description générée automatiquement">
            <a:extLst>
              <a:ext uri="{FF2B5EF4-FFF2-40B4-BE49-F238E27FC236}">
                <a16:creationId xmlns:a16="http://schemas.microsoft.com/office/drawing/2014/main" id="{E60CB10D-6D04-C529-856D-51DCB36A85D2}"/>
              </a:ext>
            </a:extLst>
          </p:cNvPr>
          <p:cNvPicPr>
            <a:picLocks noChangeAspect="1"/>
          </p:cNvPicPr>
          <p:nvPr/>
        </p:nvPicPr>
        <p:blipFill rotWithShape="1">
          <a:blip r:embed="rId2"/>
          <a:srcRect l="5269" t="9051" r="9335" b="4851"/>
          <a:stretch/>
        </p:blipFill>
        <p:spPr bwMode="auto">
          <a:xfrm>
            <a:off x="298440" y="1649276"/>
            <a:ext cx="6572221" cy="4346518"/>
          </a:xfrm>
          <a:prstGeom prst="rect">
            <a:avLst/>
          </a:prstGeom>
        </p:spPr>
      </p:pic>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35560"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5183138"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4463058"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4463058" y="5942728"/>
                <a:ext cx="1440160" cy="344133"/>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15480"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15480"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5"/>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6"/>
                <a:stretch>
                  <a:fillRect l="-5455" r="-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m:t>
                    </m:r>
                    <m:r>
                      <a:rPr lang="fr-FR" sz="1800" i="1" smtClean="0">
                        <a:solidFill>
                          <a:srgbClr val="2F2F2F"/>
                        </a:solidFill>
                        <a:latin typeface="Cambria Math" panose="02040503050406030204" pitchFamily="18" charset="0"/>
                      </a:rPr>
                      <m:t>6</m:t>
                    </m:r>
                    <m:r>
                      <a:rPr lang="fr-FR" sz="1800" b="0" i="1" smtClean="0">
                        <a:solidFill>
                          <a:srgbClr val="2F2F2F"/>
                        </a:solidFill>
                        <a:latin typeface="Cambria Math" panose="02040503050406030204" pitchFamily="18" charset="0"/>
                      </a:rPr>
                      <m:t>20 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Intensity: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𝑝𝑝𝑏</m:t>
                        </m:r>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=1.60×</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m:t>
                    </m:r>
                    <m:r>
                      <a:rPr lang="fr-FR" sz="1800" i="1" smtClean="0">
                        <a:solidFill>
                          <a:srgbClr val="2F2F2F"/>
                        </a:solidFill>
                        <a:latin typeface="Cambria Math" panose="02040503050406030204" pitchFamily="18" charset="0"/>
                      </a:rPr>
                      <m:t>6</m:t>
                    </m:r>
                    <m:r>
                      <a:rPr lang="fr-FR" sz="1800" b="0" i="1" smtClean="0">
                        <a:solidFill>
                          <a:srgbClr val="2F2F2F"/>
                        </a:solidFill>
                        <a:latin typeface="Cambria Math" panose="02040503050406030204" pitchFamily="18" charset="0"/>
                      </a:rPr>
                      <m:t>.0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=203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xmlns="">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7"/>
                <a:stretch>
                  <a:fillRect l="-3121" t="-1691"/>
                </a:stretch>
              </a:blipFill>
              <a:ln>
                <a:noFill/>
              </a:ln>
            </p:spPr>
            <p:txBody>
              <a:bodyPr/>
              <a:lstStyle/>
              <a:p>
                <a:r>
                  <a:rPr lang="fr-FR">
                    <a:noFill/>
                  </a:rPr>
                  <a:t> </a:t>
                </a:r>
              </a:p>
            </p:txBody>
          </p:sp>
        </mc:Fallback>
      </mc:AlternateContent>
    </p:spTree>
    <p:extLst>
      <p:ext uri="{BB962C8B-B14F-4D97-AF65-F5344CB8AC3E}">
        <p14:creationId xmlns:p14="http://schemas.microsoft.com/office/powerpoint/2010/main" val="193177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descr="Une image contenant diagramme, ligne, Tracé&#10;&#10;Description générée automatiquement">
            <a:extLst>
              <a:ext uri="{FF2B5EF4-FFF2-40B4-BE49-F238E27FC236}">
                <a16:creationId xmlns:a16="http://schemas.microsoft.com/office/drawing/2014/main" id="{5726C256-CAAD-7153-4236-EE21DE6078BB}"/>
              </a:ext>
            </a:extLst>
          </p:cNvPr>
          <p:cNvPicPr>
            <a:picLocks noChangeAspect="1"/>
          </p:cNvPicPr>
          <p:nvPr/>
        </p:nvPicPr>
        <p:blipFill rotWithShape="1">
          <a:blip r:embed="rId2"/>
          <a:srcRect l="5269" t="9051" r="9335" b="4851"/>
          <a:stretch/>
        </p:blipFill>
        <p:spPr bwMode="auto">
          <a:xfrm>
            <a:off x="298440" y="1649277"/>
            <a:ext cx="6572222" cy="434651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35</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Energy ramp-up at 2074GeV</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35560"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5183138"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4463058"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4463058" y="5942728"/>
                <a:ext cx="1440160" cy="344133"/>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15480"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15480"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5"/>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6"/>
                <a:stretch>
                  <a:fillRect l="-5455" r="-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m:t>
                    </m:r>
                    <m:r>
                      <a:rPr lang="fr-FR" sz="1800" i="1" smtClean="0">
                        <a:solidFill>
                          <a:srgbClr val="2F2F2F"/>
                        </a:solidFill>
                        <a:latin typeface="Cambria Math" panose="02040503050406030204" pitchFamily="18" charset="0"/>
                      </a:rPr>
                      <m:t>2</m:t>
                    </m:r>
                    <m:r>
                      <a:rPr lang="fr-FR" sz="1800" b="0" i="1" smtClean="0">
                        <a:solidFill>
                          <a:srgbClr val="2F2F2F"/>
                        </a:solidFill>
                        <a:latin typeface="Cambria Math" panose="02040503050406030204" pitchFamily="18" charset="0"/>
                      </a:rPr>
                      <m:t>074 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Intensity: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𝑝𝑝𝑏</m:t>
                        </m:r>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=1.60×</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=5.8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=202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xmlns="">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7"/>
                <a:stretch>
                  <a:fillRect l="-3121" t="-1691"/>
                </a:stretch>
              </a:blipFill>
              <a:ln>
                <a:noFill/>
              </a:ln>
            </p:spPr>
            <p:txBody>
              <a:bodyPr/>
              <a:lstStyle/>
              <a:p>
                <a:r>
                  <a:rPr lang="fr-FR">
                    <a:noFill/>
                  </a:rPr>
                  <a:t> </a:t>
                </a:r>
              </a:p>
            </p:txBody>
          </p:sp>
        </mc:Fallback>
      </mc:AlternateContent>
    </p:spTree>
    <p:extLst>
      <p:ext uri="{BB962C8B-B14F-4D97-AF65-F5344CB8AC3E}">
        <p14:creationId xmlns:p14="http://schemas.microsoft.com/office/powerpoint/2010/main" val="349193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descr="Une image contenant diagramme, ligne, Tracé&#10;&#10;Description générée automatiquement">
            <a:extLst>
              <a:ext uri="{FF2B5EF4-FFF2-40B4-BE49-F238E27FC236}">
                <a16:creationId xmlns:a16="http://schemas.microsoft.com/office/drawing/2014/main" id="{3CAA97AF-C507-00A4-36B5-6299290C1604}"/>
              </a:ext>
            </a:extLst>
          </p:cNvPr>
          <p:cNvPicPr>
            <a:picLocks noChangeAspect="1"/>
          </p:cNvPicPr>
          <p:nvPr/>
        </p:nvPicPr>
        <p:blipFill rotWithShape="1">
          <a:blip r:embed="rId2"/>
          <a:srcRect l="5269" t="9051" r="9335" b="4851"/>
          <a:stretch/>
        </p:blipFill>
        <p:spPr bwMode="auto">
          <a:xfrm>
            <a:off x="298438" y="1671736"/>
            <a:ext cx="6572223" cy="432405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a:defRPr/>
            </a:pPr>
            <a:r>
              <a:rPr lang="en-US"/>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a:defRPr/>
            </a:pPr>
            <a:fld id="{36B5EA5A-BC32-A742-B11B-8E7414D5B535}" type="slidenum">
              <a:rPr lang="en-US" sz="1400" smtClean="0"/>
              <a:t>36</a:t>
            </a:fld>
            <a:endParaRPr lang="en-US" sz="1400"/>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2" name="Title 1"/>
          <p:cNvSpPr>
            <a:spLocks noGrp="1"/>
          </p:cNvSpPr>
          <p:nvPr>
            <p:ph type="title"/>
          </p:nvPr>
        </p:nvSpPr>
        <p:spPr/>
        <p:txBody>
          <a:bodyPr/>
          <a:lstStyle/>
          <a:p>
            <a:r>
              <a:rPr lang="fr-FR"/>
              <a:t>Energy ramp-up at 6799GeV</a:t>
            </a:r>
            <a:endParaRPr lang="en-GB"/>
          </a:p>
        </p:txBody>
      </p:sp>
      <p:sp>
        <p:nvSpPr>
          <p:cNvPr id="4" name="Date Placeholder 3">
            <a:extLst>
              <a:ext uri="{FF2B5EF4-FFF2-40B4-BE49-F238E27FC236}">
                <a16:creationId xmlns:a16="http://schemas.microsoft.com/office/drawing/2014/main" id="{04961B6A-B948-FD94-EBC7-D50FC42CD8B1}"/>
              </a:ext>
            </a:extLst>
          </p:cNvPr>
          <p:cNvSpPr>
            <a:spLocks noGrp="1"/>
          </p:cNvSpPr>
          <p:nvPr>
            <p:ph type="dt" sz="half" idx="10"/>
          </p:nvPr>
        </p:nvSpPr>
        <p:spPr bwMode="auto">
          <a:xfrm>
            <a:off x="3248526" y="6303117"/>
            <a:ext cx="867862" cy="554883"/>
          </a:xfrm>
        </p:spPr>
        <p:txBody>
          <a:bodyPr/>
          <a:lstStyle/>
          <a:p>
            <a:pPr>
              <a:defRPr/>
            </a:pPr>
            <a:fld id="{A6E41B32-699D-4AB5-BFD7-28FB311E569D}" type="datetime1">
              <a:rPr lang="en-GB" sz="1200" smtClean="0"/>
              <a:t>20/12/2023</a:t>
            </a:fld>
            <a:endParaRPr lang="en-US"/>
          </a:p>
        </p:txBody>
      </p:sp>
      <p:sp>
        <p:nvSpPr>
          <p:cNvPr id="6" name="Footer Placeholder 4">
            <a:extLst>
              <a:ext uri="{FF2B5EF4-FFF2-40B4-BE49-F238E27FC236}">
                <a16:creationId xmlns:a16="http://schemas.microsoft.com/office/drawing/2014/main" id="{E6E3A50F-FB2E-CCE5-F912-A50992C6E2ED}"/>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US"/>
              <a:t>TE – VSC – VSM</a:t>
            </a:r>
          </a:p>
        </p:txBody>
      </p:sp>
      <p:sp>
        <p:nvSpPr>
          <p:cNvPr id="7" name="Date Placeholder 3">
            <a:extLst>
              <a:ext uri="{FF2B5EF4-FFF2-40B4-BE49-F238E27FC236}">
                <a16:creationId xmlns:a16="http://schemas.microsoft.com/office/drawing/2014/main" id="{F54E3B7D-ED8E-BEC7-120C-6ACE6341FDB0}"/>
              </a:ext>
            </a:extLst>
          </p:cNvPr>
          <p:cNvSpPr txBox="1">
            <a:spLocks/>
          </p:cNvSpPr>
          <p:nvPr/>
        </p:nvSpPr>
        <p:spPr bwMode="auto">
          <a:xfrm>
            <a:off x="3248526" y="6303117"/>
            <a:ext cx="867862" cy="554883"/>
          </a:xfrm>
          <a:prstGeom prst="rect">
            <a:avLst/>
          </a:prstGeom>
        </p:spPr>
        <p:txBody>
          <a:bodyPr vert="horz" lIns="0" tIns="0" rIns="0" bIns="0" rtlCol="0" anchor="ctr"/>
          <a:lstStyle>
            <a:defPPr>
              <a:defRPr lang="en-US"/>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6E41B32-699D-4AB5-BFD7-28FB311E569D}" type="datetime1">
              <a:rPr lang="en-GB" sz="1200" smtClean="0"/>
              <a:pPr>
                <a:defRPr/>
              </a:pPr>
              <a:t>20/12/2023</a:t>
            </a:fld>
            <a:endParaRPr lang="en-US"/>
          </a:p>
        </p:txBody>
      </p:sp>
      <p:sp>
        <p:nvSpPr>
          <p:cNvPr id="8" name="TextBox 13">
            <a:extLst>
              <a:ext uri="{FF2B5EF4-FFF2-40B4-BE49-F238E27FC236}">
                <a16:creationId xmlns:a16="http://schemas.microsoft.com/office/drawing/2014/main" id="{166642DF-FEC6-FD0E-F811-9CA24810D2F4}"/>
              </a:ext>
            </a:extLst>
          </p:cNvPr>
          <p:cNvSpPr txBox="1"/>
          <p:nvPr/>
        </p:nvSpPr>
        <p:spPr bwMode="auto">
          <a:xfrm>
            <a:off x="407986" y="1310722"/>
            <a:ext cx="6273769" cy="338554"/>
          </a:xfrm>
          <a:prstGeom prst="rect">
            <a:avLst/>
          </a:prstGeom>
          <a:solidFill>
            <a:schemeClr val="bg1"/>
          </a:solidFill>
        </p:spPr>
        <p:txBody>
          <a:bodyPr wrap="square" rtlCol="0">
            <a:spAutoFit/>
          </a:bodyPr>
          <a:lstStyle/>
          <a:p>
            <a:pPr algn="ctr"/>
            <a:r>
              <a:rPr lang="fr-FR" sz="1600" i="1" u="sng">
                <a:solidFill>
                  <a:srgbClr val="2F2F2F"/>
                </a:solidFill>
              </a:rPr>
              <a:t>Electron energy spectrum: Fill 9072</a:t>
            </a:r>
          </a:p>
        </p:txBody>
      </p:sp>
      <p:cxnSp>
        <p:nvCxnSpPr>
          <p:cNvPr id="10" name="Connecteur droit 9">
            <a:extLst>
              <a:ext uri="{FF2B5EF4-FFF2-40B4-BE49-F238E27FC236}">
                <a16:creationId xmlns:a16="http://schemas.microsoft.com/office/drawing/2014/main" id="{94F19F6F-EFF5-725C-DCED-FBAC9B0491B8}"/>
              </a:ext>
            </a:extLst>
          </p:cNvPr>
          <p:cNvCxnSpPr>
            <a:cxnSpLocks/>
            <a:endCxn id="17" idx="0"/>
          </p:cNvCxnSpPr>
          <p:nvPr/>
        </p:nvCxnSpPr>
        <p:spPr bwMode="auto">
          <a:xfrm>
            <a:off x="2135560"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D6E897-9BA4-B172-287A-2D36AB2C1A5F}"/>
              </a:ext>
            </a:extLst>
          </p:cNvPr>
          <p:cNvCxnSpPr>
            <a:cxnSpLocks/>
            <a:endCxn id="16" idx="0"/>
          </p:cNvCxnSpPr>
          <p:nvPr/>
        </p:nvCxnSpPr>
        <p:spPr bwMode="auto">
          <a:xfrm>
            <a:off x="5183138" y="1757821"/>
            <a:ext cx="0" cy="4184907"/>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20">
                <a:extLst>
                  <a:ext uri="{FF2B5EF4-FFF2-40B4-BE49-F238E27FC236}">
                    <a16:creationId xmlns:a16="http://schemas.microsoft.com/office/drawing/2014/main" id="{8A62F46D-DF51-1110-FEA1-1008BE441CE0}"/>
                  </a:ext>
                </a:extLst>
              </p:cNvPr>
              <p:cNvSpPr txBox="1"/>
              <p:nvPr/>
            </p:nvSpPr>
            <p:spPr bwMode="auto">
              <a:xfrm>
                <a:off x="4463058"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𝒂𝒄𝒄</m:t>
                          </m:r>
                        </m:sub>
                      </m:sSub>
                    </m:oMath>
                  </m:oMathPara>
                </a14:m>
                <a:endParaRPr lang="fr-FR" sz="1600" b="1">
                  <a:solidFill>
                    <a:srgbClr val="C00000"/>
                  </a:solidFill>
                </a:endParaRPr>
              </a:p>
            </p:txBody>
          </p:sp>
        </mc:Choice>
        <mc:Fallback xmlns="">
          <p:sp>
            <p:nvSpPr>
              <p:cNvPr id="16" name="TextBox 20">
                <a:extLst>
                  <a:ext uri="{FF2B5EF4-FFF2-40B4-BE49-F238E27FC236}">
                    <a16:creationId xmlns:a16="http://schemas.microsoft.com/office/drawing/2014/main" id="{8A62F46D-DF51-1110-FEA1-1008BE441CE0}"/>
                  </a:ext>
                </a:extLst>
              </p:cNvPr>
              <p:cNvSpPr txBox="1">
                <a:spLocks noRot="1" noChangeAspect="1" noMove="1" noResize="1" noEditPoints="1" noAdjustHandles="1" noChangeArrowheads="1" noChangeShapeType="1" noTextEdit="1"/>
              </p:cNvSpPr>
              <p:nvPr/>
            </p:nvSpPr>
            <p:spPr bwMode="auto">
              <a:xfrm>
                <a:off x="4463058" y="5942728"/>
                <a:ext cx="1440160" cy="344133"/>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20">
                <a:extLst>
                  <a:ext uri="{FF2B5EF4-FFF2-40B4-BE49-F238E27FC236}">
                    <a16:creationId xmlns:a16="http://schemas.microsoft.com/office/drawing/2014/main" id="{FF0F238A-FD14-6098-FD90-5484A3B6A4A3}"/>
                  </a:ext>
                </a:extLst>
              </p:cNvPr>
              <p:cNvSpPr txBox="1"/>
              <p:nvPr/>
            </p:nvSpPr>
            <p:spPr bwMode="auto">
              <a:xfrm>
                <a:off x="1415480" y="5942728"/>
                <a:ext cx="1440160" cy="34413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rgbClr val="C00000"/>
                              </a:solidFill>
                              <a:latin typeface="Cambria Math" panose="02040503050406030204" pitchFamily="18" charset="0"/>
                            </a:rPr>
                          </m:ctrlPr>
                        </m:sSubPr>
                        <m:e>
                          <m:r>
                            <a:rPr lang="fr-FR" sz="1600" b="1" i="1" smtClean="0">
                              <a:solidFill>
                                <a:srgbClr val="C00000"/>
                              </a:solidFill>
                              <a:latin typeface="Cambria Math" panose="02040503050406030204" pitchFamily="18" charset="0"/>
                            </a:rPr>
                            <m:t>𝑬</m:t>
                          </m:r>
                        </m:e>
                        <m:sub>
                          <m:r>
                            <a:rPr lang="fr-FR" sz="1600" b="1" i="1" smtClean="0">
                              <a:solidFill>
                                <a:srgbClr val="C00000"/>
                              </a:solidFill>
                              <a:latin typeface="Cambria Math" panose="02040503050406030204" pitchFamily="18" charset="0"/>
                            </a:rPr>
                            <m:t>𝑺𝑬𝒀</m:t>
                          </m:r>
                        </m:sub>
                      </m:sSub>
                    </m:oMath>
                  </m:oMathPara>
                </a14:m>
                <a:endParaRPr lang="fr-FR" sz="1600" b="1">
                  <a:solidFill>
                    <a:srgbClr val="C00000"/>
                  </a:solidFill>
                </a:endParaRPr>
              </a:p>
            </p:txBody>
          </p:sp>
        </mc:Choice>
        <mc:Fallback xmlns="">
          <p:sp>
            <p:nvSpPr>
              <p:cNvPr id="17" name="TextBox 20">
                <a:extLst>
                  <a:ext uri="{FF2B5EF4-FFF2-40B4-BE49-F238E27FC236}">
                    <a16:creationId xmlns:a16="http://schemas.microsoft.com/office/drawing/2014/main" id="{FF0F238A-FD14-6098-FD90-5484A3B6A4A3}"/>
                  </a:ext>
                </a:extLst>
              </p:cNvPr>
              <p:cNvSpPr txBox="1">
                <a:spLocks noRot="1" noChangeAspect="1" noMove="1" noResize="1" noEditPoints="1" noAdjustHandles="1" noChangeArrowheads="1" noChangeShapeType="1" noTextEdit="1"/>
              </p:cNvSpPr>
              <p:nvPr/>
            </p:nvSpPr>
            <p:spPr bwMode="auto">
              <a:xfrm>
                <a:off x="1415480" y="5942728"/>
                <a:ext cx="1440160" cy="34413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20">
                <a:extLst>
                  <a:ext uri="{FF2B5EF4-FFF2-40B4-BE49-F238E27FC236}">
                    <a16:creationId xmlns:a16="http://schemas.microsoft.com/office/drawing/2014/main" id="{F37DFB69-FDAB-C3D2-F242-26E617CC2383}"/>
                  </a:ext>
                </a:extLst>
              </p:cNvPr>
              <p:cNvSpPr txBox="1"/>
              <p:nvPr/>
            </p:nvSpPr>
            <p:spPr bwMode="auto">
              <a:xfrm>
                <a:off x="6063097" y="5942728"/>
                <a:ext cx="80756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fr-FR" sz="1600" b="1" i="1" smtClean="0">
                              <a:solidFill>
                                <a:schemeClr val="tx2"/>
                              </a:solidFill>
                              <a:latin typeface="Cambria Math" panose="02040503050406030204" pitchFamily="18" charset="0"/>
                            </a:rPr>
                          </m:ctrlPr>
                        </m:sSubPr>
                        <m:e>
                          <m:r>
                            <a:rPr lang="fr-FR" sz="1600" b="1" i="1" smtClean="0">
                              <a:solidFill>
                                <a:schemeClr val="tx2"/>
                              </a:solidFill>
                              <a:latin typeface="Cambria Math" panose="02040503050406030204" pitchFamily="18" charset="0"/>
                            </a:rPr>
                            <m:t>𝑬</m:t>
                          </m:r>
                        </m:e>
                        <m:sub>
                          <m:sSup>
                            <m:sSupPr>
                              <m:ctrlPr>
                                <a:rPr lang="fr-FR" sz="1600" b="1" i="1" smtClean="0">
                                  <a:solidFill>
                                    <a:schemeClr val="tx2"/>
                                  </a:solidFill>
                                  <a:latin typeface="Cambria Math" panose="02040503050406030204" pitchFamily="18" charset="0"/>
                                </a:rPr>
                              </m:ctrlPr>
                            </m:sSupPr>
                            <m:e>
                              <m:r>
                                <a:rPr lang="fr-FR" sz="1600" b="1" i="1" smtClean="0">
                                  <a:solidFill>
                                    <a:schemeClr val="tx2"/>
                                  </a:solidFill>
                                  <a:latin typeface="Cambria Math" panose="02040503050406030204" pitchFamily="18" charset="0"/>
                                </a:rPr>
                                <m:t>𝒆</m:t>
                              </m:r>
                            </m:e>
                            <m:sup>
                              <m:r>
                                <a:rPr lang="fr-FR" sz="1600" b="1" i="1" smtClean="0">
                                  <a:solidFill>
                                    <a:schemeClr val="tx2"/>
                                  </a:solidFill>
                                  <a:latin typeface="Cambria Math" panose="02040503050406030204" pitchFamily="18" charset="0"/>
                                </a:rPr>
                                <m:t>−</m:t>
                              </m:r>
                            </m:sup>
                          </m:sSup>
                        </m:sub>
                      </m:sSub>
                      <m:r>
                        <a:rPr lang="fr-FR" sz="1600" b="1" i="1" smtClean="0">
                          <a:solidFill>
                            <a:schemeClr val="tx2"/>
                          </a:solidFill>
                          <a:latin typeface="Cambria Math" panose="02040503050406030204" pitchFamily="18" charset="0"/>
                        </a:rPr>
                        <m:t> </m:t>
                      </m:r>
                      <m:d>
                        <m:dPr>
                          <m:begChr m:val="["/>
                          <m:endChr m:val="]"/>
                          <m:ctrlPr>
                            <a:rPr lang="fr-FR" sz="1600" b="1" i="1" smtClean="0">
                              <a:solidFill>
                                <a:schemeClr val="tx2"/>
                              </a:solidFill>
                              <a:latin typeface="Cambria Math" panose="02040503050406030204" pitchFamily="18" charset="0"/>
                            </a:rPr>
                          </m:ctrlPr>
                        </m:dPr>
                        <m:e>
                          <m:r>
                            <a:rPr lang="fr-FR" sz="1600" b="1" i="0" smtClean="0">
                              <a:solidFill>
                                <a:schemeClr val="tx2"/>
                              </a:solidFill>
                              <a:latin typeface="Cambria Math" panose="02040503050406030204" pitchFamily="18" charset="0"/>
                            </a:rPr>
                            <m:t>𝐞𝐕</m:t>
                          </m:r>
                        </m:e>
                      </m:d>
                    </m:oMath>
                  </m:oMathPara>
                </a14:m>
                <a:endParaRPr lang="fr-FR" sz="1600" b="1">
                  <a:solidFill>
                    <a:schemeClr val="tx2"/>
                  </a:solidFill>
                </a:endParaRPr>
              </a:p>
            </p:txBody>
          </p:sp>
        </mc:Choice>
        <mc:Fallback xmlns="">
          <p:sp>
            <p:nvSpPr>
              <p:cNvPr id="18" name="TextBox 20">
                <a:extLst>
                  <a:ext uri="{FF2B5EF4-FFF2-40B4-BE49-F238E27FC236}">
                    <a16:creationId xmlns:a16="http://schemas.microsoft.com/office/drawing/2014/main" id="{F37DFB69-FDAB-C3D2-F242-26E617CC2383}"/>
                  </a:ext>
                </a:extLst>
              </p:cNvPr>
              <p:cNvSpPr txBox="1">
                <a:spLocks noRot="1" noChangeAspect="1" noMove="1" noResize="1" noEditPoints="1" noAdjustHandles="1" noChangeArrowheads="1" noChangeShapeType="1" noTextEdit="1"/>
              </p:cNvSpPr>
              <p:nvPr/>
            </p:nvSpPr>
            <p:spPr bwMode="auto">
              <a:xfrm>
                <a:off x="6063097" y="5942728"/>
                <a:ext cx="807564" cy="338554"/>
              </a:xfrm>
              <a:prstGeom prst="rect">
                <a:avLst/>
              </a:prstGeom>
              <a:blipFill>
                <a:blip r:embed="rId5"/>
                <a:stretch>
                  <a:fillRect l="-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20">
                <a:extLst>
                  <a:ext uri="{FF2B5EF4-FFF2-40B4-BE49-F238E27FC236}">
                    <a16:creationId xmlns:a16="http://schemas.microsoft.com/office/drawing/2014/main" id="{7415BA12-C195-AB64-5587-C63E50F9BEB0}"/>
                  </a:ext>
                </a:extLst>
              </p:cNvPr>
              <p:cNvSpPr txBox="1"/>
              <p:nvPr/>
            </p:nvSpPr>
            <p:spPr bwMode="auto">
              <a:xfrm rot="16200000">
                <a:off x="-1228092" y="3653258"/>
                <a:ext cx="2752102" cy="338554"/>
              </a:xfrm>
              <a:prstGeom prst="rect">
                <a:avLst/>
              </a:prstGeom>
              <a:noFill/>
            </p:spPr>
            <p:txBody>
              <a:bodyPr wrap="square" rtlCol="0">
                <a:spAutoFit/>
              </a:bodyPr>
              <a:lstStyle/>
              <a:p>
                <a:pPr algn="ctr"/>
                <a:r>
                  <a:rPr lang="fr-FR" sz="1600">
                    <a:solidFill>
                      <a:schemeClr val="tx2"/>
                    </a:solidFill>
                  </a:rPr>
                  <a:t>Normalised signal </a:t>
                </a:r>
                <a14:m>
                  <m:oMath xmlns:m="http://schemas.openxmlformats.org/officeDocument/2006/math">
                    <m:d>
                      <m:dPr>
                        <m:begChr m:val="["/>
                        <m:endChr m:val="]"/>
                        <m:ctrlPr>
                          <a:rPr lang="fr-FR" sz="1600" i="1" smtClean="0">
                            <a:solidFill>
                              <a:schemeClr val="tx2"/>
                            </a:solidFill>
                            <a:latin typeface="Cambria Math" panose="02040503050406030204" pitchFamily="18" charset="0"/>
                          </a:rPr>
                        </m:ctrlPr>
                      </m:dPr>
                      <m:e>
                        <m:r>
                          <a:rPr lang="fr-FR" sz="1600" b="0" i="1" smtClean="0">
                            <a:solidFill>
                              <a:schemeClr val="tx2"/>
                            </a:solidFill>
                            <a:latin typeface="Cambria Math" panose="02040503050406030204" pitchFamily="18" charset="0"/>
                          </a:rPr>
                          <m:t>𝑎</m:t>
                        </m:r>
                        <m:r>
                          <a:rPr lang="fr-FR" sz="1600" b="0" i="1" smtClean="0">
                            <a:solidFill>
                              <a:schemeClr val="tx2"/>
                            </a:solidFill>
                            <a:latin typeface="Cambria Math" panose="02040503050406030204" pitchFamily="18" charset="0"/>
                          </a:rPr>
                          <m:t>.</m:t>
                        </m:r>
                        <m:r>
                          <a:rPr lang="fr-FR" sz="1600" b="0" i="1" smtClean="0">
                            <a:solidFill>
                              <a:schemeClr val="tx2"/>
                            </a:solidFill>
                            <a:latin typeface="Cambria Math" panose="02040503050406030204" pitchFamily="18" charset="0"/>
                          </a:rPr>
                          <m:t>𝑢</m:t>
                        </m:r>
                      </m:e>
                    </m:d>
                  </m:oMath>
                </a14:m>
                <a:endParaRPr lang="fr-FR" sz="1600">
                  <a:solidFill>
                    <a:schemeClr val="tx2"/>
                  </a:solidFill>
                </a:endParaRPr>
              </a:p>
            </p:txBody>
          </p:sp>
        </mc:Choice>
        <mc:Fallback xmlns="">
          <p:sp>
            <p:nvSpPr>
              <p:cNvPr id="19" name="TextBox 20">
                <a:extLst>
                  <a:ext uri="{FF2B5EF4-FFF2-40B4-BE49-F238E27FC236}">
                    <a16:creationId xmlns:a16="http://schemas.microsoft.com/office/drawing/2014/main" id="{7415BA12-C195-AB64-5587-C63E50F9BEB0}"/>
                  </a:ext>
                </a:extLst>
              </p:cNvPr>
              <p:cNvSpPr txBox="1">
                <a:spLocks noRot="1" noChangeAspect="1" noMove="1" noResize="1" noEditPoints="1" noAdjustHandles="1" noChangeArrowheads="1" noChangeShapeType="1" noTextEdit="1"/>
              </p:cNvSpPr>
              <p:nvPr/>
            </p:nvSpPr>
            <p:spPr bwMode="auto">
              <a:xfrm rot="16200000">
                <a:off x="-1228092" y="3653258"/>
                <a:ext cx="2752102" cy="338554"/>
              </a:xfrm>
              <a:prstGeom prst="rect">
                <a:avLst/>
              </a:prstGeom>
              <a:blipFill>
                <a:blip r:embed="rId6"/>
                <a:stretch>
                  <a:fillRect l="-5455" r="-2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Content Placeholder 1">
                <a:extLst>
                  <a:ext uri="{FF2B5EF4-FFF2-40B4-BE49-F238E27FC236}">
                    <a16:creationId xmlns:a16="http://schemas.microsoft.com/office/drawing/2014/main" id="{DEC809D1-150F-7A10-0F14-9A3CEF175312}"/>
                  </a:ext>
                </a:extLst>
              </p:cNvPr>
              <p:cNvSpPr txBox="1">
                <a:spLocks/>
              </p:cNvSpPr>
              <p:nvPr/>
            </p:nvSpPr>
            <p:spPr bwMode="auto">
              <a:xfrm>
                <a:off x="7093470" y="1310722"/>
                <a:ext cx="4690541" cy="4685072"/>
              </a:xfrm>
              <a:prstGeom prst="rect">
                <a:avLst/>
              </a:prstGeom>
              <a:ln>
                <a:noFill/>
              </a:ln>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Beam parameters</a:t>
                </a:r>
              </a:p>
              <a:p>
                <a:pPr lvl="1">
                  <a:defRPr/>
                </a:pPr>
                <a:r>
                  <a:rPr lang="fr-FR" b="1">
                    <a:solidFill>
                      <a:srgbClr val="6E2466"/>
                    </a:solidFill>
                  </a:rPr>
                  <a:t>Energy: 	</a:t>
                </a:r>
                <a14:m>
                  <m:oMath xmlns:m="http://schemas.openxmlformats.org/officeDocument/2006/math">
                    <m:sSub>
                      <m:sSubPr>
                        <m:ctrlPr>
                          <a:rPr lang="fr-FR" sz="1800" i="1" smtClean="0">
                            <a:solidFill>
                              <a:srgbClr val="2F2F2F"/>
                            </a:solidFill>
                            <a:latin typeface="Cambria Math" panose="02040503050406030204" pitchFamily="18" charset="0"/>
                          </a:rPr>
                        </m:ctrlPr>
                      </m:sSubPr>
                      <m:e>
                        <m:r>
                          <a:rPr lang="fr-FR" b="0"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𝐵</m:t>
                        </m:r>
                        <m:r>
                          <a:rPr lang="fr-FR" b="0" i="1" smtClean="0">
                            <a:solidFill>
                              <a:srgbClr val="2F2F2F"/>
                            </a:solidFill>
                            <a:latin typeface="Cambria Math" panose="02040503050406030204" pitchFamily="18" charset="0"/>
                          </a:rPr>
                          <m:t>1</m:t>
                        </m:r>
                      </m:sub>
                    </m:sSub>
                    <m:r>
                      <a:rPr lang="fr-FR" sz="1800" b="0" i="1" smtClean="0">
                        <a:solidFill>
                          <a:srgbClr val="2F2F2F"/>
                        </a:solidFill>
                        <a:latin typeface="Cambria Math" panose="02040503050406030204" pitchFamily="18" charset="0"/>
                      </a:rPr>
                      <m:t>=6799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GeV</m:t>
                        </m:r>
                      </m:e>
                    </m:d>
                  </m:oMath>
                </a14:m>
                <a:endParaRPr lang="fr-FR">
                  <a:solidFill>
                    <a:srgbClr val="6E2466"/>
                  </a:solidFill>
                </a:endParaRPr>
              </a:p>
              <a:p>
                <a:pPr lvl="1">
                  <a:defRPr/>
                </a:pPr>
                <a:r>
                  <a:rPr lang="fr-FR" b="1">
                    <a:solidFill>
                      <a:srgbClr val="6E2466"/>
                    </a:solidFill>
                  </a:rPr>
                  <a:t>Intensity: 	</a:t>
                </a:r>
                <a14:m>
                  <m:oMath xmlns:m="http://schemas.openxmlformats.org/officeDocument/2006/math">
                    <m:sSub>
                      <m:sSubPr>
                        <m:ctrlPr>
                          <a:rPr kumimoji="0" lang="fr-FR"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ctrlPr>
                      </m:sSubPr>
                      <m:e>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𝑝𝑝𝑏</m:t>
                        </m:r>
                      </m:e>
                      <m: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𝐵</m:t>
                        </m:r>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m:t>
                        </m:r>
                      </m:sub>
                    </m:sSub>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=1.59×</m:t>
                    </m:r>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a:rPr kumimoji="0" lang="fr-FR" b="0"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t>10</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11</m:t>
                        </m:r>
                      </m:sup>
                    </m:sSup>
                    <m:d>
                      <m:dPr>
                        <m:begChr m:val="["/>
                        <m:endChr m:val="]"/>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dPr>
                      <m:e>
                        <m:f>
                          <m:f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fPr>
                          <m:num>
                            <m:sSup>
                              <m:sSupPr>
                                <m:ctrlPr>
                                  <a:rPr kumimoji="0" lang="fr-FR" i="1" u="none" strike="noStrike" kern="0" cap="none" spc="0" normalizeH="0" baseline="0" noProof="0">
                                    <a:ln>
                                      <a:noFill/>
                                    </a:ln>
                                    <a:solidFill>
                                      <a:srgbClr val="2F2F2F"/>
                                    </a:solidFill>
                                    <a:effectLst/>
                                    <a:uLnTx/>
                                    <a:uFillTx/>
                                    <a:latin typeface="Cambria Math" panose="02040503050406030204" pitchFamily="18" charset="0"/>
                                    <a:ea typeface="Cambria Math" panose="02040503050406030204" pitchFamily="18" charset="0"/>
                                  </a:rPr>
                                </m:ctrlPr>
                              </m:sSupPr>
                              <m:e>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p</m:t>
                                </m:r>
                              </m:e>
                              <m:sup>
                                <m:r>
                                  <a:rPr kumimoji="0" lang="fr-FR" b="0" i="1"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m:t>
                                </m:r>
                              </m:sup>
                            </m:sSup>
                          </m:num>
                          <m:den>
                            <m:r>
                              <m:rPr>
                                <m:sty m:val="p"/>
                              </m:rPr>
                              <a:rPr kumimoji="0" lang="fr-FR" b="0" i="0" u="none" strike="noStrike" kern="0" cap="none" spc="0" normalizeH="0" baseline="0" noProof="0" smtClean="0">
                                <a:ln>
                                  <a:noFill/>
                                </a:ln>
                                <a:solidFill>
                                  <a:srgbClr val="2F2F2F"/>
                                </a:solidFill>
                                <a:effectLst/>
                                <a:uLnTx/>
                                <a:uFillTx/>
                                <a:latin typeface="Cambria Math" panose="02040503050406030204" pitchFamily="18" charset="0"/>
                                <a:ea typeface="Cambria Math" panose="02040503050406030204" pitchFamily="18" charset="0"/>
                              </a:rPr>
                              <m:t>bunch</m:t>
                            </m:r>
                          </m:den>
                        </m:f>
                      </m:e>
                    </m:d>
                  </m:oMath>
                </a14:m>
                <a:r>
                  <a:rPr lang="fr-FR">
                    <a:solidFill>
                      <a:srgbClr val="2F2F2F"/>
                    </a:solidFill>
                  </a:rPr>
                  <a:t> </a:t>
                </a:r>
              </a:p>
              <a:p>
                <a:pPr marL="0" lvl="1" indent="0">
                  <a:buNone/>
                  <a:defRPr/>
                </a:pPr>
                <a:endParaRPr lang="fr-FR" b="1">
                  <a:solidFill>
                    <a:srgbClr val="6E2466"/>
                  </a:solidFill>
                </a:endParaRPr>
              </a:p>
              <a:p>
                <a:pPr marL="0" lvl="1" indent="0">
                  <a:buNone/>
                  <a:defRPr/>
                </a:pPr>
                <a:r>
                  <a:rPr lang="fr-FR" b="1">
                    <a:solidFill>
                      <a:srgbClr val="E15E32"/>
                    </a:solidFill>
                  </a:rPr>
                  <a:t>Fit results</a:t>
                </a:r>
                <a:endParaRPr lang="fr-FR" b="1">
                  <a:solidFill>
                    <a:srgbClr val="6E2466"/>
                  </a:solidFill>
                </a:endParaRPr>
              </a:p>
              <a:p>
                <a:pPr lvl="1">
                  <a:defRPr/>
                </a:pPr>
                <a:r>
                  <a:rPr lang="fr-FR" b="1">
                    <a:solidFill>
                      <a:srgbClr val="6E2466"/>
                    </a:solidFill>
                  </a:rPr>
                  <a:t>Low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𝑆𝐸𝑌</m:t>
                        </m:r>
                      </m:sub>
                    </m:sSub>
                    <m:r>
                      <a:rPr lang="fr-FR" sz="1800" b="0" i="1" smtClean="0">
                        <a:solidFill>
                          <a:srgbClr val="2F2F2F"/>
                        </a:solidFill>
                        <a:latin typeface="Cambria Math" panose="02040503050406030204" pitchFamily="18" charset="0"/>
                      </a:rPr>
                      <m:t>=5.9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r>
                  <a:rPr lang="fr-FR" b="1">
                    <a:solidFill>
                      <a:srgbClr val="6E2466"/>
                    </a:solidFill>
                  </a:rPr>
                  <a:t>High energy: 	</a:t>
                </a:r>
                <a14:m>
                  <m:oMath xmlns:m="http://schemas.openxmlformats.org/officeDocument/2006/math">
                    <m:sSub>
                      <m:sSubPr>
                        <m:ctrlPr>
                          <a:rPr lang="fr-FR" i="1">
                            <a:solidFill>
                              <a:srgbClr val="2F2F2F"/>
                            </a:solidFill>
                            <a:latin typeface="Cambria Math" panose="02040503050406030204" pitchFamily="18" charset="0"/>
                          </a:rPr>
                        </m:ctrlPr>
                      </m:sSubPr>
                      <m:e>
                        <m:r>
                          <a:rPr lang="fr-FR" i="1">
                            <a:solidFill>
                              <a:srgbClr val="2F2F2F"/>
                            </a:solidFill>
                            <a:latin typeface="Cambria Math" panose="02040503050406030204" pitchFamily="18" charset="0"/>
                          </a:rPr>
                          <m:t>𝐸</m:t>
                        </m:r>
                      </m:e>
                      <m:sub>
                        <m:r>
                          <a:rPr lang="fr-FR" b="0" i="1" smtClean="0">
                            <a:solidFill>
                              <a:srgbClr val="2F2F2F"/>
                            </a:solidFill>
                            <a:latin typeface="Cambria Math" panose="02040503050406030204" pitchFamily="18" charset="0"/>
                          </a:rPr>
                          <m:t>𝑎𝑐𝑐</m:t>
                        </m:r>
                      </m:sub>
                    </m:sSub>
                    <m:r>
                      <a:rPr lang="fr-FR" sz="1800" b="0" i="1" smtClean="0">
                        <a:solidFill>
                          <a:srgbClr val="2F2F2F"/>
                        </a:solidFill>
                        <a:latin typeface="Cambria Math" panose="02040503050406030204" pitchFamily="18" charset="0"/>
                      </a:rPr>
                      <m:t>=203 </m:t>
                    </m:r>
                    <m:d>
                      <m:dPr>
                        <m:begChr m:val="["/>
                        <m:endChr m:val="]"/>
                        <m:ctrlPr>
                          <a:rPr lang="fr-FR" sz="1800" b="0" i="1" smtClean="0">
                            <a:solidFill>
                              <a:srgbClr val="2F2F2F"/>
                            </a:solidFill>
                            <a:latin typeface="Cambria Math" panose="02040503050406030204" pitchFamily="18" charset="0"/>
                          </a:rPr>
                        </m:ctrlPr>
                      </m:dPr>
                      <m:e>
                        <m:r>
                          <m:rPr>
                            <m:sty m:val="p"/>
                          </m:rPr>
                          <a:rPr lang="fr-FR" sz="1800" b="0" i="0" smtClean="0">
                            <a:solidFill>
                              <a:srgbClr val="2F2F2F"/>
                            </a:solidFill>
                            <a:latin typeface="Cambria Math" panose="02040503050406030204" pitchFamily="18" charset="0"/>
                          </a:rPr>
                          <m:t>eV</m:t>
                        </m:r>
                      </m:e>
                    </m:d>
                  </m:oMath>
                </a14:m>
                <a:endParaRPr lang="fr-FR">
                  <a:solidFill>
                    <a:srgbClr val="2F2F2F"/>
                  </a:solidFill>
                </a:endParaRPr>
              </a:p>
              <a:p>
                <a:pPr lvl="1">
                  <a:defRPr/>
                </a:pPr>
                <a:endParaRPr lang="fr-FR">
                  <a:solidFill>
                    <a:srgbClr val="2F2F2F"/>
                  </a:solidFill>
                </a:endParaRPr>
              </a:p>
            </p:txBody>
          </p:sp>
        </mc:Choice>
        <mc:Fallback xmlns="">
          <p:sp>
            <p:nvSpPr>
              <p:cNvPr id="23" name="Content Placeholder 1">
                <a:extLst>
                  <a:ext uri="{FF2B5EF4-FFF2-40B4-BE49-F238E27FC236}">
                    <a16:creationId xmlns:a16="http://schemas.microsoft.com/office/drawing/2014/main" id="{DEC809D1-150F-7A10-0F14-9A3CEF175312}"/>
                  </a:ext>
                </a:extLst>
              </p:cNvPr>
              <p:cNvSpPr txBox="1">
                <a:spLocks noRot="1" noChangeAspect="1" noMove="1" noResize="1" noEditPoints="1" noAdjustHandles="1" noChangeArrowheads="1" noChangeShapeType="1" noTextEdit="1"/>
              </p:cNvSpPr>
              <p:nvPr/>
            </p:nvSpPr>
            <p:spPr bwMode="auto">
              <a:xfrm>
                <a:off x="7093470" y="1310722"/>
                <a:ext cx="4690541" cy="4685072"/>
              </a:xfrm>
              <a:prstGeom prst="rect">
                <a:avLst/>
              </a:prstGeom>
              <a:blipFill>
                <a:blip r:embed="rId7"/>
                <a:stretch>
                  <a:fillRect l="-3121" t="-1691"/>
                </a:stretch>
              </a:blipFill>
              <a:ln>
                <a:noFill/>
              </a:ln>
            </p:spPr>
            <p:txBody>
              <a:bodyPr/>
              <a:lstStyle/>
              <a:p>
                <a:r>
                  <a:rPr lang="fr-FR">
                    <a:noFill/>
                  </a:rPr>
                  <a:t> </a:t>
                </a:r>
              </a:p>
            </p:txBody>
          </p:sp>
        </mc:Fallback>
      </mc:AlternateContent>
    </p:spTree>
    <p:extLst>
      <p:ext uri="{BB962C8B-B14F-4D97-AF65-F5344CB8AC3E}">
        <p14:creationId xmlns:p14="http://schemas.microsoft.com/office/powerpoint/2010/main" val="87762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a:xfrm>
            <a:off x="407988" y="2896129"/>
            <a:ext cx="11376025" cy="1065742"/>
          </a:xfrm>
        </p:spPr>
        <p:txBody>
          <a:bodyPr anchor="ctr"/>
          <a:lstStyle/>
          <a:p>
            <a:pPr marL="1028700" indent="-1028700" algn="ctr">
              <a:buFont typeface="+mj-lt"/>
              <a:buAutoNum type="romanUcPeriod"/>
            </a:pPr>
            <a:r>
              <a:rPr kumimoji="0" lang="en-GB" sz="5000" b="1" i="0" u="none" strike="noStrike" kern="0" cap="none" spc="0" normalizeH="0" baseline="0" noProof="0">
                <a:ln>
                  <a:noFill/>
                </a:ln>
                <a:solidFill>
                  <a:srgbClr val="0033A0"/>
                </a:solidFill>
                <a:effectLst/>
                <a:uLnTx/>
                <a:uFillTx/>
                <a:latin typeface="Source Sans Pro"/>
                <a:cs typeface="Arial"/>
              </a:rPr>
              <a:t>Set-up description </a:t>
            </a:r>
            <a:br>
              <a:rPr kumimoji="0" lang="en-GB" sz="5000" b="1" i="0" u="none" strike="noStrike" kern="0" cap="none" spc="0" normalizeH="0" baseline="0" noProof="0">
                <a:ln>
                  <a:noFill/>
                </a:ln>
                <a:solidFill>
                  <a:srgbClr val="0033A0"/>
                </a:solidFill>
                <a:effectLst/>
                <a:uLnTx/>
                <a:uFillTx/>
                <a:latin typeface="Source Sans Pro"/>
                <a:cs typeface="Arial"/>
              </a:rPr>
            </a:br>
            <a:r>
              <a:rPr kumimoji="0" lang="en-GB" sz="5000" b="1" i="0" u="none" strike="noStrike" kern="0" cap="none" spc="0" normalizeH="0" baseline="0" noProof="0">
                <a:ln>
                  <a:noFill/>
                </a:ln>
                <a:solidFill>
                  <a:srgbClr val="0033A0"/>
                </a:solidFill>
                <a:effectLst/>
                <a:uLnTx/>
                <a:uFillTx/>
                <a:latin typeface="Source Sans Pro"/>
                <a:cs typeface="Arial"/>
              </a:rPr>
              <a:t>&amp; physics principles</a:t>
            </a:r>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2759" y="6397995"/>
            <a:ext cx="681254" cy="365125"/>
          </a:xfrm>
        </p:spPr>
        <p:txBody>
          <a:bodyPr/>
          <a:lstStyle/>
          <a:p>
            <a:pPr>
              <a:defRPr/>
            </a:pPr>
            <a:fld id="{36B5EA5A-BC32-A742-B11B-8E7414D5B535}" type="slidenum">
              <a:rPr lang="en-US" sz="1400" smtClean="0"/>
              <a:t>4</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291087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4" name="Picture 43">
            <a:extLst>
              <a:ext uri="{FF2B5EF4-FFF2-40B4-BE49-F238E27FC236}">
                <a16:creationId xmlns:a16="http://schemas.microsoft.com/office/drawing/2014/main" id="{645D5B3B-7A32-8DC5-9097-B132B796322C}"/>
              </a:ext>
            </a:extLst>
          </p:cNvPr>
          <p:cNvPicPr>
            <a:picLocks noChangeAspect="1"/>
          </p:cNvPicPr>
          <p:nvPr/>
        </p:nvPicPr>
        <p:blipFill>
          <a:blip r:embed="rId3"/>
          <a:stretch>
            <a:fillRect/>
          </a:stretch>
        </p:blipFill>
        <p:spPr>
          <a:xfrm>
            <a:off x="3599547" y="253660"/>
            <a:ext cx="8592453" cy="936578"/>
          </a:xfrm>
          <a:prstGeom prst="rect">
            <a:avLst/>
          </a:prstGeom>
        </p:spPr>
      </p:pic>
      <p:pic>
        <p:nvPicPr>
          <p:cNvPr id="5" name="Picture 4" descr="A person standing in front of a machine&#10;&#10;Description automatically generated">
            <a:extLst>
              <a:ext uri="{FF2B5EF4-FFF2-40B4-BE49-F238E27FC236}">
                <a16:creationId xmlns:a16="http://schemas.microsoft.com/office/drawing/2014/main" id="{4287221D-E43A-F5FF-C7A6-0D328E639283}"/>
              </a:ext>
            </a:extLst>
          </p:cNvPr>
          <p:cNvPicPr>
            <a:picLocks noChangeAspect="1"/>
          </p:cNvPicPr>
          <p:nvPr/>
        </p:nvPicPr>
        <p:blipFill>
          <a:blip r:embed="rId4"/>
          <a:stretch>
            <a:fillRect/>
          </a:stretch>
        </p:blipFill>
        <p:spPr>
          <a:xfrm>
            <a:off x="5778358" y="1498353"/>
            <a:ext cx="6183596" cy="4637698"/>
          </a:xfrm>
          <a:prstGeom prst="rect">
            <a:avLst/>
          </a:prstGeom>
        </p:spPr>
      </p:pic>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Layout</a:t>
            </a:r>
            <a:endParaRPr lang="en-GB" dirty="0"/>
          </a:p>
        </p:txBody>
      </p:sp>
      <p:sp>
        <p:nvSpPr>
          <p:cNvPr id="8" name="Content Placeholder 1"/>
          <p:cNvSpPr>
            <a:spLocks noGrp="1"/>
          </p:cNvSpPr>
          <p:nvPr>
            <p:ph idx="1"/>
          </p:nvPr>
        </p:nvSpPr>
        <p:spPr bwMode="auto">
          <a:xfrm>
            <a:off x="407989" y="4005063"/>
            <a:ext cx="11376024" cy="2195711"/>
          </a:xfrm>
        </p:spPr>
        <p:txBody>
          <a:bodyPr numCol="2" spcCol="108000"/>
          <a:lstStyle/>
          <a:p>
            <a:pPr marL="0" lvl="1" indent="0">
              <a:buNone/>
              <a:defRPr/>
            </a:pPr>
            <a:r>
              <a:rPr lang="fr-FR" b="1">
                <a:solidFill>
                  <a:srgbClr val="E15E32"/>
                </a:solidFill>
              </a:rPr>
              <a:t>Vacuum Pilot Sector </a:t>
            </a:r>
            <a:r>
              <a:rPr lang="fr-FR">
                <a:solidFill>
                  <a:srgbClr val="E15E32"/>
                </a:solidFill>
              </a:rPr>
              <a:t>(VPS)</a:t>
            </a:r>
          </a:p>
          <a:p>
            <a:pPr lvl="1">
              <a:defRPr/>
            </a:pPr>
            <a:r>
              <a:rPr lang="fr-FR" b="1">
                <a:solidFill>
                  <a:srgbClr val="6E2466"/>
                </a:solidFill>
              </a:rPr>
              <a:t>Location: </a:t>
            </a:r>
            <a:r>
              <a:rPr lang="fr-FR"/>
              <a:t>close to LHCb</a:t>
            </a:r>
          </a:p>
          <a:p>
            <a:pPr lvl="1">
              <a:defRPr/>
            </a:pPr>
            <a:r>
              <a:rPr lang="fr-FR" b="1">
                <a:solidFill>
                  <a:srgbClr val="6E2466"/>
                </a:solidFill>
              </a:rPr>
              <a:t>2 beamlines</a:t>
            </a:r>
          </a:p>
          <a:p>
            <a:pPr lvl="1">
              <a:defRPr/>
            </a:pPr>
            <a:r>
              <a:rPr lang="fr-FR" b="1">
                <a:solidFill>
                  <a:srgbClr val="6E2466"/>
                </a:solidFill>
              </a:rPr>
              <a:t>Installed in 2015:</a:t>
            </a:r>
          </a:p>
          <a:p>
            <a:pPr lvl="2">
              <a:defRPr/>
            </a:pPr>
            <a:r>
              <a:rPr lang="fr-FR" b="1">
                <a:solidFill>
                  <a:srgbClr val="2F2F2F"/>
                </a:solidFill>
              </a:rPr>
              <a:t>1.4m-long thick a-C coating ~500nm</a:t>
            </a:r>
          </a:p>
          <a:p>
            <a:pPr lvl="2">
              <a:defRPr/>
            </a:pPr>
            <a:r>
              <a:rPr lang="fr-FR" b="1">
                <a:solidFill>
                  <a:srgbClr val="2F2F2F"/>
                </a:solidFill>
              </a:rPr>
              <a:t>1.4m-long bulk Cu</a:t>
            </a:r>
            <a:endParaRPr lang="fr-FR">
              <a:solidFill>
                <a:srgbClr val="2F2F2F"/>
              </a:solidFill>
            </a:endParaRPr>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
        <p:nvSpPr>
          <p:cNvPr id="10" name="Content Placeholder 1">
            <a:extLst>
              <a:ext uri="{FF2B5EF4-FFF2-40B4-BE49-F238E27FC236}">
                <a16:creationId xmlns:a16="http://schemas.microsoft.com/office/drawing/2014/main" id="{B841DB0D-B224-4E31-C99C-D0A7C245EE2C}"/>
              </a:ext>
            </a:extLst>
          </p:cNvPr>
          <p:cNvSpPr txBox="1">
            <a:spLocks/>
          </p:cNvSpPr>
          <p:nvPr/>
        </p:nvSpPr>
        <p:spPr bwMode="auto">
          <a:xfrm>
            <a:off x="6696846" y="1014294"/>
            <a:ext cx="855917" cy="387011"/>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0070C0"/>
                </a:solidFill>
              </a:rPr>
              <a:t>a-C</a:t>
            </a:r>
            <a:endParaRPr lang="fr-FR">
              <a:solidFill>
                <a:srgbClr val="0070C0"/>
              </a:solidFill>
            </a:endParaRPr>
          </a:p>
        </p:txBody>
      </p:sp>
      <p:sp>
        <p:nvSpPr>
          <p:cNvPr id="15" name="Content Placeholder 1">
            <a:extLst>
              <a:ext uri="{FF2B5EF4-FFF2-40B4-BE49-F238E27FC236}">
                <a16:creationId xmlns:a16="http://schemas.microsoft.com/office/drawing/2014/main" id="{E2AFC2F5-D801-4330-1E53-104438C8C1E2}"/>
              </a:ext>
            </a:extLst>
          </p:cNvPr>
          <p:cNvSpPr txBox="1">
            <a:spLocks/>
          </p:cNvSpPr>
          <p:nvPr/>
        </p:nvSpPr>
        <p:spPr bwMode="auto">
          <a:xfrm>
            <a:off x="8076030" y="1004178"/>
            <a:ext cx="794126" cy="387011"/>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0070C0"/>
                </a:solidFill>
              </a:rPr>
              <a:t>Cu</a:t>
            </a:r>
            <a:endParaRPr lang="fr-FR">
              <a:solidFill>
                <a:srgbClr val="0070C0"/>
              </a:solidFill>
            </a:endParaRPr>
          </a:p>
        </p:txBody>
      </p:sp>
      <p:sp>
        <p:nvSpPr>
          <p:cNvPr id="34" name="Rectangle 33">
            <a:extLst>
              <a:ext uri="{FF2B5EF4-FFF2-40B4-BE49-F238E27FC236}">
                <a16:creationId xmlns:a16="http://schemas.microsoft.com/office/drawing/2014/main" id="{066B99F5-3C71-0F6E-A2F6-A2DF9DA3B867}"/>
              </a:ext>
            </a:extLst>
          </p:cNvPr>
          <p:cNvSpPr/>
          <p:nvPr/>
        </p:nvSpPr>
        <p:spPr>
          <a:xfrm>
            <a:off x="4157138" y="266639"/>
            <a:ext cx="432582" cy="181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D8C5128-F780-D834-C402-3A52C0347715}"/>
              </a:ext>
            </a:extLst>
          </p:cNvPr>
          <p:cNvSpPr/>
          <p:nvPr/>
        </p:nvSpPr>
        <p:spPr bwMode="auto">
          <a:xfrm>
            <a:off x="7552763" y="183181"/>
            <a:ext cx="523267" cy="2468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B3889721-4BBD-68DF-3F38-04095C020F29}"/>
              </a:ext>
            </a:extLst>
          </p:cNvPr>
          <p:cNvSpPr/>
          <p:nvPr/>
        </p:nvSpPr>
        <p:spPr bwMode="auto">
          <a:xfrm>
            <a:off x="8901973" y="190146"/>
            <a:ext cx="523267" cy="2468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3413BB5B-57C0-CE6E-2F26-B41F1A40D5B7}"/>
              </a:ext>
            </a:extLst>
          </p:cNvPr>
          <p:cNvSpPr/>
          <p:nvPr/>
        </p:nvSpPr>
        <p:spPr bwMode="auto">
          <a:xfrm>
            <a:off x="11039073" y="192824"/>
            <a:ext cx="523267" cy="2468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8BCF2EC4-9199-3763-DAE0-CB214CB078D9}"/>
              </a:ext>
            </a:extLst>
          </p:cNvPr>
          <p:cNvSpPr/>
          <p:nvPr/>
        </p:nvSpPr>
        <p:spPr bwMode="auto">
          <a:xfrm>
            <a:off x="8261493" y="873704"/>
            <a:ext cx="523267" cy="1405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BA4AD529-76F9-AF41-65F8-59378EEBA7FF}"/>
              </a:ext>
            </a:extLst>
          </p:cNvPr>
          <p:cNvSpPr/>
          <p:nvPr/>
        </p:nvSpPr>
        <p:spPr bwMode="auto">
          <a:xfrm>
            <a:off x="9556569" y="874299"/>
            <a:ext cx="523267" cy="1318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13A2C0F5-605A-EF53-E5A1-58155B24E8DD}"/>
              </a:ext>
            </a:extLst>
          </p:cNvPr>
          <p:cNvSpPr/>
          <p:nvPr/>
        </p:nvSpPr>
        <p:spPr bwMode="auto">
          <a:xfrm>
            <a:off x="9091599" y="744621"/>
            <a:ext cx="144016" cy="92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267A70D-4F5E-E3CF-EEC7-94DE20B71620}"/>
              </a:ext>
            </a:extLst>
          </p:cNvPr>
          <p:cNvSpPr/>
          <p:nvPr/>
        </p:nvSpPr>
        <p:spPr bwMode="auto">
          <a:xfrm>
            <a:off x="7725259" y="744622"/>
            <a:ext cx="144016" cy="92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Straight Arrow Connector 54">
            <a:extLst>
              <a:ext uri="{FF2B5EF4-FFF2-40B4-BE49-F238E27FC236}">
                <a16:creationId xmlns:a16="http://schemas.microsoft.com/office/drawing/2014/main" id="{7615BC10-D93A-FD7F-4DD1-250A8F96388D}"/>
              </a:ext>
            </a:extLst>
          </p:cNvPr>
          <p:cNvCxnSpPr>
            <a:cxnSpLocks/>
          </p:cNvCxnSpPr>
          <p:nvPr/>
        </p:nvCxnSpPr>
        <p:spPr>
          <a:xfrm>
            <a:off x="3219820" y="585742"/>
            <a:ext cx="3797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CC58F9A-4B19-5765-2AF5-4771D7744FB9}"/>
              </a:ext>
            </a:extLst>
          </p:cNvPr>
          <p:cNvCxnSpPr>
            <a:cxnSpLocks/>
          </p:cNvCxnSpPr>
          <p:nvPr/>
        </p:nvCxnSpPr>
        <p:spPr bwMode="auto">
          <a:xfrm flipH="1">
            <a:off x="3172829" y="744621"/>
            <a:ext cx="37972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he general layout of the LHC [19], showing the eight interaction... |  Download Scientific Diagram">
            <a:extLst>
              <a:ext uri="{FF2B5EF4-FFF2-40B4-BE49-F238E27FC236}">
                <a16:creationId xmlns:a16="http://schemas.microsoft.com/office/drawing/2014/main" id="{C604E920-57A7-F6FE-85D5-F77FCC130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 y="1004178"/>
            <a:ext cx="2878885" cy="28822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5215D877-401D-50CF-C7E6-493DD34A6F86}"/>
              </a:ext>
            </a:extLst>
          </p:cNvPr>
          <p:cNvSpPr txBox="1">
            <a:spLocks/>
          </p:cNvSpPr>
          <p:nvPr/>
        </p:nvSpPr>
        <p:spPr bwMode="auto">
          <a:xfrm>
            <a:off x="1559496" y="1170910"/>
            <a:ext cx="575866" cy="286205"/>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2F2F2F"/>
                </a:solidFill>
              </a:rPr>
              <a:t>CMS</a:t>
            </a:r>
            <a:endParaRPr lang="fr-FR">
              <a:solidFill>
                <a:srgbClr val="2F2F2F"/>
              </a:solidFill>
            </a:endParaRPr>
          </a:p>
        </p:txBody>
      </p:sp>
      <p:sp>
        <p:nvSpPr>
          <p:cNvPr id="14" name="Content Placeholder 1">
            <a:extLst>
              <a:ext uri="{FF2B5EF4-FFF2-40B4-BE49-F238E27FC236}">
                <a16:creationId xmlns:a16="http://schemas.microsoft.com/office/drawing/2014/main" id="{0244D248-50E7-62B9-C6F6-15BAB89B1A56}"/>
              </a:ext>
            </a:extLst>
          </p:cNvPr>
          <p:cNvSpPr txBox="1">
            <a:spLocks/>
          </p:cNvSpPr>
          <p:nvPr/>
        </p:nvSpPr>
        <p:spPr bwMode="auto">
          <a:xfrm>
            <a:off x="1487290" y="3412915"/>
            <a:ext cx="720278" cy="286205"/>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2F2F2F"/>
                </a:solidFill>
              </a:rPr>
              <a:t>ATLAS</a:t>
            </a:r>
            <a:endParaRPr lang="fr-FR">
              <a:solidFill>
                <a:srgbClr val="2F2F2F"/>
              </a:solidFill>
            </a:endParaRPr>
          </a:p>
        </p:txBody>
      </p:sp>
      <p:sp>
        <p:nvSpPr>
          <p:cNvPr id="16" name="Content Placeholder 1">
            <a:extLst>
              <a:ext uri="{FF2B5EF4-FFF2-40B4-BE49-F238E27FC236}">
                <a16:creationId xmlns:a16="http://schemas.microsoft.com/office/drawing/2014/main" id="{55827970-C1A2-CAD7-3F30-9124531DDDAF}"/>
              </a:ext>
            </a:extLst>
          </p:cNvPr>
          <p:cNvSpPr txBox="1">
            <a:spLocks/>
          </p:cNvSpPr>
          <p:nvPr/>
        </p:nvSpPr>
        <p:spPr bwMode="auto">
          <a:xfrm>
            <a:off x="983432" y="3108930"/>
            <a:ext cx="648270" cy="286205"/>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b="1">
                <a:solidFill>
                  <a:srgbClr val="2F2F2F"/>
                </a:solidFill>
              </a:rPr>
              <a:t>ALICE</a:t>
            </a:r>
            <a:endParaRPr lang="fr-FR">
              <a:solidFill>
                <a:srgbClr val="2F2F2F"/>
              </a:solidFill>
            </a:endParaRPr>
          </a:p>
        </p:txBody>
      </p:sp>
      <p:sp>
        <p:nvSpPr>
          <p:cNvPr id="17" name="Content Placeholder 1">
            <a:extLst>
              <a:ext uri="{FF2B5EF4-FFF2-40B4-BE49-F238E27FC236}">
                <a16:creationId xmlns:a16="http://schemas.microsoft.com/office/drawing/2014/main" id="{E1D4D978-EDBD-4CAE-58B4-C564BD887A56}"/>
              </a:ext>
            </a:extLst>
          </p:cNvPr>
          <p:cNvSpPr txBox="1">
            <a:spLocks/>
          </p:cNvSpPr>
          <p:nvPr/>
        </p:nvSpPr>
        <p:spPr bwMode="auto">
          <a:xfrm>
            <a:off x="2012756" y="3108930"/>
            <a:ext cx="720279" cy="286205"/>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r">
              <a:buFont typeface="Arial"/>
              <a:buNone/>
              <a:defRPr/>
            </a:pPr>
            <a:r>
              <a:rPr lang="fr-FR" b="1">
                <a:solidFill>
                  <a:srgbClr val="2F2F2F"/>
                </a:solidFill>
              </a:rPr>
              <a:t>LHCb</a:t>
            </a:r>
            <a:endParaRPr lang="fr-FR">
              <a:solidFill>
                <a:srgbClr val="2F2F2F"/>
              </a:solidFill>
            </a:endParaRPr>
          </a:p>
        </p:txBody>
      </p:sp>
      <p:sp>
        <p:nvSpPr>
          <p:cNvPr id="18" name="Content Placeholder 1">
            <a:extLst>
              <a:ext uri="{FF2B5EF4-FFF2-40B4-BE49-F238E27FC236}">
                <a16:creationId xmlns:a16="http://schemas.microsoft.com/office/drawing/2014/main" id="{B1B7F52E-14F8-A7D5-5DAF-6D33CA0AC60B}"/>
              </a:ext>
            </a:extLst>
          </p:cNvPr>
          <p:cNvSpPr txBox="1">
            <a:spLocks/>
          </p:cNvSpPr>
          <p:nvPr/>
        </p:nvSpPr>
        <p:spPr bwMode="auto">
          <a:xfrm>
            <a:off x="695499" y="2276873"/>
            <a:ext cx="575866" cy="474836"/>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endParaRPr lang="fr-FR">
              <a:solidFill>
                <a:srgbClr val="2F2F2F"/>
              </a:solidFill>
            </a:endParaRPr>
          </a:p>
        </p:txBody>
      </p:sp>
      <p:sp>
        <p:nvSpPr>
          <p:cNvPr id="19" name="Content Placeholder 1">
            <a:extLst>
              <a:ext uri="{FF2B5EF4-FFF2-40B4-BE49-F238E27FC236}">
                <a16:creationId xmlns:a16="http://schemas.microsoft.com/office/drawing/2014/main" id="{C4F6FAF4-3BDA-A21E-4591-C01BC21958F0}"/>
              </a:ext>
            </a:extLst>
          </p:cNvPr>
          <p:cNvSpPr txBox="1">
            <a:spLocks/>
          </p:cNvSpPr>
          <p:nvPr/>
        </p:nvSpPr>
        <p:spPr bwMode="auto">
          <a:xfrm>
            <a:off x="1055836" y="1439335"/>
            <a:ext cx="575866" cy="474836"/>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endParaRPr lang="fr-FR">
              <a:solidFill>
                <a:srgbClr val="2F2F2F"/>
              </a:solidFill>
            </a:endParaRPr>
          </a:p>
        </p:txBody>
      </p:sp>
      <p:sp>
        <p:nvSpPr>
          <p:cNvPr id="20" name="Content Placeholder 1">
            <a:extLst>
              <a:ext uri="{FF2B5EF4-FFF2-40B4-BE49-F238E27FC236}">
                <a16:creationId xmlns:a16="http://schemas.microsoft.com/office/drawing/2014/main" id="{AB80A70D-71BC-6EE7-EF9C-29B516AD236D}"/>
              </a:ext>
            </a:extLst>
          </p:cNvPr>
          <p:cNvSpPr txBox="1">
            <a:spLocks/>
          </p:cNvSpPr>
          <p:nvPr/>
        </p:nvSpPr>
        <p:spPr bwMode="auto">
          <a:xfrm>
            <a:off x="2013646" y="1439335"/>
            <a:ext cx="575866" cy="474836"/>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endParaRPr lang="fr-FR">
              <a:solidFill>
                <a:srgbClr val="2F2F2F"/>
              </a:solidFill>
            </a:endParaRPr>
          </a:p>
        </p:txBody>
      </p:sp>
      <p:sp>
        <p:nvSpPr>
          <p:cNvPr id="21" name="Content Placeholder 1">
            <a:extLst>
              <a:ext uri="{FF2B5EF4-FFF2-40B4-BE49-F238E27FC236}">
                <a16:creationId xmlns:a16="http://schemas.microsoft.com/office/drawing/2014/main" id="{AAF0712F-774F-6069-BF1C-5ABC1CEE99DD}"/>
              </a:ext>
            </a:extLst>
          </p:cNvPr>
          <p:cNvSpPr txBox="1">
            <a:spLocks/>
          </p:cNvSpPr>
          <p:nvPr/>
        </p:nvSpPr>
        <p:spPr bwMode="auto">
          <a:xfrm>
            <a:off x="2517308" y="2207870"/>
            <a:ext cx="575866" cy="474836"/>
          </a:xfrm>
          <a:prstGeom prst="rect">
            <a:avLst/>
          </a:prstGeom>
          <a:solidFill>
            <a:schemeClr val="bg1"/>
          </a:solidFill>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endParaRPr lang="fr-FR">
              <a:solidFill>
                <a:srgbClr val="2F2F2F"/>
              </a:solidFill>
            </a:endParaRPr>
          </a:p>
        </p:txBody>
      </p:sp>
      <p:sp>
        <p:nvSpPr>
          <p:cNvPr id="24" name="Rectangle 23">
            <a:extLst>
              <a:ext uri="{FF2B5EF4-FFF2-40B4-BE49-F238E27FC236}">
                <a16:creationId xmlns:a16="http://schemas.microsoft.com/office/drawing/2014/main" id="{D488DFA1-82E9-0948-1161-F21C9D0B0E36}"/>
              </a:ext>
            </a:extLst>
          </p:cNvPr>
          <p:cNvSpPr/>
          <p:nvPr/>
        </p:nvSpPr>
        <p:spPr>
          <a:xfrm>
            <a:off x="2904358" y="1260856"/>
            <a:ext cx="163998" cy="118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5D515C0-65AF-93D9-48EB-C3A9D554B30F}"/>
              </a:ext>
            </a:extLst>
          </p:cNvPr>
          <p:cNvSpPr/>
          <p:nvPr/>
        </p:nvSpPr>
        <p:spPr>
          <a:xfrm>
            <a:off x="691352" y="1260856"/>
            <a:ext cx="163998" cy="118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22">
            <a:extLst>
              <a:ext uri="{FF2B5EF4-FFF2-40B4-BE49-F238E27FC236}">
                <a16:creationId xmlns:a16="http://schemas.microsoft.com/office/drawing/2014/main" id="{25DBBC0D-6FA8-B0AE-ED98-134AD5BCB6C5}"/>
              </a:ext>
            </a:extLst>
          </p:cNvPr>
          <p:cNvSpPr txBox="1"/>
          <p:nvPr/>
        </p:nvSpPr>
        <p:spPr bwMode="auto">
          <a:xfrm>
            <a:off x="2772946" y="1111478"/>
            <a:ext cx="533849" cy="369332"/>
          </a:xfrm>
          <a:prstGeom prst="rect">
            <a:avLst/>
          </a:prstGeom>
          <a:noFill/>
        </p:spPr>
        <p:txBody>
          <a:bodyPr wrap="square">
            <a:spAutoFit/>
          </a:bodyPr>
          <a:lstStyle/>
          <a:p>
            <a:pPr marL="0" lvl="1" indent="0" algn="ctr">
              <a:buFont typeface="Arial"/>
              <a:buNone/>
              <a:defRPr/>
            </a:pPr>
            <a:r>
              <a:rPr lang="fr-FR" b="1">
                <a:solidFill>
                  <a:srgbClr val="0000FF"/>
                </a:solidFill>
              </a:rPr>
              <a:t>B1</a:t>
            </a:r>
            <a:endParaRPr lang="fr-FR">
              <a:solidFill>
                <a:srgbClr val="0000FF"/>
              </a:solidFill>
            </a:endParaRPr>
          </a:p>
        </p:txBody>
      </p:sp>
      <p:sp>
        <p:nvSpPr>
          <p:cNvPr id="26" name="ZoneTexte 25">
            <a:extLst>
              <a:ext uri="{FF2B5EF4-FFF2-40B4-BE49-F238E27FC236}">
                <a16:creationId xmlns:a16="http://schemas.microsoft.com/office/drawing/2014/main" id="{EDD43271-99F4-D2E3-4E4E-E4F13BB1C66A}"/>
              </a:ext>
            </a:extLst>
          </p:cNvPr>
          <p:cNvSpPr txBox="1"/>
          <p:nvPr/>
        </p:nvSpPr>
        <p:spPr bwMode="auto">
          <a:xfrm>
            <a:off x="406967" y="1111478"/>
            <a:ext cx="533849" cy="369332"/>
          </a:xfrm>
          <a:prstGeom prst="rect">
            <a:avLst/>
          </a:prstGeom>
          <a:noFill/>
        </p:spPr>
        <p:txBody>
          <a:bodyPr wrap="square">
            <a:spAutoFit/>
          </a:bodyPr>
          <a:lstStyle/>
          <a:p>
            <a:pPr marL="0" lvl="1" indent="0" algn="ctr">
              <a:buFont typeface="Arial"/>
              <a:buNone/>
              <a:defRPr/>
            </a:pPr>
            <a:r>
              <a:rPr lang="fr-FR" b="1">
                <a:solidFill>
                  <a:srgbClr val="FF0000"/>
                </a:solidFill>
              </a:rPr>
              <a:t>B2</a:t>
            </a:r>
            <a:endParaRPr lang="fr-FR">
              <a:solidFill>
                <a:srgbClr val="FF0000"/>
              </a:solidFill>
            </a:endParaRPr>
          </a:p>
        </p:txBody>
      </p:sp>
      <p:sp>
        <p:nvSpPr>
          <p:cNvPr id="27" name="Étoile : 5 branches 26">
            <a:extLst>
              <a:ext uri="{FF2B5EF4-FFF2-40B4-BE49-F238E27FC236}">
                <a16:creationId xmlns:a16="http://schemas.microsoft.com/office/drawing/2014/main" id="{BF4B518E-3D22-FD9E-F38D-016A6EF26E98}"/>
              </a:ext>
            </a:extLst>
          </p:cNvPr>
          <p:cNvSpPr/>
          <p:nvPr/>
        </p:nvSpPr>
        <p:spPr>
          <a:xfrm>
            <a:off x="2819448" y="3108929"/>
            <a:ext cx="286205" cy="286205"/>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60681068-B5C7-D0C3-804C-33F0C1162897}"/>
              </a:ext>
            </a:extLst>
          </p:cNvPr>
          <p:cNvSpPr txBox="1"/>
          <p:nvPr/>
        </p:nvSpPr>
        <p:spPr bwMode="auto">
          <a:xfrm>
            <a:off x="3065698" y="3144467"/>
            <a:ext cx="720278" cy="369332"/>
          </a:xfrm>
          <a:prstGeom prst="rect">
            <a:avLst/>
          </a:prstGeom>
          <a:noFill/>
        </p:spPr>
        <p:txBody>
          <a:bodyPr wrap="square">
            <a:spAutoFit/>
          </a:bodyPr>
          <a:lstStyle/>
          <a:p>
            <a:pPr marL="0" lvl="1" indent="0" algn="ctr">
              <a:buFont typeface="Arial"/>
              <a:buNone/>
              <a:defRPr/>
            </a:pPr>
            <a:r>
              <a:rPr lang="fr-FR" b="1">
                <a:solidFill>
                  <a:srgbClr val="00B050"/>
                </a:solidFill>
              </a:rPr>
              <a:t>VPS</a:t>
            </a:r>
            <a:endParaRPr lang="fr-FR">
              <a:solidFill>
                <a:srgbClr val="00B050"/>
              </a:solidFill>
            </a:endParaRPr>
          </a:p>
        </p:txBody>
      </p:sp>
      <p:sp>
        <p:nvSpPr>
          <p:cNvPr id="29" name="Rectangle 28">
            <a:extLst>
              <a:ext uri="{FF2B5EF4-FFF2-40B4-BE49-F238E27FC236}">
                <a16:creationId xmlns:a16="http://schemas.microsoft.com/office/drawing/2014/main" id="{A2626B2C-F020-04A8-CB09-77C736D66357}"/>
              </a:ext>
            </a:extLst>
          </p:cNvPr>
          <p:cNvSpPr/>
          <p:nvPr/>
        </p:nvSpPr>
        <p:spPr>
          <a:xfrm>
            <a:off x="1641227" y="3777121"/>
            <a:ext cx="71810" cy="82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10E5C9F-03A0-2CBE-D024-268DFB5DC216}"/>
              </a:ext>
            </a:extLst>
          </p:cNvPr>
          <p:cNvSpPr/>
          <p:nvPr/>
        </p:nvSpPr>
        <p:spPr>
          <a:xfrm>
            <a:off x="1976851" y="3777121"/>
            <a:ext cx="71810" cy="82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ZoneTexte 30">
            <a:extLst>
              <a:ext uri="{FF2B5EF4-FFF2-40B4-BE49-F238E27FC236}">
                <a16:creationId xmlns:a16="http://schemas.microsoft.com/office/drawing/2014/main" id="{F520AEB1-86DB-56AF-89E6-7E03B0AF4FED}"/>
              </a:ext>
            </a:extLst>
          </p:cNvPr>
          <p:cNvSpPr txBox="1"/>
          <p:nvPr/>
        </p:nvSpPr>
        <p:spPr bwMode="auto">
          <a:xfrm>
            <a:off x="1197473" y="2181089"/>
            <a:ext cx="1299912" cy="523220"/>
          </a:xfrm>
          <a:prstGeom prst="rect">
            <a:avLst/>
          </a:prstGeom>
          <a:noFill/>
        </p:spPr>
        <p:txBody>
          <a:bodyPr wrap="square">
            <a:spAutoFit/>
          </a:bodyPr>
          <a:lstStyle/>
          <a:p>
            <a:pPr marL="0" lvl="1" indent="0" algn="ctr">
              <a:buFont typeface="Arial"/>
              <a:buNone/>
              <a:defRPr/>
            </a:pPr>
            <a:r>
              <a:rPr lang="fr-FR" sz="2800" b="1">
                <a:solidFill>
                  <a:srgbClr val="6E2466"/>
                </a:solidFill>
              </a:rPr>
              <a:t>LHC</a:t>
            </a:r>
            <a:endParaRPr lang="fr-FR" sz="2800">
              <a:solidFill>
                <a:srgbClr val="6E2466"/>
              </a:solidFill>
            </a:endParaRPr>
          </a:p>
        </p:txBody>
      </p:sp>
    </p:spTree>
    <p:extLst>
      <p:ext uri="{BB962C8B-B14F-4D97-AF65-F5344CB8AC3E}">
        <p14:creationId xmlns:p14="http://schemas.microsoft.com/office/powerpoint/2010/main" val="126141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34" name="Straight Connector 33">
            <a:extLst>
              <a:ext uri="{FF2B5EF4-FFF2-40B4-BE49-F238E27FC236}">
                <a16:creationId xmlns:a16="http://schemas.microsoft.com/office/drawing/2014/main" id="{D094E287-0A9B-AB61-23BC-1D22BA7B3BD3}"/>
              </a:ext>
            </a:extLst>
          </p:cNvPr>
          <p:cNvCxnSpPr>
            <a:cxnSpLocks/>
          </p:cNvCxnSpPr>
          <p:nvPr/>
        </p:nvCxnSpPr>
        <p:spPr bwMode="auto">
          <a:xfrm>
            <a:off x="220957" y="3204696"/>
            <a:ext cx="272533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sp>
        <p:nvSpPr>
          <p:cNvPr id="26" name="Content Placeholder 1">
            <a:extLst>
              <a:ext uri="{FF2B5EF4-FFF2-40B4-BE49-F238E27FC236}">
                <a16:creationId xmlns:a16="http://schemas.microsoft.com/office/drawing/2014/main" id="{F64BE568-3DD0-A691-1829-AFADE043DB59}"/>
              </a:ext>
            </a:extLst>
          </p:cNvPr>
          <p:cNvSpPr txBox="1">
            <a:spLocks/>
          </p:cNvSpPr>
          <p:nvPr/>
        </p:nvSpPr>
        <p:spPr bwMode="auto">
          <a:xfrm>
            <a:off x="6644704" y="1439335"/>
            <a:ext cx="5486302" cy="2604257"/>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Font typeface="Arial"/>
              <a:buNone/>
              <a:defRPr/>
            </a:pPr>
            <a:r>
              <a:rPr lang="fr-FR" b="1">
                <a:solidFill>
                  <a:srgbClr val="E15E32"/>
                </a:solidFill>
              </a:rPr>
              <a:t>Electron cloud </a:t>
            </a:r>
            <a:r>
              <a:rPr lang="fr-FR" b="1" dirty="0">
                <a:solidFill>
                  <a:srgbClr val="E15E32"/>
                </a:solidFill>
              </a:rPr>
              <a:t>= </a:t>
            </a:r>
            <a:r>
              <a:rPr lang="fr-FR" b="1" dirty="0" err="1">
                <a:solidFill>
                  <a:srgbClr val="E15E32"/>
                </a:solidFill>
              </a:rPr>
              <a:t>Primary</a:t>
            </a:r>
            <a:r>
              <a:rPr lang="fr-FR" b="1" dirty="0">
                <a:solidFill>
                  <a:srgbClr val="E15E32"/>
                </a:solidFill>
              </a:rPr>
              <a:t> + </a:t>
            </a:r>
            <a:r>
              <a:rPr lang="fr-FR" b="1" dirty="0" err="1">
                <a:solidFill>
                  <a:srgbClr val="E15E32"/>
                </a:solidFill>
              </a:rPr>
              <a:t>Secondary</a:t>
            </a:r>
            <a:r>
              <a:rPr lang="fr-FR" b="1" dirty="0">
                <a:solidFill>
                  <a:srgbClr val="E15E32"/>
                </a:solidFill>
              </a:rPr>
              <a:t> </a:t>
            </a:r>
            <a:r>
              <a:rPr lang="fr-FR" b="1" dirty="0" err="1">
                <a:solidFill>
                  <a:srgbClr val="E15E32"/>
                </a:solidFill>
              </a:rPr>
              <a:t>electrons</a:t>
            </a:r>
            <a:endParaRPr lang="fr-FR" b="1" dirty="0">
              <a:solidFill>
                <a:srgbClr val="E15E32"/>
              </a:solidFill>
            </a:endParaRPr>
          </a:p>
          <a:p>
            <a:pPr lvl="1">
              <a:defRPr/>
            </a:pPr>
            <a:r>
              <a:rPr lang="fr-FR" b="1" dirty="0" err="1">
                <a:solidFill>
                  <a:srgbClr val="6E2466"/>
                </a:solidFill>
              </a:rPr>
              <a:t>Primary</a:t>
            </a:r>
            <a:r>
              <a:rPr lang="fr-FR" b="1" dirty="0">
                <a:solidFill>
                  <a:srgbClr val="6E2466"/>
                </a:solidFill>
              </a:rPr>
              <a:t> </a:t>
            </a:r>
            <a:r>
              <a:rPr lang="fr-FR" b="1" dirty="0" err="1">
                <a:solidFill>
                  <a:srgbClr val="6E2466"/>
                </a:solidFill>
              </a:rPr>
              <a:t>electrons</a:t>
            </a:r>
            <a:r>
              <a:rPr lang="fr-FR" b="1" dirty="0">
                <a:solidFill>
                  <a:srgbClr val="6E2466"/>
                </a:solidFill>
              </a:rPr>
              <a:t>:</a:t>
            </a:r>
          </a:p>
          <a:p>
            <a:pPr lvl="2">
              <a:defRPr/>
            </a:pPr>
            <a:r>
              <a:rPr lang="fr-FR" dirty="0" err="1">
                <a:solidFill>
                  <a:srgbClr val="2F2F2F"/>
                </a:solidFill>
              </a:rPr>
              <a:t>Photoelectrons</a:t>
            </a:r>
            <a:r>
              <a:rPr lang="fr-FR" dirty="0">
                <a:solidFill>
                  <a:srgbClr val="2F2F2F"/>
                </a:solidFill>
              </a:rPr>
              <a:t> </a:t>
            </a:r>
            <a:r>
              <a:rPr lang="fr-FR" dirty="0" err="1">
                <a:solidFill>
                  <a:srgbClr val="2F2F2F"/>
                </a:solidFill>
              </a:rPr>
              <a:t>induced</a:t>
            </a:r>
            <a:r>
              <a:rPr lang="fr-FR" dirty="0">
                <a:solidFill>
                  <a:srgbClr val="2F2F2F"/>
                </a:solidFill>
              </a:rPr>
              <a:t> by </a:t>
            </a:r>
            <a:r>
              <a:rPr lang="fr-FR" dirty="0" err="1">
                <a:solidFill>
                  <a:srgbClr val="2F2F2F"/>
                </a:solidFill>
              </a:rPr>
              <a:t>photoelectric</a:t>
            </a:r>
            <a:r>
              <a:rPr lang="fr-FR" dirty="0">
                <a:solidFill>
                  <a:srgbClr val="2F2F2F"/>
                </a:solidFill>
              </a:rPr>
              <a:t> </a:t>
            </a:r>
            <a:r>
              <a:rPr lang="fr-FR" dirty="0" err="1">
                <a:solidFill>
                  <a:srgbClr val="2F2F2F"/>
                </a:solidFill>
              </a:rPr>
              <a:t>effect</a:t>
            </a:r>
            <a:endParaRPr lang="fr-FR" dirty="0">
              <a:solidFill>
                <a:srgbClr val="2F2F2F"/>
              </a:solidFill>
            </a:endParaRPr>
          </a:p>
          <a:p>
            <a:pPr lvl="2">
              <a:defRPr/>
            </a:pPr>
            <a:r>
              <a:rPr lang="fr-FR" dirty="0">
                <a:solidFill>
                  <a:srgbClr val="2F2F2F"/>
                </a:solidFill>
              </a:rPr>
              <a:t>Free </a:t>
            </a:r>
            <a:r>
              <a:rPr lang="fr-FR" dirty="0" err="1">
                <a:solidFill>
                  <a:srgbClr val="2F2F2F"/>
                </a:solidFill>
              </a:rPr>
              <a:t>electrons</a:t>
            </a:r>
            <a:r>
              <a:rPr lang="fr-FR" dirty="0">
                <a:solidFill>
                  <a:srgbClr val="2F2F2F"/>
                </a:solidFill>
              </a:rPr>
              <a:t> </a:t>
            </a:r>
            <a:r>
              <a:rPr lang="fr-FR" dirty="0" err="1">
                <a:solidFill>
                  <a:srgbClr val="2F2F2F"/>
                </a:solidFill>
              </a:rPr>
              <a:t>induced</a:t>
            </a:r>
            <a:r>
              <a:rPr lang="fr-FR" dirty="0">
                <a:solidFill>
                  <a:srgbClr val="2F2F2F"/>
                </a:solidFill>
              </a:rPr>
              <a:t> by </a:t>
            </a:r>
            <a:r>
              <a:rPr lang="fr-FR" dirty="0" err="1">
                <a:solidFill>
                  <a:srgbClr val="2F2F2F"/>
                </a:solidFill>
              </a:rPr>
              <a:t>bunch</a:t>
            </a:r>
            <a:r>
              <a:rPr lang="fr-FR" dirty="0">
                <a:solidFill>
                  <a:srgbClr val="2F2F2F"/>
                </a:solidFill>
              </a:rPr>
              <a:t> </a:t>
            </a:r>
            <a:r>
              <a:rPr lang="fr-FR" dirty="0" err="1">
                <a:solidFill>
                  <a:srgbClr val="2F2F2F"/>
                </a:solidFill>
              </a:rPr>
              <a:t>ionising</a:t>
            </a:r>
            <a:r>
              <a:rPr lang="fr-FR" dirty="0">
                <a:solidFill>
                  <a:srgbClr val="2F2F2F"/>
                </a:solidFill>
              </a:rPr>
              <a:t> the </a:t>
            </a:r>
            <a:r>
              <a:rPr lang="fr-FR" dirty="0" err="1">
                <a:solidFill>
                  <a:srgbClr val="2F2F2F"/>
                </a:solidFill>
              </a:rPr>
              <a:t>residual</a:t>
            </a:r>
            <a:r>
              <a:rPr lang="fr-FR" dirty="0">
                <a:solidFill>
                  <a:srgbClr val="2F2F2F"/>
                </a:solidFill>
              </a:rPr>
              <a:t> </a:t>
            </a:r>
            <a:r>
              <a:rPr lang="fr-FR" dirty="0" err="1">
                <a:solidFill>
                  <a:srgbClr val="2F2F2F"/>
                </a:solidFill>
              </a:rPr>
              <a:t>gas</a:t>
            </a:r>
            <a:endParaRPr lang="fr-FR" dirty="0">
              <a:solidFill>
                <a:srgbClr val="2F2F2F"/>
              </a:solidFill>
            </a:endParaRPr>
          </a:p>
          <a:p>
            <a:pPr lvl="1">
              <a:defRPr/>
            </a:pPr>
            <a:r>
              <a:rPr lang="fr-FR" b="1" dirty="0" err="1">
                <a:solidFill>
                  <a:srgbClr val="6E2466"/>
                </a:solidFill>
              </a:rPr>
              <a:t>Secondary</a:t>
            </a:r>
            <a:r>
              <a:rPr lang="fr-FR" b="1" dirty="0">
                <a:solidFill>
                  <a:srgbClr val="6E2466"/>
                </a:solidFill>
              </a:rPr>
              <a:t> </a:t>
            </a:r>
            <a:r>
              <a:rPr lang="fr-FR" b="1" dirty="0" err="1">
                <a:solidFill>
                  <a:srgbClr val="6E2466"/>
                </a:solidFill>
              </a:rPr>
              <a:t>electrons</a:t>
            </a:r>
            <a:r>
              <a:rPr lang="fr-FR" b="1" dirty="0">
                <a:solidFill>
                  <a:srgbClr val="6E2466"/>
                </a:solidFill>
              </a:rPr>
              <a:t>: </a:t>
            </a:r>
            <a:r>
              <a:rPr lang="fr-FR" dirty="0" err="1">
                <a:solidFill>
                  <a:srgbClr val="2F2F2F"/>
                </a:solidFill>
              </a:rPr>
              <a:t>induced</a:t>
            </a:r>
            <a:r>
              <a:rPr lang="fr-FR" dirty="0">
                <a:solidFill>
                  <a:srgbClr val="2F2F2F"/>
                </a:solidFill>
              </a:rPr>
              <a:t> by </a:t>
            </a:r>
            <a:r>
              <a:rPr lang="fr-FR" dirty="0" err="1">
                <a:solidFill>
                  <a:srgbClr val="2F2F2F"/>
                </a:solidFill>
              </a:rPr>
              <a:t>primary</a:t>
            </a:r>
            <a:r>
              <a:rPr lang="fr-FR" dirty="0">
                <a:solidFill>
                  <a:srgbClr val="2F2F2F"/>
                </a:solidFill>
              </a:rPr>
              <a:t> </a:t>
            </a:r>
            <a:r>
              <a:rPr lang="fr-FR" dirty="0" err="1">
                <a:solidFill>
                  <a:srgbClr val="2F2F2F"/>
                </a:solidFill>
              </a:rPr>
              <a:t>electrons</a:t>
            </a:r>
            <a:r>
              <a:rPr lang="fr-FR" dirty="0">
                <a:solidFill>
                  <a:srgbClr val="2F2F2F"/>
                </a:solidFill>
              </a:rPr>
              <a:t>, </a:t>
            </a:r>
            <a:r>
              <a:rPr lang="fr-FR" dirty="0" err="1">
                <a:solidFill>
                  <a:srgbClr val="2F2F2F"/>
                </a:solidFill>
              </a:rPr>
              <a:t>accelerated</a:t>
            </a:r>
            <a:r>
              <a:rPr lang="fr-FR" dirty="0">
                <a:solidFill>
                  <a:srgbClr val="2F2F2F"/>
                </a:solidFill>
              </a:rPr>
              <a:t> by successive </a:t>
            </a:r>
            <a:r>
              <a:rPr lang="fr-FR" dirty="0" err="1">
                <a:solidFill>
                  <a:srgbClr val="2F2F2F"/>
                </a:solidFill>
              </a:rPr>
              <a:t>bunches</a:t>
            </a:r>
            <a:r>
              <a:rPr lang="fr-FR" dirty="0">
                <a:solidFill>
                  <a:srgbClr val="2F2F2F"/>
                </a:solidFill>
              </a:rPr>
              <a:t>, </a:t>
            </a:r>
            <a:r>
              <a:rPr lang="fr-FR" dirty="0" err="1">
                <a:solidFill>
                  <a:srgbClr val="2F2F2F"/>
                </a:solidFill>
              </a:rPr>
              <a:t>hitting</a:t>
            </a:r>
            <a:r>
              <a:rPr lang="fr-FR" dirty="0">
                <a:solidFill>
                  <a:srgbClr val="2F2F2F"/>
                </a:solidFill>
              </a:rPr>
              <a:t> the surface</a:t>
            </a:r>
          </a:p>
          <a:p>
            <a:pPr lvl="1">
              <a:defRPr/>
            </a:pPr>
            <a:endParaRPr lang="fr-FR" dirty="0">
              <a:solidFill>
                <a:srgbClr val="2F2F2F"/>
              </a:solidFill>
            </a:endParaRPr>
          </a:p>
        </p:txBody>
      </p:sp>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cloud build-up</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cxnSp>
        <p:nvCxnSpPr>
          <p:cNvPr id="32" name="Straight Connector 31">
            <a:extLst>
              <a:ext uri="{FF2B5EF4-FFF2-40B4-BE49-F238E27FC236}">
                <a16:creationId xmlns:a16="http://schemas.microsoft.com/office/drawing/2014/main" id="{A35DF7D8-2FD3-9B52-DA42-8CC21464C50E}"/>
              </a:ext>
            </a:extLst>
          </p:cNvPr>
          <p:cNvCxnSpPr>
            <a:cxnSpLocks/>
          </p:cNvCxnSpPr>
          <p:nvPr/>
        </p:nvCxnSpPr>
        <p:spPr>
          <a:xfrm>
            <a:off x="220957" y="5425132"/>
            <a:ext cx="625097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0EB6C0-0642-4C40-5F4C-BD030BEE36FE}"/>
              </a:ext>
            </a:extLst>
          </p:cNvPr>
          <p:cNvCxnSpPr>
            <a:cxnSpLocks/>
          </p:cNvCxnSpPr>
          <p:nvPr/>
        </p:nvCxnSpPr>
        <p:spPr bwMode="auto">
          <a:xfrm>
            <a:off x="5505738" y="3204696"/>
            <a:ext cx="966198"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55E07F-59AB-1D18-F3C0-D8BADD407300}"/>
              </a:ext>
            </a:extLst>
          </p:cNvPr>
          <p:cNvCxnSpPr>
            <a:cxnSpLocks/>
          </p:cNvCxnSpPr>
          <p:nvPr/>
        </p:nvCxnSpPr>
        <p:spPr bwMode="auto">
          <a:xfrm>
            <a:off x="2997691"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DD0B860-D1EF-0C1D-46DB-386B13441D28}"/>
              </a:ext>
            </a:extLst>
          </p:cNvPr>
          <p:cNvCxnSpPr>
            <a:cxnSpLocks/>
          </p:cNvCxnSpPr>
          <p:nvPr/>
        </p:nvCxnSpPr>
        <p:spPr bwMode="auto">
          <a:xfrm>
            <a:off x="4497626"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D43C12-5E25-D8ED-AE22-9733976EA562}"/>
              </a:ext>
            </a:extLst>
          </p:cNvPr>
          <p:cNvCxnSpPr>
            <a:cxnSpLocks/>
          </p:cNvCxnSpPr>
          <p:nvPr/>
        </p:nvCxnSpPr>
        <p:spPr bwMode="auto">
          <a:xfrm>
            <a:off x="4005803" y="3204696"/>
            <a:ext cx="39296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E5483D-0D28-B3B4-A8C9-C589F6BA71BA}"/>
              </a:ext>
            </a:extLst>
          </p:cNvPr>
          <p:cNvCxnSpPr>
            <a:cxnSpLocks/>
          </p:cNvCxnSpPr>
          <p:nvPr/>
        </p:nvCxnSpPr>
        <p:spPr bwMode="auto">
          <a:xfrm>
            <a:off x="220957" y="4345012"/>
            <a:ext cx="6250979" cy="0"/>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Freeform: Shape 172">
            <a:extLst>
              <a:ext uri="{FF2B5EF4-FFF2-40B4-BE49-F238E27FC236}">
                <a16:creationId xmlns:a16="http://schemas.microsoft.com/office/drawing/2014/main" id="{28CFEB89-26EA-0994-0362-AFF2E3B7597F}"/>
              </a:ext>
            </a:extLst>
          </p:cNvPr>
          <p:cNvSpPr/>
          <p:nvPr/>
        </p:nvSpPr>
        <p:spPr>
          <a:xfrm>
            <a:off x="462177" y="3237351"/>
            <a:ext cx="432048" cy="421624"/>
          </a:xfrm>
          <a:custGeom>
            <a:avLst/>
            <a:gdLst>
              <a:gd name="connsiteX0" fmla="*/ 0 w 414337"/>
              <a:gd name="connsiteY0" fmla="*/ 395287 h 395287"/>
              <a:gd name="connsiteX1" fmla="*/ 52387 w 414337"/>
              <a:gd name="connsiteY1" fmla="*/ 376237 h 395287"/>
              <a:gd name="connsiteX2" fmla="*/ 78581 w 414337"/>
              <a:gd name="connsiteY2" fmla="*/ 292893 h 395287"/>
              <a:gd name="connsiteX3" fmla="*/ 180975 w 414337"/>
              <a:gd name="connsiteY3" fmla="*/ 257175 h 395287"/>
              <a:gd name="connsiteX4" fmla="*/ 214312 w 414337"/>
              <a:gd name="connsiteY4" fmla="*/ 159543 h 395287"/>
              <a:gd name="connsiteX5" fmla="*/ 330993 w 414337"/>
              <a:gd name="connsiteY5" fmla="*/ 133350 h 395287"/>
              <a:gd name="connsiteX6" fmla="*/ 352425 w 414337"/>
              <a:gd name="connsiteY6" fmla="*/ 38100 h 395287"/>
              <a:gd name="connsiteX7" fmla="*/ 400050 w 414337"/>
              <a:gd name="connsiteY7" fmla="*/ 16668 h 395287"/>
              <a:gd name="connsiteX8" fmla="*/ 414337 w 414337"/>
              <a:gd name="connsiteY8" fmla="*/ 0 h 39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337" h="395287">
                <a:moveTo>
                  <a:pt x="0" y="395287"/>
                </a:moveTo>
                <a:cubicBezTo>
                  <a:pt x="19645" y="394295"/>
                  <a:pt x="39290" y="393303"/>
                  <a:pt x="52387" y="376237"/>
                </a:cubicBezTo>
                <a:cubicBezTo>
                  <a:pt x="65484" y="359171"/>
                  <a:pt x="57150" y="312737"/>
                  <a:pt x="78581" y="292893"/>
                </a:cubicBezTo>
                <a:cubicBezTo>
                  <a:pt x="100012" y="273049"/>
                  <a:pt x="158353" y="279400"/>
                  <a:pt x="180975" y="257175"/>
                </a:cubicBezTo>
                <a:cubicBezTo>
                  <a:pt x="203597" y="234950"/>
                  <a:pt x="189309" y="180180"/>
                  <a:pt x="214312" y="159543"/>
                </a:cubicBezTo>
                <a:cubicBezTo>
                  <a:pt x="239315" y="138905"/>
                  <a:pt x="307974" y="153590"/>
                  <a:pt x="330993" y="133350"/>
                </a:cubicBezTo>
                <a:cubicBezTo>
                  <a:pt x="354012" y="113109"/>
                  <a:pt x="340916" y="57547"/>
                  <a:pt x="352425" y="38100"/>
                </a:cubicBezTo>
                <a:cubicBezTo>
                  <a:pt x="363935" y="18653"/>
                  <a:pt x="389731" y="23018"/>
                  <a:pt x="400050" y="16668"/>
                </a:cubicBezTo>
                <a:cubicBezTo>
                  <a:pt x="410369" y="10318"/>
                  <a:pt x="412353" y="5159"/>
                  <a:pt x="414337" y="0"/>
                </a:cubicBezTo>
              </a:path>
            </a:pathLst>
          </a:custGeom>
          <a:noFill/>
          <a:ln>
            <a:solidFill>
              <a:srgbClr val="0033A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5" name="Straight Arrow Connector 174">
            <a:extLst>
              <a:ext uri="{FF2B5EF4-FFF2-40B4-BE49-F238E27FC236}">
                <a16:creationId xmlns:a16="http://schemas.microsoft.com/office/drawing/2014/main" id="{1D97BDDA-C3CF-B0B6-5F92-81FD8D8F6B30}"/>
              </a:ext>
            </a:extLst>
          </p:cNvPr>
          <p:cNvCxnSpPr>
            <a:cxnSpLocks/>
          </p:cNvCxnSpPr>
          <p:nvPr/>
        </p:nvCxnSpPr>
        <p:spPr>
          <a:xfrm>
            <a:off x="915313" y="3242073"/>
            <a:ext cx="123888" cy="51421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8F3AF268-A62F-1D0F-2640-3F64373912BB}"/>
              </a:ext>
            </a:extLst>
          </p:cNvPr>
          <p:cNvCxnSpPr>
            <a:cxnSpLocks/>
          </p:cNvCxnSpPr>
          <p:nvPr/>
        </p:nvCxnSpPr>
        <p:spPr>
          <a:xfrm flipV="1">
            <a:off x="1591379" y="3230250"/>
            <a:ext cx="677550" cy="82750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2A48C95-68C1-EE85-0F16-9EF562A07D77}"/>
              </a:ext>
            </a:extLst>
          </p:cNvPr>
          <p:cNvCxnSpPr>
            <a:cxnSpLocks/>
          </p:cNvCxnSpPr>
          <p:nvPr/>
        </p:nvCxnSpPr>
        <p:spPr bwMode="auto">
          <a:xfrm flipV="1">
            <a:off x="1809218" y="3235610"/>
            <a:ext cx="914563" cy="8327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939D8C88-A2AD-8FB4-B219-4CE932E36785}"/>
              </a:ext>
            </a:extLst>
          </p:cNvPr>
          <p:cNvCxnSpPr>
            <a:cxnSpLocks/>
          </p:cNvCxnSpPr>
          <p:nvPr/>
        </p:nvCxnSpPr>
        <p:spPr bwMode="auto">
          <a:xfrm>
            <a:off x="2276515" y="3238689"/>
            <a:ext cx="17991" cy="26048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78F1068-E9FF-BAF1-B8D7-59E6CF288DD9}"/>
              </a:ext>
            </a:extLst>
          </p:cNvPr>
          <p:cNvCxnSpPr>
            <a:cxnSpLocks/>
          </p:cNvCxnSpPr>
          <p:nvPr/>
        </p:nvCxnSpPr>
        <p:spPr bwMode="auto">
          <a:xfrm>
            <a:off x="2276515" y="3233776"/>
            <a:ext cx="122434" cy="22218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FC01851A-328F-B1BD-EA93-40A113D3325D}"/>
              </a:ext>
            </a:extLst>
          </p:cNvPr>
          <p:cNvCxnSpPr>
            <a:cxnSpLocks/>
          </p:cNvCxnSpPr>
          <p:nvPr/>
        </p:nvCxnSpPr>
        <p:spPr bwMode="auto">
          <a:xfrm>
            <a:off x="2730929" y="3243040"/>
            <a:ext cx="17991" cy="26048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228FDA2B-858B-629E-6B40-1E7980A09733}"/>
              </a:ext>
            </a:extLst>
          </p:cNvPr>
          <p:cNvCxnSpPr>
            <a:cxnSpLocks/>
          </p:cNvCxnSpPr>
          <p:nvPr/>
        </p:nvCxnSpPr>
        <p:spPr bwMode="auto">
          <a:xfrm>
            <a:off x="2730929" y="3238127"/>
            <a:ext cx="122434" cy="22218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CC252C66-B90D-B442-300F-A72FF0D8A791}"/>
              </a:ext>
            </a:extLst>
          </p:cNvPr>
          <p:cNvCxnSpPr>
            <a:cxnSpLocks/>
          </p:cNvCxnSpPr>
          <p:nvPr/>
        </p:nvCxnSpPr>
        <p:spPr>
          <a:xfrm flipH="1">
            <a:off x="2852614" y="5425132"/>
            <a:ext cx="1267755" cy="0"/>
          </a:xfrm>
          <a:prstGeom prst="straightConnector1">
            <a:avLst/>
          </a:prstGeom>
          <a:ln w="76200">
            <a:solidFill>
              <a:srgbClr val="6E2466"/>
            </a:solidFill>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43098A69-ECB2-3C07-7FBA-602089039467}"/>
              </a:ext>
            </a:extLst>
          </p:cNvPr>
          <p:cNvSpPr txBox="1"/>
          <p:nvPr/>
        </p:nvSpPr>
        <p:spPr bwMode="auto">
          <a:xfrm>
            <a:off x="3629282" y="3666440"/>
            <a:ext cx="941778" cy="584775"/>
          </a:xfrm>
          <a:prstGeom prst="rect">
            <a:avLst/>
          </a:prstGeom>
          <a:noFill/>
        </p:spPr>
        <p:txBody>
          <a:bodyPr wrap="square" rtlCol="0">
            <a:spAutoFit/>
          </a:bodyPr>
          <a:lstStyle/>
          <a:p>
            <a:pPr algn="ctr"/>
            <a:r>
              <a:rPr lang="fr-FR" sz="1600">
                <a:solidFill>
                  <a:srgbClr val="00B050"/>
                </a:solidFill>
              </a:rPr>
              <a:t>Electron </a:t>
            </a:r>
          </a:p>
          <a:p>
            <a:pPr algn="ctr"/>
            <a:r>
              <a:rPr lang="fr-FR" sz="1600">
                <a:solidFill>
                  <a:srgbClr val="00B050"/>
                </a:solidFill>
              </a:rPr>
              <a:t>cloud</a:t>
            </a:r>
          </a:p>
        </p:txBody>
      </p:sp>
      <p:sp>
        <p:nvSpPr>
          <p:cNvPr id="253" name="TextBox 252">
            <a:extLst>
              <a:ext uri="{FF2B5EF4-FFF2-40B4-BE49-F238E27FC236}">
                <a16:creationId xmlns:a16="http://schemas.microsoft.com/office/drawing/2014/main" id="{7016477B-7F2E-E389-3F4E-B497AF6CDF2F}"/>
              </a:ext>
            </a:extLst>
          </p:cNvPr>
          <p:cNvSpPr txBox="1"/>
          <p:nvPr/>
        </p:nvSpPr>
        <p:spPr bwMode="auto">
          <a:xfrm>
            <a:off x="2708254" y="5121371"/>
            <a:ext cx="1821102" cy="276999"/>
          </a:xfrm>
          <a:prstGeom prst="rect">
            <a:avLst/>
          </a:prstGeom>
          <a:noFill/>
        </p:spPr>
        <p:txBody>
          <a:bodyPr wrap="square" rtlCol="0">
            <a:spAutoFit/>
          </a:bodyPr>
          <a:lstStyle/>
          <a:p>
            <a:pPr algn="ctr"/>
            <a:r>
              <a:rPr lang="fr-FR" sz="1200">
                <a:solidFill>
                  <a:srgbClr val="6E2466"/>
                </a:solidFill>
              </a:rPr>
              <a:t>Image current</a:t>
            </a:r>
          </a:p>
        </p:txBody>
      </p:sp>
      <p:sp>
        <p:nvSpPr>
          <p:cNvPr id="254" name="TextBox 253">
            <a:extLst>
              <a:ext uri="{FF2B5EF4-FFF2-40B4-BE49-F238E27FC236}">
                <a16:creationId xmlns:a16="http://schemas.microsoft.com/office/drawing/2014/main" id="{1987EF7D-8B28-E618-53B2-719E6350A6AF}"/>
              </a:ext>
            </a:extLst>
          </p:cNvPr>
          <p:cNvSpPr txBox="1"/>
          <p:nvPr/>
        </p:nvSpPr>
        <p:spPr bwMode="auto">
          <a:xfrm>
            <a:off x="5172109" y="5103864"/>
            <a:ext cx="1299827" cy="307777"/>
          </a:xfrm>
          <a:prstGeom prst="rect">
            <a:avLst/>
          </a:prstGeom>
          <a:noFill/>
        </p:spPr>
        <p:txBody>
          <a:bodyPr wrap="square" rtlCol="0">
            <a:spAutoFit/>
          </a:bodyPr>
          <a:lstStyle/>
          <a:p>
            <a:pPr algn="r"/>
            <a:r>
              <a:rPr lang="fr-FR" sz="1400">
                <a:solidFill>
                  <a:srgbClr val="2F2F2F"/>
                </a:solidFill>
              </a:rPr>
              <a:t>Beam pipe</a:t>
            </a:r>
          </a:p>
        </p:txBody>
      </p:sp>
      <p:sp>
        <p:nvSpPr>
          <p:cNvPr id="6" name="Oval 5">
            <a:extLst>
              <a:ext uri="{FF2B5EF4-FFF2-40B4-BE49-F238E27FC236}">
                <a16:creationId xmlns:a16="http://schemas.microsoft.com/office/drawing/2014/main" id="{9C721B3E-B7F5-9828-D6A4-78C7A625E930}"/>
              </a:ext>
            </a:extLst>
          </p:cNvPr>
          <p:cNvSpPr/>
          <p:nvPr/>
        </p:nvSpPr>
        <p:spPr bwMode="auto">
          <a:xfrm>
            <a:off x="1820761"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7" name="Straight Arrow Connector 6">
            <a:extLst>
              <a:ext uri="{FF2B5EF4-FFF2-40B4-BE49-F238E27FC236}">
                <a16:creationId xmlns:a16="http://schemas.microsoft.com/office/drawing/2014/main" id="{72E3CCF2-F698-FD93-FF75-CEB32C7F870D}"/>
              </a:ext>
            </a:extLst>
          </p:cNvPr>
          <p:cNvCxnSpPr>
            <a:cxnSpLocks/>
            <a:stCxn id="6" idx="6"/>
          </p:cNvCxnSpPr>
          <p:nvPr/>
        </p:nvCxnSpPr>
        <p:spPr bwMode="auto">
          <a:xfrm>
            <a:off x="2468833" y="4345012"/>
            <a:ext cx="212660"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A7CEC5C-251B-3FAC-21A6-642BB648F5CD}"/>
              </a:ext>
            </a:extLst>
          </p:cNvPr>
          <p:cNvSpPr/>
          <p:nvPr/>
        </p:nvSpPr>
        <p:spPr bwMode="auto">
          <a:xfrm>
            <a:off x="4605008"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9" name="Straight Arrow Connector 8">
            <a:extLst>
              <a:ext uri="{FF2B5EF4-FFF2-40B4-BE49-F238E27FC236}">
                <a16:creationId xmlns:a16="http://schemas.microsoft.com/office/drawing/2014/main" id="{AE55FACF-B9B3-0A44-400B-90B312373B5D}"/>
              </a:ext>
            </a:extLst>
          </p:cNvPr>
          <p:cNvCxnSpPr>
            <a:cxnSpLocks/>
            <a:stCxn id="8" idx="6"/>
          </p:cNvCxnSpPr>
          <p:nvPr/>
        </p:nvCxnSpPr>
        <p:spPr bwMode="auto">
          <a:xfrm>
            <a:off x="5253080" y="4345012"/>
            <a:ext cx="21657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24F5FE3-D24C-EEAB-1E6E-08CE67D836AF}"/>
              </a:ext>
            </a:extLst>
          </p:cNvPr>
          <p:cNvCxnSpPr>
            <a:cxnSpLocks/>
          </p:cNvCxnSpPr>
          <p:nvPr/>
        </p:nvCxnSpPr>
        <p:spPr bwMode="auto">
          <a:xfrm flipH="1" flipV="1">
            <a:off x="1472581" y="4352964"/>
            <a:ext cx="10761" cy="579990"/>
          </a:xfrm>
          <a:prstGeom prst="straightConnector1">
            <a:avLst/>
          </a:prstGeom>
          <a:ln w="12700">
            <a:solidFill>
              <a:srgbClr val="0033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E36945-4D4D-09E8-D745-39E64308AFC2}"/>
              </a:ext>
            </a:extLst>
          </p:cNvPr>
          <p:cNvCxnSpPr>
            <a:cxnSpLocks/>
          </p:cNvCxnSpPr>
          <p:nvPr/>
        </p:nvCxnSpPr>
        <p:spPr bwMode="auto">
          <a:xfrm flipV="1">
            <a:off x="1579478" y="4352964"/>
            <a:ext cx="70709" cy="580740"/>
          </a:xfrm>
          <a:prstGeom prst="straightConnector1">
            <a:avLst/>
          </a:prstGeom>
          <a:ln w="12700">
            <a:solidFill>
              <a:srgbClr val="0033A0"/>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7428AFB0-8C7A-B1E3-B0D2-A0165C85E40A}"/>
              </a:ext>
            </a:extLst>
          </p:cNvPr>
          <p:cNvSpPr/>
          <p:nvPr/>
        </p:nvSpPr>
        <p:spPr bwMode="auto">
          <a:xfrm rot="13148121">
            <a:off x="1506994" y="3817365"/>
            <a:ext cx="826916" cy="986000"/>
          </a:xfrm>
          <a:prstGeom prst="arc">
            <a:avLst>
              <a:gd name="adj1" fmla="val 18943658"/>
              <a:gd name="adj2" fmla="val 21353289"/>
            </a:avLst>
          </a:prstGeom>
          <a:ln w="12700">
            <a:gradFill>
              <a:gsLst>
                <a:gs pos="0">
                  <a:srgbClr val="0033A0"/>
                </a:gs>
                <a:gs pos="100000">
                  <a:srgbClr val="C00000"/>
                </a:gs>
              </a:gsLst>
              <a:lin ang="5400000" scaled="1"/>
            </a:gra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1BAC77C9-573F-8072-4B9B-ACE694470A4C}"/>
              </a:ext>
            </a:extLst>
          </p:cNvPr>
          <p:cNvSpPr/>
          <p:nvPr/>
        </p:nvSpPr>
        <p:spPr bwMode="auto">
          <a:xfrm rot="13577407">
            <a:off x="1689968" y="3869170"/>
            <a:ext cx="826916" cy="986000"/>
          </a:xfrm>
          <a:prstGeom prst="arc">
            <a:avLst>
              <a:gd name="adj1" fmla="val 18943658"/>
              <a:gd name="adj2" fmla="val 21353289"/>
            </a:avLst>
          </a:prstGeom>
          <a:ln w="12700">
            <a:gradFill>
              <a:gsLst>
                <a:gs pos="0">
                  <a:srgbClr val="0033A0"/>
                </a:gs>
                <a:gs pos="99000">
                  <a:srgbClr val="C00000"/>
                </a:gs>
              </a:gsLst>
              <a:lin ang="5400000" scaled="1"/>
            </a:gra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TextBox 16">
            <a:extLst>
              <a:ext uri="{FF2B5EF4-FFF2-40B4-BE49-F238E27FC236}">
                <a16:creationId xmlns:a16="http://schemas.microsoft.com/office/drawing/2014/main" id="{3CC322CB-B4DC-01B0-8040-066F930F514D}"/>
              </a:ext>
            </a:extLst>
          </p:cNvPr>
          <p:cNvSpPr txBox="1"/>
          <p:nvPr/>
        </p:nvSpPr>
        <p:spPr bwMode="auto">
          <a:xfrm>
            <a:off x="1929855"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18" name="TextBox 17">
            <a:extLst>
              <a:ext uri="{FF2B5EF4-FFF2-40B4-BE49-F238E27FC236}">
                <a16:creationId xmlns:a16="http://schemas.microsoft.com/office/drawing/2014/main" id="{325BB9F5-1713-22A2-F91A-EFEEEB710B4F}"/>
              </a:ext>
            </a:extLst>
          </p:cNvPr>
          <p:cNvSpPr txBox="1"/>
          <p:nvPr/>
        </p:nvSpPr>
        <p:spPr bwMode="auto">
          <a:xfrm>
            <a:off x="4711905"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19" name="TextBox 18">
            <a:extLst>
              <a:ext uri="{FF2B5EF4-FFF2-40B4-BE49-F238E27FC236}">
                <a16:creationId xmlns:a16="http://schemas.microsoft.com/office/drawing/2014/main" id="{FCCF8ED5-EA8C-FD72-2908-CDA81AC6E85D}"/>
              </a:ext>
            </a:extLst>
          </p:cNvPr>
          <p:cNvSpPr txBox="1"/>
          <p:nvPr/>
        </p:nvSpPr>
        <p:spPr bwMode="auto">
          <a:xfrm>
            <a:off x="887052" y="4933433"/>
            <a:ext cx="1398458" cy="276999"/>
          </a:xfrm>
          <a:prstGeom prst="rect">
            <a:avLst/>
          </a:prstGeom>
          <a:noFill/>
        </p:spPr>
        <p:txBody>
          <a:bodyPr wrap="square" rtlCol="0">
            <a:spAutoFit/>
          </a:bodyPr>
          <a:lstStyle/>
          <a:p>
            <a:pPr algn="ctr"/>
            <a:r>
              <a:rPr lang="fr-FR" sz="1200">
                <a:solidFill>
                  <a:srgbClr val="0033A0"/>
                </a:solidFill>
              </a:rPr>
              <a:t>primary </a:t>
            </a:r>
            <a:r>
              <a:rPr lang="fr-FR" sz="1200" i="1">
                <a:solidFill>
                  <a:srgbClr val="0033A0"/>
                </a:solidFill>
              </a:rPr>
              <a:t>e-</a:t>
            </a:r>
          </a:p>
        </p:txBody>
      </p:sp>
      <p:cxnSp>
        <p:nvCxnSpPr>
          <p:cNvPr id="23" name="Straight Arrow Connector 22">
            <a:extLst>
              <a:ext uri="{FF2B5EF4-FFF2-40B4-BE49-F238E27FC236}">
                <a16:creationId xmlns:a16="http://schemas.microsoft.com/office/drawing/2014/main" id="{9F4AC2FB-2109-B078-19E4-BA97C147176B}"/>
              </a:ext>
            </a:extLst>
          </p:cNvPr>
          <p:cNvCxnSpPr>
            <a:cxnSpLocks/>
          </p:cNvCxnSpPr>
          <p:nvPr/>
        </p:nvCxnSpPr>
        <p:spPr bwMode="auto">
          <a:xfrm flipV="1">
            <a:off x="2468585" y="4044946"/>
            <a:ext cx="315047" cy="297116"/>
          </a:xfrm>
          <a:prstGeom prst="straightConnector1">
            <a:avLst/>
          </a:prstGeom>
          <a:ln w="12700">
            <a:solidFill>
              <a:srgbClr val="0033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1A8A25C-997C-D6EB-2A8E-40A28260B433}"/>
              </a:ext>
            </a:extLst>
          </p:cNvPr>
          <p:cNvCxnSpPr>
            <a:cxnSpLocks/>
          </p:cNvCxnSpPr>
          <p:nvPr/>
        </p:nvCxnSpPr>
        <p:spPr bwMode="auto">
          <a:xfrm>
            <a:off x="2470514" y="4347665"/>
            <a:ext cx="301776" cy="316707"/>
          </a:xfrm>
          <a:prstGeom prst="straightConnector1">
            <a:avLst/>
          </a:prstGeom>
          <a:ln w="12700">
            <a:solidFill>
              <a:srgbClr val="E15E3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33697E9-C589-44D0-A8A7-CDC376F6B0E0}"/>
              </a:ext>
            </a:extLst>
          </p:cNvPr>
          <p:cNvSpPr txBox="1"/>
          <p:nvPr/>
        </p:nvSpPr>
        <p:spPr bwMode="auto">
          <a:xfrm>
            <a:off x="367801" y="3691629"/>
            <a:ext cx="1251533" cy="461665"/>
          </a:xfrm>
          <a:prstGeom prst="rect">
            <a:avLst/>
          </a:prstGeom>
          <a:noFill/>
        </p:spPr>
        <p:txBody>
          <a:bodyPr wrap="square" rtlCol="0">
            <a:spAutoFit/>
          </a:bodyPr>
          <a:lstStyle/>
          <a:p>
            <a:pPr algn="ctr"/>
            <a:r>
              <a:rPr lang="fr-FR" sz="1200">
                <a:solidFill>
                  <a:srgbClr val="0033A0"/>
                </a:solidFill>
              </a:rPr>
              <a:t>photoelectron</a:t>
            </a:r>
          </a:p>
          <a:p>
            <a:pPr algn="ctr"/>
            <a:r>
              <a:rPr lang="fr-FR" sz="1200">
                <a:solidFill>
                  <a:srgbClr val="0033A0"/>
                </a:solidFill>
              </a:rPr>
              <a:t> </a:t>
            </a:r>
            <a:r>
              <a:rPr lang="fr-FR" sz="1200" i="1">
                <a:solidFill>
                  <a:srgbClr val="0033A0"/>
                </a:solidFill>
              </a:rPr>
              <a:t>e</a:t>
            </a:r>
            <a:r>
              <a:rPr lang="fr-FR" sz="1200" i="1" baseline="30000">
                <a:solidFill>
                  <a:srgbClr val="0033A0"/>
                </a:solidFill>
              </a:rPr>
              <a:t>-</a:t>
            </a:r>
          </a:p>
        </p:txBody>
      </p:sp>
      <p:sp>
        <p:nvSpPr>
          <p:cNvPr id="28" name="TextBox 27">
            <a:extLst>
              <a:ext uri="{FF2B5EF4-FFF2-40B4-BE49-F238E27FC236}">
                <a16:creationId xmlns:a16="http://schemas.microsoft.com/office/drawing/2014/main" id="{57FC57FE-AB71-0684-2A95-45B12BDACD57}"/>
              </a:ext>
            </a:extLst>
          </p:cNvPr>
          <p:cNvSpPr txBox="1"/>
          <p:nvPr/>
        </p:nvSpPr>
        <p:spPr bwMode="auto">
          <a:xfrm>
            <a:off x="2279948" y="3442971"/>
            <a:ext cx="1201957" cy="276999"/>
          </a:xfrm>
          <a:prstGeom prst="rect">
            <a:avLst/>
          </a:prstGeom>
          <a:noFill/>
        </p:spPr>
        <p:txBody>
          <a:bodyPr wrap="square" rtlCol="0">
            <a:spAutoFit/>
          </a:bodyPr>
          <a:lstStyle/>
          <a:p>
            <a:pPr algn="ctr"/>
            <a:r>
              <a:rPr lang="fr-FR" sz="1200">
                <a:solidFill>
                  <a:srgbClr val="FFC000"/>
                </a:solidFill>
              </a:rPr>
              <a:t>secondary </a:t>
            </a:r>
            <a:r>
              <a:rPr lang="fr-FR" sz="1200" i="1">
                <a:solidFill>
                  <a:srgbClr val="FFC000"/>
                </a:solidFill>
              </a:rPr>
              <a:t>e</a:t>
            </a:r>
            <a:r>
              <a:rPr lang="fr-FR" sz="1200" i="1" baseline="30000">
                <a:solidFill>
                  <a:srgbClr val="FFC000"/>
                </a:solidFill>
              </a:rPr>
              <a:t>-</a:t>
            </a:r>
          </a:p>
        </p:txBody>
      </p:sp>
      <p:sp>
        <p:nvSpPr>
          <p:cNvPr id="29" name="TextBox 28">
            <a:extLst>
              <a:ext uri="{FF2B5EF4-FFF2-40B4-BE49-F238E27FC236}">
                <a16:creationId xmlns:a16="http://schemas.microsoft.com/office/drawing/2014/main" id="{71CB991A-B5E1-CFE0-19B3-C4F7C34631A8}"/>
              </a:ext>
            </a:extLst>
          </p:cNvPr>
          <p:cNvSpPr txBox="1"/>
          <p:nvPr/>
        </p:nvSpPr>
        <p:spPr bwMode="auto">
          <a:xfrm>
            <a:off x="2694636" y="4446921"/>
            <a:ext cx="772061" cy="461665"/>
          </a:xfrm>
          <a:prstGeom prst="rect">
            <a:avLst/>
          </a:prstGeom>
          <a:noFill/>
        </p:spPr>
        <p:txBody>
          <a:bodyPr wrap="square" rtlCol="0">
            <a:spAutoFit/>
          </a:bodyPr>
          <a:lstStyle/>
          <a:p>
            <a:pPr algn="ctr"/>
            <a:r>
              <a:rPr lang="fr-FR" sz="1200">
                <a:solidFill>
                  <a:srgbClr val="E15E32"/>
                </a:solidFill>
              </a:rPr>
              <a:t>ionised gas </a:t>
            </a:r>
            <a:r>
              <a:rPr lang="fr-FR" sz="1200" i="1">
                <a:solidFill>
                  <a:srgbClr val="E15E32"/>
                </a:solidFill>
              </a:rPr>
              <a:t>i</a:t>
            </a:r>
            <a:r>
              <a:rPr lang="fr-FR" sz="1200" i="1" baseline="30000">
                <a:solidFill>
                  <a:srgbClr val="E15E32"/>
                </a:solidFill>
              </a:rPr>
              <a:t>+</a:t>
            </a:r>
          </a:p>
        </p:txBody>
      </p:sp>
      <p:sp>
        <p:nvSpPr>
          <p:cNvPr id="30" name="TextBox 29">
            <a:extLst>
              <a:ext uri="{FF2B5EF4-FFF2-40B4-BE49-F238E27FC236}">
                <a16:creationId xmlns:a16="http://schemas.microsoft.com/office/drawing/2014/main" id="{898D64F9-3C00-B534-6BEB-4405E4786C77}"/>
              </a:ext>
            </a:extLst>
          </p:cNvPr>
          <p:cNvSpPr txBox="1"/>
          <p:nvPr/>
        </p:nvSpPr>
        <p:spPr bwMode="auto">
          <a:xfrm>
            <a:off x="959396" y="3232625"/>
            <a:ext cx="1263722" cy="276999"/>
          </a:xfrm>
          <a:prstGeom prst="rect">
            <a:avLst/>
          </a:prstGeom>
          <a:noFill/>
        </p:spPr>
        <p:txBody>
          <a:bodyPr wrap="square" rtlCol="0">
            <a:spAutoFit/>
          </a:bodyPr>
          <a:lstStyle/>
          <a:p>
            <a:pPr algn="ctr"/>
            <a:r>
              <a:rPr lang="fr-FR" sz="1200">
                <a:solidFill>
                  <a:srgbClr val="C00000"/>
                </a:solidFill>
              </a:rPr>
              <a:t>accelerated </a:t>
            </a:r>
            <a:r>
              <a:rPr lang="fr-FR" sz="1200" i="1">
                <a:solidFill>
                  <a:srgbClr val="C00000"/>
                </a:solidFill>
              </a:rPr>
              <a:t>e</a:t>
            </a:r>
            <a:r>
              <a:rPr lang="fr-FR" sz="1200" i="1" baseline="30000">
                <a:solidFill>
                  <a:srgbClr val="C00000"/>
                </a:solidFill>
              </a:rPr>
              <a:t>-</a:t>
            </a:r>
          </a:p>
        </p:txBody>
      </p:sp>
      <p:sp>
        <p:nvSpPr>
          <p:cNvPr id="31" name="TextBox 30">
            <a:extLst>
              <a:ext uri="{FF2B5EF4-FFF2-40B4-BE49-F238E27FC236}">
                <a16:creationId xmlns:a16="http://schemas.microsoft.com/office/drawing/2014/main" id="{9FA06238-EBC5-7C77-DDEA-8259FE80280C}"/>
              </a:ext>
            </a:extLst>
          </p:cNvPr>
          <p:cNvSpPr txBox="1"/>
          <p:nvPr/>
        </p:nvSpPr>
        <p:spPr bwMode="auto">
          <a:xfrm>
            <a:off x="2560150" y="3731605"/>
            <a:ext cx="1028789" cy="461665"/>
          </a:xfrm>
          <a:prstGeom prst="rect">
            <a:avLst/>
          </a:prstGeom>
          <a:noFill/>
        </p:spPr>
        <p:txBody>
          <a:bodyPr wrap="square" rtlCol="0">
            <a:spAutoFit/>
          </a:bodyPr>
          <a:lstStyle/>
          <a:p>
            <a:pPr algn="ctr"/>
            <a:r>
              <a:rPr lang="fr-FR" sz="1200">
                <a:solidFill>
                  <a:srgbClr val="0033A0"/>
                </a:solidFill>
              </a:rPr>
              <a:t>free electron</a:t>
            </a:r>
            <a:r>
              <a:rPr lang="fr-FR" sz="1200" i="1">
                <a:solidFill>
                  <a:srgbClr val="0033A0"/>
                </a:solidFill>
              </a:rPr>
              <a:t> e</a:t>
            </a:r>
            <a:r>
              <a:rPr lang="fr-FR" sz="1200" i="1" baseline="30000">
                <a:solidFill>
                  <a:srgbClr val="0033A0"/>
                </a:solidFill>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566C3B1-1C71-E0AE-C445-031D8EE9F5BC}"/>
                  </a:ext>
                </a:extLst>
              </p:cNvPr>
              <p:cNvSpPr txBox="1"/>
              <p:nvPr/>
            </p:nvSpPr>
            <p:spPr bwMode="auto">
              <a:xfrm>
                <a:off x="175471" y="3459396"/>
                <a:ext cx="28803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l-GR" sz="1400" i="1" smtClean="0">
                              <a:solidFill>
                                <a:srgbClr val="0033A0"/>
                              </a:solidFill>
                              <a:latin typeface="Cambria Math" panose="02040503050406030204" pitchFamily="18" charset="0"/>
                            </a:rPr>
                          </m:ctrlPr>
                        </m:sSubPr>
                        <m:e>
                          <m:r>
                            <m:rPr>
                              <m:sty m:val="p"/>
                            </m:rPr>
                            <a:rPr lang="el-GR" sz="1400" i="0" smtClean="0">
                              <a:solidFill>
                                <a:srgbClr val="0033A0"/>
                              </a:solidFill>
                              <a:latin typeface="Cambria Math" panose="02040503050406030204" pitchFamily="18" charset="0"/>
                              <a:ea typeface="Cambria Math" panose="02040503050406030204" pitchFamily="18" charset="0"/>
                            </a:rPr>
                            <m:t>γ</m:t>
                          </m:r>
                        </m:e>
                        <m:sub>
                          <m:r>
                            <m:rPr>
                              <m:sty m:val="p"/>
                            </m:rPr>
                            <a:rPr lang="fr-FR" sz="1400" b="0" i="0" smtClean="0">
                              <a:solidFill>
                                <a:srgbClr val="0033A0"/>
                              </a:solidFill>
                              <a:latin typeface="Cambria Math" panose="02040503050406030204" pitchFamily="18" charset="0"/>
                            </a:rPr>
                            <m:t>SR</m:t>
                          </m:r>
                        </m:sub>
                      </m:sSub>
                    </m:oMath>
                  </m:oMathPara>
                </a14:m>
                <a:endParaRPr lang="fr-FR" sz="1400">
                  <a:solidFill>
                    <a:srgbClr val="0033A0"/>
                  </a:solidFill>
                </a:endParaRPr>
              </a:p>
            </p:txBody>
          </p:sp>
        </mc:Choice>
        <mc:Fallback xmlns="">
          <p:sp>
            <p:nvSpPr>
              <p:cNvPr id="4" name="TextBox 3">
                <a:extLst>
                  <a:ext uri="{FF2B5EF4-FFF2-40B4-BE49-F238E27FC236}">
                    <a16:creationId xmlns:a16="http://schemas.microsoft.com/office/drawing/2014/main" id="{2566C3B1-1C71-E0AE-C445-031D8EE9F5BC}"/>
                  </a:ext>
                </a:extLst>
              </p:cNvPr>
              <p:cNvSpPr txBox="1">
                <a:spLocks noRot="1" noChangeAspect="1" noMove="1" noResize="1" noEditPoints="1" noAdjustHandles="1" noChangeArrowheads="1" noChangeShapeType="1" noTextEdit="1"/>
              </p:cNvSpPr>
              <p:nvPr/>
            </p:nvSpPr>
            <p:spPr bwMode="auto">
              <a:xfrm>
                <a:off x="175471" y="3459396"/>
                <a:ext cx="288032" cy="307777"/>
              </a:xfrm>
              <a:prstGeom prst="rect">
                <a:avLst/>
              </a:prstGeom>
              <a:blipFill>
                <a:blip r:embed="rId3"/>
                <a:stretch>
                  <a:fillRect l="-23404" r="-2128"/>
                </a:stretch>
              </a:blipFill>
            </p:spPr>
            <p:txBody>
              <a:bodyPr/>
              <a:lstStyle/>
              <a:p>
                <a:r>
                  <a:rPr lang="fr-FR">
                    <a:noFill/>
                  </a:rPr>
                  <a:t> </a:t>
                </a:r>
              </a:p>
            </p:txBody>
          </p:sp>
        </mc:Fallback>
      </mc:AlternateContent>
      <p:sp>
        <p:nvSpPr>
          <p:cNvPr id="41" name="TextBox 4">
            <a:extLst>
              <a:ext uri="{FF2B5EF4-FFF2-40B4-BE49-F238E27FC236}">
                <a16:creationId xmlns:a16="http://schemas.microsoft.com/office/drawing/2014/main" id="{64743C6F-46E7-173F-57EE-277917358506}"/>
              </a:ext>
            </a:extLst>
          </p:cNvPr>
          <p:cNvSpPr txBox="1"/>
          <p:nvPr/>
        </p:nvSpPr>
        <p:spPr bwMode="auto">
          <a:xfrm>
            <a:off x="297744" y="2857763"/>
            <a:ext cx="1167903" cy="338554"/>
          </a:xfrm>
          <a:prstGeom prst="rect">
            <a:avLst/>
          </a:prstGeom>
          <a:noFill/>
        </p:spPr>
        <p:txBody>
          <a:bodyPr wrap="square" rtlCol="0">
            <a:spAutoFit/>
          </a:bodyPr>
          <a:lstStyle/>
          <a:p>
            <a:pPr algn="ctr"/>
            <a:r>
              <a:rPr lang="fr-FR" sz="1600" b="1">
                <a:solidFill>
                  <a:srgbClr val="2F2F2F"/>
                </a:solidFill>
                <a:latin typeface="Cambria Math" panose="02040503050406030204" pitchFamily="18" charset="0"/>
                <a:ea typeface="Cambria Math" panose="02040503050406030204" pitchFamily="18" charset="0"/>
              </a:rPr>
              <a:t>PEY</a:t>
            </a:r>
          </a:p>
        </p:txBody>
      </p:sp>
      <p:sp>
        <p:nvSpPr>
          <p:cNvPr id="42" name="TextBox 4">
            <a:extLst>
              <a:ext uri="{FF2B5EF4-FFF2-40B4-BE49-F238E27FC236}">
                <a16:creationId xmlns:a16="http://schemas.microsoft.com/office/drawing/2014/main" id="{1A0853C2-9861-FFF8-BD09-0D4533A19427}"/>
              </a:ext>
            </a:extLst>
          </p:cNvPr>
          <p:cNvSpPr txBox="1"/>
          <p:nvPr/>
        </p:nvSpPr>
        <p:spPr bwMode="auto">
          <a:xfrm>
            <a:off x="1884633" y="2843435"/>
            <a:ext cx="1167903" cy="338554"/>
          </a:xfrm>
          <a:prstGeom prst="rect">
            <a:avLst/>
          </a:prstGeom>
          <a:noFill/>
        </p:spPr>
        <p:txBody>
          <a:bodyPr wrap="square" rtlCol="0">
            <a:spAutoFit/>
          </a:bodyPr>
          <a:lstStyle/>
          <a:p>
            <a:pPr algn="ctr"/>
            <a:r>
              <a:rPr lang="fr-FR" sz="1600" b="1">
                <a:solidFill>
                  <a:srgbClr val="2F2F2F"/>
                </a:solidFill>
                <a:latin typeface="Cambria Math" panose="02040503050406030204" pitchFamily="18" charset="0"/>
                <a:ea typeface="Cambria Math" panose="02040503050406030204" pitchFamily="18" charset="0"/>
              </a:rPr>
              <a:t>SEY</a:t>
            </a:r>
          </a:p>
        </p:txBody>
      </p:sp>
      <p:sp>
        <p:nvSpPr>
          <p:cNvPr id="46" name="Rectangle: Rounded Corners 8">
            <a:extLst>
              <a:ext uri="{FF2B5EF4-FFF2-40B4-BE49-F238E27FC236}">
                <a16:creationId xmlns:a16="http://schemas.microsoft.com/office/drawing/2014/main" id="{48063293-D6E5-DD33-50B7-83BFD502878D}"/>
              </a:ext>
            </a:extLst>
          </p:cNvPr>
          <p:cNvSpPr/>
          <p:nvPr/>
        </p:nvSpPr>
        <p:spPr bwMode="auto">
          <a:xfrm>
            <a:off x="6931604" y="4153294"/>
            <a:ext cx="5169543" cy="208401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93D773D3-4670-3196-A27C-64F8D38D91C2}"/>
                  </a:ext>
                </a:extLst>
              </p:cNvPr>
              <p:cNvSpPr txBox="1"/>
              <p:nvPr/>
            </p:nvSpPr>
            <p:spPr bwMode="auto">
              <a:xfrm>
                <a:off x="6991249" y="4200996"/>
                <a:ext cx="5085442" cy="1926618"/>
              </a:xfrm>
              <a:prstGeom prst="rect">
                <a:avLst/>
              </a:prstGeom>
              <a:noFill/>
            </p:spPr>
            <p:txBody>
              <a:bodyPr wrap="square">
                <a:spAutoFit/>
              </a:bodyPr>
              <a:lstStyle/>
              <a:p>
                <a:pPr marL="0" lvl="1" indent="0" algn="just">
                  <a:buNone/>
                  <a:defRPr/>
                </a:pPr>
                <a:r>
                  <a:rPr lang="fr-FR" sz="2000" b="1" dirty="0">
                    <a:solidFill>
                      <a:srgbClr val="FF0000"/>
                    </a:solidFill>
                  </a:rPr>
                  <a:t>Two main </a:t>
                </a:r>
                <a:r>
                  <a:rPr lang="fr-FR" sz="2000" b="1" dirty="0" err="1">
                    <a:solidFill>
                      <a:srgbClr val="FF0000"/>
                    </a:solidFill>
                  </a:rPr>
                  <a:t>material</a:t>
                </a:r>
                <a:r>
                  <a:rPr lang="fr-FR" sz="2000" b="1" dirty="0">
                    <a:solidFill>
                      <a:srgbClr val="FF0000"/>
                    </a:solidFill>
                  </a:rPr>
                  <a:t> </a:t>
                </a:r>
                <a:r>
                  <a:rPr lang="fr-FR" sz="2000" b="1" dirty="0" err="1">
                    <a:solidFill>
                      <a:srgbClr val="FF0000"/>
                    </a:solidFill>
                  </a:rPr>
                  <a:t>properties</a:t>
                </a:r>
                <a:r>
                  <a:rPr lang="fr-FR" sz="2000" b="1" dirty="0">
                    <a:solidFill>
                      <a:srgbClr val="FF0000"/>
                    </a:solidFill>
                  </a:rPr>
                  <a:t> for </a:t>
                </a:r>
                <a:r>
                  <a:rPr lang="fr-FR" sz="2000" b="1" dirty="0" err="1">
                    <a:solidFill>
                      <a:srgbClr val="FF0000"/>
                    </a:solidFill>
                  </a:rPr>
                  <a:t>ecloud</a:t>
                </a:r>
                <a:r>
                  <a:rPr lang="fr-FR" sz="2000" b="1" dirty="0">
                    <a:solidFill>
                      <a:srgbClr val="FF0000"/>
                    </a:solidFill>
                  </a:rPr>
                  <a:t>:</a:t>
                </a:r>
              </a:p>
              <a:p>
                <a:pPr marL="342900" lvl="1" indent="-342900" algn="just">
                  <a:buFont typeface="Arial" panose="020B0604020202020204" pitchFamily="34" charset="0"/>
                  <a:buChar char="•"/>
                  <a:defRPr/>
                </a:pPr>
                <a:r>
                  <a:rPr lang="fr-FR" sz="2000" b="1" err="1">
                    <a:solidFill>
                      <a:srgbClr val="FF0000"/>
                    </a:solidFill>
                  </a:rPr>
                  <a:t>Photoelectron</a:t>
                </a:r>
                <a:r>
                  <a:rPr lang="fr-FR" sz="2000" b="1">
                    <a:solidFill>
                      <a:srgbClr val="FF0000"/>
                    </a:solidFill>
                  </a:rPr>
                  <a:t> Yield </a:t>
                </a:r>
                <a:r>
                  <a:rPr lang="fr-FR" sz="2000">
                    <a:solidFill>
                      <a:schemeClr val="tx2"/>
                    </a:solidFill>
                  </a:rPr>
                  <a:t>(PEY)</a:t>
                </a:r>
                <a:endParaRPr lang="fr-FR" sz="2000" dirty="0">
                  <a:solidFill>
                    <a:schemeClr val="tx2"/>
                  </a:solidFill>
                </a:endParaRPr>
              </a:p>
              <a:p>
                <a:pPr marL="342900" lvl="1" indent="-342900" algn="just">
                  <a:buFont typeface="Arial" panose="020B0604020202020204" pitchFamily="34" charset="0"/>
                  <a:buChar char="•"/>
                  <a:defRPr/>
                </a:pPr>
                <a:r>
                  <a:rPr lang="fr-FR" sz="2000" b="1" dirty="0" err="1">
                    <a:solidFill>
                      <a:srgbClr val="FF0000"/>
                    </a:solidFill>
                  </a:rPr>
                  <a:t>Secondary</a:t>
                </a:r>
                <a:r>
                  <a:rPr lang="fr-FR" sz="2000" b="1" dirty="0">
                    <a:solidFill>
                      <a:srgbClr val="FF0000"/>
                    </a:solidFill>
                  </a:rPr>
                  <a:t> </a:t>
                </a:r>
                <a:r>
                  <a:rPr lang="fr-FR" sz="2000" b="1">
                    <a:solidFill>
                      <a:srgbClr val="FF0000"/>
                    </a:solidFill>
                  </a:rPr>
                  <a:t>Electron Yield </a:t>
                </a:r>
                <a:r>
                  <a:rPr lang="fr-FR" sz="2000">
                    <a:solidFill>
                      <a:schemeClr val="tx2"/>
                    </a:solidFill>
                  </a:rPr>
                  <a:t>(SEY)</a:t>
                </a:r>
                <a:endParaRPr lang="fr-FR" sz="2000" dirty="0">
                  <a:solidFill>
                    <a:schemeClr val="tx2"/>
                  </a:solidFill>
                </a:endParaRPr>
              </a:p>
              <a:p>
                <a:pPr marL="0" lvl="1" indent="0" algn="just">
                  <a:buNone/>
                  <a:defRPr/>
                </a:pPr>
                <a:endParaRPr lang="fr-FR" b="1" i="1" dirty="0">
                  <a:solidFill>
                    <a:srgbClr val="FF0000"/>
                  </a:solidFill>
                  <a:latin typeface="Cambria Math" panose="02040503050406030204" pitchFamily="18" charset="0"/>
                </a:endParaRPr>
              </a:p>
              <a:p>
                <a:pPr marL="0" lvl="1" indent="0" algn="ctr">
                  <a:buNone/>
                  <a:defRPr/>
                </a:pPr>
                <a14:m>
                  <m:oMath xmlns:m="http://schemas.openxmlformats.org/officeDocument/2006/math">
                    <m:r>
                      <a:rPr lang="fr-FR" sz="2400" b="1" i="0" smtClean="0">
                        <a:solidFill>
                          <a:srgbClr val="2F2F2F"/>
                        </a:solidFill>
                        <a:latin typeface="Cambria Math" panose="02040503050406030204" pitchFamily="18" charset="0"/>
                      </a:rPr>
                      <m:t>𝐏𝐄𝐘</m:t>
                    </m:r>
                    <m:r>
                      <a:rPr lang="fr-FR" sz="2400" b="1" i="1" smtClean="0">
                        <a:solidFill>
                          <a:srgbClr val="2F2F2F"/>
                        </a:solidFill>
                        <a:latin typeface="Cambria Math" panose="02040503050406030204" pitchFamily="18" charset="0"/>
                      </a:rPr>
                      <m:t>=</m:t>
                    </m:r>
                    <m:f>
                      <m:fPr>
                        <m:ctrlPr>
                          <a:rPr lang="fr-FR" sz="2400" b="1" i="1" smtClean="0">
                            <a:solidFill>
                              <a:srgbClr val="2F2F2F"/>
                            </a:solidFill>
                            <a:latin typeface="Cambria Math" panose="02040503050406030204" pitchFamily="18" charset="0"/>
                          </a:rPr>
                        </m:ctrlPr>
                      </m:fPr>
                      <m:num>
                        <m:sSub>
                          <m:sSubPr>
                            <m:ctrlPr>
                              <a:rPr lang="fr-FR" sz="2400" b="1" i="1" smtClean="0">
                                <a:solidFill>
                                  <a:srgbClr val="2F2F2F"/>
                                </a:solidFill>
                                <a:latin typeface="Cambria Math" panose="02040503050406030204" pitchFamily="18" charset="0"/>
                              </a:rPr>
                            </m:ctrlPr>
                          </m:sSubPr>
                          <m:e>
                            <m:r>
                              <a:rPr lang="fr-FR" sz="2400" b="1" i="1" smtClean="0">
                                <a:solidFill>
                                  <a:srgbClr val="2F2F2F"/>
                                </a:solidFill>
                                <a:latin typeface="Cambria Math" panose="02040503050406030204" pitchFamily="18" charset="0"/>
                              </a:rPr>
                              <m:t>𝑵</m:t>
                            </m:r>
                          </m:e>
                          <m:sub>
                            <m:sSup>
                              <m:sSupPr>
                                <m:ctrlPr>
                                  <a:rPr lang="fr-FR" sz="2400" b="1" i="1" smtClean="0">
                                    <a:solidFill>
                                      <a:srgbClr val="2F2F2F"/>
                                    </a:solidFill>
                                    <a:latin typeface="Cambria Math" panose="02040503050406030204" pitchFamily="18" charset="0"/>
                                  </a:rPr>
                                </m:ctrlPr>
                              </m:sSupPr>
                              <m:e>
                                <m:r>
                                  <a:rPr lang="fr-FR" sz="2400" b="1" i="1" smtClean="0">
                                    <a:solidFill>
                                      <a:srgbClr val="2F2F2F"/>
                                    </a:solidFill>
                                    <a:latin typeface="Cambria Math" panose="02040503050406030204" pitchFamily="18" charset="0"/>
                                  </a:rPr>
                                  <m:t>𝒑𝒉𝒐𝒕𝒐</m:t>
                                </m:r>
                                <m:r>
                                  <a:rPr lang="fr-FR" sz="2400" b="1" i="1" smtClean="0">
                                    <a:solidFill>
                                      <a:srgbClr val="2F2F2F"/>
                                    </a:solidFill>
                                    <a:latin typeface="Cambria Math" panose="02040503050406030204" pitchFamily="18" charset="0"/>
                                  </a:rPr>
                                  <m:t> </m:t>
                                </m:r>
                                <m:r>
                                  <a:rPr lang="fr-FR" sz="2400" b="1" i="1" smtClean="0">
                                    <a:solidFill>
                                      <a:srgbClr val="2F2F2F"/>
                                    </a:solidFill>
                                    <a:latin typeface="Cambria Math" panose="02040503050406030204" pitchFamily="18" charset="0"/>
                                  </a:rPr>
                                  <m:t>𝒆</m:t>
                                </m:r>
                              </m:e>
                              <m:sup>
                                <m:r>
                                  <a:rPr lang="fr-FR" sz="2400" b="1" i="1" smtClean="0">
                                    <a:solidFill>
                                      <a:srgbClr val="2F2F2F"/>
                                    </a:solidFill>
                                    <a:latin typeface="Cambria Math" panose="02040503050406030204" pitchFamily="18" charset="0"/>
                                  </a:rPr>
                                  <m:t>−</m:t>
                                </m:r>
                              </m:sup>
                            </m:sSup>
                          </m:sub>
                        </m:sSub>
                      </m:num>
                      <m:den>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rPr>
                              <m:t>𝑵</m:t>
                            </m:r>
                          </m:e>
                          <m:sub>
                            <m:r>
                              <a:rPr lang="fr-FR" sz="2400" b="1" i="1" smtClean="0">
                                <a:solidFill>
                                  <a:srgbClr val="2F2F2F"/>
                                </a:solidFill>
                                <a:latin typeface="Cambria Math" panose="02040503050406030204" pitchFamily="18" charset="0"/>
                                <a:ea typeface="Cambria Math" panose="02040503050406030204" pitchFamily="18" charset="0"/>
                              </a:rPr>
                              <m:t>𝜸</m:t>
                            </m:r>
                          </m:sub>
                        </m:sSub>
                      </m:den>
                    </m:f>
                  </m:oMath>
                </a14:m>
                <a:r>
                  <a:rPr lang="fr-FR" sz="2400" b="1" dirty="0">
                    <a:solidFill>
                      <a:srgbClr val="2F2F2F"/>
                    </a:solidFill>
                    <a:ea typeface="Cambria Math" panose="02040503050406030204" pitchFamily="18" charset="0"/>
                  </a:rPr>
                  <a:t>	</a:t>
                </a:r>
                <a14:m>
                  <m:oMath xmlns:m="http://schemas.openxmlformats.org/officeDocument/2006/math">
                    <m:r>
                      <a:rPr lang="fr-FR" sz="2400" b="1" i="0" smtClean="0">
                        <a:solidFill>
                          <a:srgbClr val="2F2F2F"/>
                        </a:solidFill>
                        <a:latin typeface="Cambria Math" panose="02040503050406030204" pitchFamily="18" charset="0"/>
                      </a:rPr>
                      <m:t>𝐒</m:t>
                    </m:r>
                    <m:r>
                      <a:rPr lang="fr-FR" sz="2400" b="1" i="0">
                        <a:solidFill>
                          <a:srgbClr val="2F2F2F"/>
                        </a:solidFill>
                        <a:latin typeface="Cambria Math" panose="02040503050406030204" pitchFamily="18" charset="0"/>
                      </a:rPr>
                      <m:t>𝐄𝐘</m:t>
                    </m:r>
                    <m:r>
                      <a:rPr lang="fr-FR" sz="2400" b="1" i="1">
                        <a:solidFill>
                          <a:srgbClr val="2F2F2F"/>
                        </a:solidFill>
                        <a:latin typeface="Cambria Math" panose="02040503050406030204" pitchFamily="18" charset="0"/>
                      </a:rPr>
                      <m:t>=</m:t>
                    </m:r>
                    <m:f>
                      <m:fPr>
                        <m:ctrlPr>
                          <a:rPr lang="fr-FR" sz="2400" b="1" i="1">
                            <a:solidFill>
                              <a:srgbClr val="2F2F2F"/>
                            </a:solidFill>
                            <a:latin typeface="Cambria Math" panose="02040503050406030204" pitchFamily="18" charset="0"/>
                          </a:rPr>
                        </m:ctrlPr>
                      </m:fPr>
                      <m:num>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rPr>
                              <m:t>𝑵</m:t>
                            </m:r>
                          </m:e>
                          <m:sub>
                            <m:sSup>
                              <m:sSupPr>
                                <m:ctrlPr>
                                  <a:rPr lang="fr-FR" sz="2400" b="1" i="1">
                                    <a:solidFill>
                                      <a:srgbClr val="2F2F2F"/>
                                    </a:solidFill>
                                    <a:latin typeface="Cambria Math" panose="02040503050406030204" pitchFamily="18" charset="0"/>
                                  </a:rPr>
                                </m:ctrlPr>
                              </m:sSupPr>
                              <m:e>
                                <m:r>
                                  <a:rPr lang="fr-FR" sz="2400" b="1" i="1" smtClean="0">
                                    <a:solidFill>
                                      <a:srgbClr val="2F2F2F"/>
                                    </a:solidFill>
                                    <a:latin typeface="Cambria Math" panose="02040503050406030204" pitchFamily="18" charset="0"/>
                                  </a:rPr>
                                  <m:t>𝒔𝒆𝒄</m:t>
                                </m:r>
                                <m:r>
                                  <a:rPr lang="fr-FR" sz="2400" b="1" i="1" smtClean="0">
                                    <a:solidFill>
                                      <a:srgbClr val="2F2F2F"/>
                                    </a:solidFill>
                                    <a:latin typeface="Cambria Math" panose="02040503050406030204" pitchFamily="18" charset="0"/>
                                  </a:rPr>
                                  <m:t> </m:t>
                                </m:r>
                                <m:r>
                                  <a:rPr lang="fr-FR" sz="2400" b="1" i="1">
                                    <a:solidFill>
                                      <a:srgbClr val="2F2F2F"/>
                                    </a:solidFill>
                                    <a:latin typeface="Cambria Math" panose="02040503050406030204" pitchFamily="18" charset="0"/>
                                  </a:rPr>
                                  <m:t>𝒆</m:t>
                                </m:r>
                              </m:e>
                              <m:sup>
                                <m:r>
                                  <a:rPr lang="fr-FR" sz="2400" b="1" i="1">
                                    <a:solidFill>
                                      <a:srgbClr val="2F2F2F"/>
                                    </a:solidFill>
                                    <a:latin typeface="Cambria Math" panose="02040503050406030204" pitchFamily="18" charset="0"/>
                                  </a:rPr>
                                  <m:t>−</m:t>
                                </m:r>
                              </m:sup>
                            </m:sSup>
                          </m:sub>
                        </m:sSub>
                      </m:num>
                      <m:den>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rPr>
                              <m:t>𝑵</m:t>
                            </m:r>
                          </m:e>
                          <m:sub>
                            <m:r>
                              <a:rPr lang="fr-FR" sz="2400" b="1" i="1" smtClean="0">
                                <a:solidFill>
                                  <a:srgbClr val="2F2F2F"/>
                                </a:solidFill>
                                <a:latin typeface="Cambria Math" panose="02040503050406030204" pitchFamily="18" charset="0"/>
                              </a:rPr>
                              <m:t>𝒊𝒏𝒄𝒊𝒅𝒆𝒏𝒕</m:t>
                            </m:r>
                            <m:r>
                              <a:rPr lang="fr-FR" sz="2400" b="1" i="1" smtClean="0">
                                <a:solidFill>
                                  <a:srgbClr val="2F2F2F"/>
                                </a:solidFill>
                                <a:latin typeface="Cambria Math" panose="02040503050406030204" pitchFamily="18" charset="0"/>
                              </a:rPr>
                              <m:t> </m:t>
                            </m:r>
                            <m:sSup>
                              <m:sSupPr>
                                <m:ctrlPr>
                                  <a:rPr lang="fr-FR" sz="2400" b="1" i="1">
                                    <a:solidFill>
                                      <a:srgbClr val="2F2F2F"/>
                                    </a:solidFill>
                                    <a:latin typeface="Cambria Math" panose="02040503050406030204" pitchFamily="18" charset="0"/>
                                  </a:rPr>
                                </m:ctrlPr>
                              </m:sSupPr>
                              <m:e>
                                <m:r>
                                  <a:rPr lang="fr-FR" sz="2400" b="1" i="1">
                                    <a:solidFill>
                                      <a:srgbClr val="2F2F2F"/>
                                    </a:solidFill>
                                    <a:latin typeface="Cambria Math" panose="02040503050406030204" pitchFamily="18" charset="0"/>
                                  </a:rPr>
                                  <m:t>𝒆</m:t>
                                </m:r>
                              </m:e>
                              <m:sup>
                                <m:r>
                                  <a:rPr lang="fr-FR" sz="2400" b="1" i="1">
                                    <a:solidFill>
                                      <a:srgbClr val="2F2F2F"/>
                                    </a:solidFill>
                                    <a:latin typeface="Cambria Math" panose="02040503050406030204" pitchFamily="18" charset="0"/>
                                  </a:rPr>
                                  <m:t>−</m:t>
                                </m:r>
                              </m:sup>
                            </m:sSup>
                          </m:sub>
                        </m:sSub>
                      </m:den>
                    </m:f>
                  </m:oMath>
                </a14:m>
                <a:endParaRPr lang="fr-FR" sz="2400" b="1" dirty="0">
                  <a:solidFill>
                    <a:srgbClr val="0033A0"/>
                  </a:solidFill>
                  <a:ea typeface="Cambria Math" panose="02040503050406030204" pitchFamily="18" charset="0"/>
                </a:endParaRPr>
              </a:p>
            </p:txBody>
          </p:sp>
        </mc:Choice>
        <mc:Fallback xmlns="">
          <p:sp>
            <p:nvSpPr>
              <p:cNvPr id="47" name="ZoneTexte 46">
                <a:extLst>
                  <a:ext uri="{FF2B5EF4-FFF2-40B4-BE49-F238E27FC236}">
                    <a16:creationId xmlns:a16="http://schemas.microsoft.com/office/drawing/2014/main" id="{93D773D3-4670-3196-A27C-64F8D38D91C2}"/>
                  </a:ext>
                </a:extLst>
              </p:cNvPr>
              <p:cNvSpPr txBox="1">
                <a:spLocks noRot="1" noChangeAspect="1" noMove="1" noResize="1" noEditPoints="1" noAdjustHandles="1" noChangeArrowheads="1" noChangeShapeType="1" noTextEdit="1"/>
              </p:cNvSpPr>
              <p:nvPr/>
            </p:nvSpPr>
            <p:spPr bwMode="auto">
              <a:xfrm>
                <a:off x="6991249" y="4200996"/>
                <a:ext cx="5085442" cy="1926618"/>
              </a:xfrm>
              <a:prstGeom prst="rect">
                <a:avLst/>
              </a:prstGeom>
              <a:blipFill>
                <a:blip r:embed="rId4"/>
                <a:stretch>
                  <a:fillRect l="-1319" t="-1582"/>
                </a:stretch>
              </a:blipFill>
            </p:spPr>
            <p:txBody>
              <a:bodyPr/>
              <a:lstStyle/>
              <a:p>
                <a:r>
                  <a:rPr lang="en-GB">
                    <a:noFill/>
                  </a:rPr>
                  <a:t> </a:t>
                </a:r>
              </a:p>
            </p:txBody>
          </p:sp>
        </mc:Fallback>
      </mc:AlternateContent>
    </p:spTree>
    <p:extLst>
      <p:ext uri="{BB962C8B-B14F-4D97-AF65-F5344CB8AC3E}">
        <p14:creationId xmlns:p14="http://schemas.microsoft.com/office/powerpoint/2010/main" val="31358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Electron current and energy detection</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cxnSp>
        <p:nvCxnSpPr>
          <p:cNvPr id="32" name="Straight Connector 31">
            <a:extLst>
              <a:ext uri="{FF2B5EF4-FFF2-40B4-BE49-F238E27FC236}">
                <a16:creationId xmlns:a16="http://schemas.microsoft.com/office/drawing/2014/main" id="{A35DF7D8-2FD3-9B52-DA42-8CC21464C50E}"/>
              </a:ext>
            </a:extLst>
          </p:cNvPr>
          <p:cNvCxnSpPr>
            <a:cxnSpLocks/>
          </p:cNvCxnSpPr>
          <p:nvPr/>
        </p:nvCxnSpPr>
        <p:spPr>
          <a:xfrm>
            <a:off x="221974" y="5425132"/>
            <a:ext cx="625097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0EB6C0-0642-4C40-5F4C-BD030BEE36FE}"/>
              </a:ext>
            </a:extLst>
          </p:cNvPr>
          <p:cNvCxnSpPr>
            <a:cxnSpLocks/>
          </p:cNvCxnSpPr>
          <p:nvPr/>
        </p:nvCxnSpPr>
        <p:spPr bwMode="auto">
          <a:xfrm>
            <a:off x="5506755" y="3204696"/>
            <a:ext cx="966198"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55E07F-59AB-1D18-F3C0-D8BADD407300}"/>
              </a:ext>
            </a:extLst>
          </p:cNvPr>
          <p:cNvCxnSpPr>
            <a:cxnSpLocks/>
          </p:cNvCxnSpPr>
          <p:nvPr/>
        </p:nvCxnSpPr>
        <p:spPr bwMode="auto">
          <a:xfrm>
            <a:off x="2998708"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DD0B860-D1EF-0C1D-46DB-386B13441D28}"/>
              </a:ext>
            </a:extLst>
          </p:cNvPr>
          <p:cNvCxnSpPr>
            <a:cxnSpLocks/>
          </p:cNvCxnSpPr>
          <p:nvPr/>
        </p:nvCxnSpPr>
        <p:spPr bwMode="auto">
          <a:xfrm>
            <a:off x="4498643"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D43C12-5E25-D8ED-AE22-9733976EA562}"/>
              </a:ext>
            </a:extLst>
          </p:cNvPr>
          <p:cNvCxnSpPr>
            <a:cxnSpLocks/>
          </p:cNvCxnSpPr>
          <p:nvPr/>
        </p:nvCxnSpPr>
        <p:spPr bwMode="auto">
          <a:xfrm>
            <a:off x="4006820" y="3204696"/>
            <a:ext cx="39296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DECCEA1-61D3-2645-22D2-36360E3601EA}"/>
              </a:ext>
            </a:extLst>
          </p:cNvPr>
          <p:cNvCxnSpPr>
            <a:cxnSpLocks/>
          </p:cNvCxnSpPr>
          <p:nvPr/>
        </p:nvCxnSpPr>
        <p:spPr bwMode="auto">
          <a:xfrm>
            <a:off x="3018992" y="2942179"/>
            <a:ext cx="876289"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F16A22-B976-C22E-708B-86B2F4362795}"/>
              </a:ext>
            </a:extLst>
          </p:cNvPr>
          <p:cNvCxnSpPr>
            <a:cxnSpLocks/>
          </p:cNvCxnSpPr>
          <p:nvPr/>
        </p:nvCxnSpPr>
        <p:spPr bwMode="auto">
          <a:xfrm flipV="1">
            <a:off x="3463233" y="2265282"/>
            <a:ext cx="0" cy="676897"/>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CEA178-D0D3-B5B5-D689-81C096802A21}"/>
              </a:ext>
            </a:extLst>
          </p:cNvPr>
          <p:cNvCxnSpPr>
            <a:cxnSpLocks/>
          </p:cNvCxnSpPr>
          <p:nvPr/>
        </p:nvCxnSpPr>
        <p:spPr bwMode="auto">
          <a:xfrm flipV="1">
            <a:off x="3314259" y="2191405"/>
            <a:ext cx="0" cy="14401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7358CF-494C-5C8C-4C69-E783AFEA65BC}"/>
              </a:ext>
            </a:extLst>
          </p:cNvPr>
          <p:cNvCxnSpPr>
            <a:cxnSpLocks/>
          </p:cNvCxnSpPr>
          <p:nvPr/>
        </p:nvCxnSpPr>
        <p:spPr bwMode="auto">
          <a:xfrm flipV="1">
            <a:off x="3347380" y="2140555"/>
            <a:ext cx="0" cy="266874"/>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D7E78AD-7C41-E42F-A190-6278A68FE15C}"/>
              </a:ext>
            </a:extLst>
          </p:cNvPr>
          <p:cNvCxnSpPr>
            <a:cxnSpLocks/>
          </p:cNvCxnSpPr>
          <p:nvPr/>
        </p:nvCxnSpPr>
        <p:spPr bwMode="auto">
          <a:xfrm flipV="1">
            <a:off x="2525330" y="2256780"/>
            <a:ext cx="0" cy="205445"/>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883E207-B6DA-3307-DE07-8E57C0D4658D}"/>
              </a:ext>
            </a:extLst>
          </p:cNvPr>
          <p:cNvCxnSpPr>
            <a:cxnSpLocks/>
          </p:cNvCxnSpPr>
          <p:nvPr/>
        </p:nvCxnSpPr>
        <p:spPr bwMode="auto">
          <a:xfrm>
            <a:off x="3352338" y="2269675"/>
            <a:ext cx="110895"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303A0FC-6C2B-8194-BE90-863530587A34}"/>
              </a:ext>
            </a:extLst>
          </p:cNvPr>
          <p:cNvCxnSpPr>
            <a:cxnSpLocks/>
          </p:cNvCxnSpPr>
          <p:nvPr/>
        </p:nvCxnSpPr>
        <p:spPr bwMode="auto">
          <a:xfrm>
            <a:off x="2519242" y="2267359"/>
            <a:ext cx="288032"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BC551B-48D6-57C4-3182-5F220C664C24}"/>
              </a:ext>
            </a:extLst>
          </p:cNvPr>
          <p:cNvCxnSpPr>
            <a:cxnSpLocks/>
          </p:cNvCxnSpPr>
          <p:nvPr/>
        </p:nvCxnSpPr>
        <p:spPr bwMode="auto">
          <a:xfrm>
            <a:off x="3077436" y="2267359"/>
            <a:ext cx="233894"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366541E5-23CC-65DD-52B4-463CB6A0007A}"/>
              </a:ext>
            </a:extLst>
          </p:cNvPr>
          <p:cNvSpPr/>
          <p:nvPr/>
        </p:nvSpPr>
        <p:spPr bwMode="auto">
          <a:xfrm>
            <a:off x="2807274" y="2140555"/>
            <a:ext cx="266871" cy="2668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6" name="Straight Connector 85">
            <a:extLst>
              <a:ext uri="{FF2B5EF4-FFF2-40B4-BE49-F238E27FC236}">
                <a16:creationId xmlns:a16="http://schemas.microsoft.com/office/drawing/2014/main" id="{30B33C86-7616-0284-5B44-3277AC00CC13}"/>
              </a:ext>
            </a:extLst>
          </p:cNvPr>
          <p:cNvCxnSpPr>
            <a:cxnSpLocks/>
          </p:cNvCxnSpPr>
          <p:nvPr/>
        </p:nvCxnSpPr>
        <p:spPr bwMode="auto">
          <a:xfrm>
            <a:off x="2414868" y="2468154"/>
            <a:ext cx="226741"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2142AE8-AF8C-DB60-210A-DE9F1BE973C5}"/>
              </a:ext>
            </a:extLst>
          </p:cNvPr>
          <p:cNvCxnSpPr>
            <a:cxnSpLocks/>
          </p:cNvCxnSpPr>
          <p:nvPr/>
        </p:nvCxnSpPr>
        <p:spPr bwMode="auto">
          <a:xfrm flipV="1">
            <a:off x="2414868" y="2471078"/>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D688E6-FF67-7419-7F2E-543D78E69D63}"/>
              </a:ext>
            </a:extLst>
          </p:cNvPr>
          <p:cNvCxnSpPr>
            <a:cxnSpLocks/>
          </p:cNvCxnSpPr>
          <p:nvPr/>
        </p:nvCxnSpPr>
        <p:spPr bwMode="auto">
          <a:xfrm flipV="1">
            <a:off x="2469005" y="2471078"/>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F42ED17-3D71-87EC-4FC4-162B73321821}"/>
              </a:ext>
            </a:extLst>
          </p:cNvPr>
          <p:cNvCxnSpPr>
            <a:cxnSpLocks/>
          </p:cNvCxnSpPr>
          <p:nvPr/>
        </p:nvCxnSpPr>
        <p:spPr bwMode="auto">
          <a:xfrm flipV="1">
            <a:off x="2525330" y="2466968"/>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14AB0D-7A8C-0E15-3598-A90FBB738344}"/>
              </a:ext>
            </a:extLst>
          </p:cNvPr>
          <p:cNvCxnSpPr>
            <a:cxnSpLocks/>
          </p:cNvCxnSpPr>
          <p:nvPr/>
        </p:nvCxnSpPr>
        <p:spPr bwMode="auto">
          <a:xfrm flipV="1">
            <a:off x="2573955" y="2471078"/>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95B759A-F274-A8F4-CB58-00B56AB65A05}"/>
              </a:ext>
            </a:extLst>
          </p:cNvPr>
          <p:cNvCxnSpPr>
            <a:cxnSpLocks/>
          </p:cNvCxnSpPr>
          <p:nvPr/>
        </p:nvCxnSpPr>
        <p:spPr bwMode="auto">
          <a:xfrm>
            <a:off x="4483084" y="2628234"/>
            <a:ext cx="876289"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409F677-2911-AA8D-F062-4930304C7285}"/>
              </a:ext>
            </a:extLst>
          </p:cNvPr>
          <p:cNvCxnSpPr>
            <a:cxnSpLocks/>
          </p:cNvCxnSpPr>
          <p:nvPr/>
        </p:nvCxnSpPr>
        <p:spPr bwMode="auto">
          <a:xfrm flipV="1">
            <a:off x="4927325" y="1951337"/>
            <a:ext cx="0" cy="676897"/>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72972B3-66BC-9AF0-F76A-306B6378D62C}"/>
              </a:ext>
            </a:extLst>
          </p:cNvPr>
          <p:cNvCxnSpPr>
            <a:cxnSpLocks/>
          </p:cNvCxnSpPr>
          <p:nvPr/>
        </p:nvCxnSpPr>
        <p:spPr bwMode="auto">
          <a:xfrm flipV="1">
            <a:off x="4778351" y="1877460"/>
            <a:ext cx="0" cy="14401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37070E-1AC2-D24E-4466-6F33FB66EDBB}"/>
              </a:ext>
            </a:extLst>
          </p:cNvPr>
          <p:cNvCxnSpPr>
            <a:cxnSpLocks/>
          </p:cNvCxnSpPr>
          <p:nvPr/>
        </p:nvCxnSpPr>
        <p:spPr bwMode="auto">
          <a:xfrm flipV="1">
            <a:off x="4811472" y="1826610"/>
            <a:ext cx="0" cy="266874"/>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0DE262C-3134-77B2-FB89-47D7380E2AF5}"/>
              </a:ext>
            </a:extLst>
          </p:cNvPr>
          <p:cNvCxnSpPr>
            <a:cxnSpLocks/>
          </p:cNvCxnSpPr>
          <p:nvPr/>
        </p:nvCxnSpPr>
        <p:spPr bwMode="auto">
          <a:xfrm flipV="1">
            <a:off x="3989422" y="1942835"/>
            <a:ext cx="0" cy="205445"/>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5EAE920-A68B-DC5D-EFE4-B3DFCB51CFD0}"/>
              </a:ext>
            </a:extLst>
          </p:cNvPr>
          <p:cNvCxnSpPr>
            <a:cxnSpLocks/>
          </p:cNvCxnSpPr>
          <p:nvPr/>
        </p:nvCxnSpPr>
        <p:spPr bwMode="auto">
          <a:xfrm>
            <a:off x="4816430" y="1955730"/>
            <a:ext cx="110895"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D579D9E-B2B0-55A0-810D-6BF2B96D1993}"/>
              </a:ext>
            </a:extLst>
          </p:cNvPr>
          <p:cNvCxnSpPr>
            <a:cxnSpLocks/>
          </p:cNvCxnSpPr>
          <p:nvPr/>
        </p:nvCxnSpPr>
        <p:spPr bwMode="auto">
          <a:xfrm>
            <a:off x="3983334" y="1953414"/>
            <a:ext cx="288032"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1A99375-BC35-E21E-3DF0-836CABB4546D}"/>
              </a:ext>
            </a:extLst>
          </p:cNvPr>
          <p:cNvCxnSpPr>
            <a:cxnSpLocks/>
          </p:cNvCxnSpPr>
          <p:nvPr/>
        </p:nvCxnSpPr>
        <p:spPr bwMode="auto">
          <a:xfrm>
            <a:off x="4541528" y="1953414"/>
            <a:ext cx="233894"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AB1A51FC-95B1-67BB-D309-CE724AFFA3EC}"/>
              </a:ext>
            </a:extLst>
          </p:cNvPr>
          <p:cNvSpPr/>
          <p:nvPr/>
        </p:nvSpPr>
        <p:spPr bwMode="auto">
          <a:xfrm>
            <a:off x="4271366" y="1826610"/>
            <a:ext cx="266871" cy="2668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3" name="Straight Connector 112">
            <a:extLst>
              <a:ext uri="{FF2B5EF4-FFF2-40B4-BE49-F238E27FC236}">
                <a16:creationId xmlns:a16="http://schemas.microsoft.com/office/drawing/2014/main" id="{E11EBC59-16C1-7362-CEAD-945BCA53C0A3}"/>
              </a:ext>
            </a:extLst>
          </p:cNvPr>
          <p:cNvCxnSpPr>
            <a:cxnSpLocks/>
          </p:cNvCxnSpPr>
          <p:nvPr/>
        </p:nvCxnSpPr>
        <p:spPr bwMode="auto">
          <a:xfrm>
            <a:off x="3878960" y="2154209"/>
            <a:ext cx="226741"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040183-258E-C626-2364-1915F0B7EA5C}"/>
              </a:ext>
            </a:extLst>
          </p:cNvPr>
          <p:cNvCxnSpPr>
            <a:cxnSpLocks/>
          </p:cNvCxnSpPr>
          <p:nvPr/>
        </p:nvCxnSpPr>
        <p:spPr bwMode="auto">
          <a:xfrm flipV="1">
            <a:off x="3878960" y="2157133"/>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E2EF2E3-D989-DD83-18B0-AED94F7C42F8}"/>
              </a:ext>
            </a:extLst>
          </p:cNvPr>
          <p:cNvCxnSpPr>
            <a:cxnSpLocks/>
          </p:cNvCxnSpPr>
          <p:nvPr/>
        </p:nvCxnSpPr>
        <p:spPr bwMode="auto">
          <a:xfrm flipV="1">
            <a:off x="3933097" y="2157133"/>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1D64269-5C36-26D6-5352-CBEF9EFF8C20}"/>
              </a:ext>
            </a:extLst>
          </p:cNvPr>
          <p:cNvCxnSpPr>
            <a:cxnSpLocks/>
          </p:cNvCxnSpPr>
          <p:nvPr/>
        </p:nvCxnSpPr>
        <p:spPr bwMode="auto">
          <a:xfrm flipV="1">
            <a:off x="3989422" y="2153023"/>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229D1E3-E8F1-05CF-F533-D7657FABFBA9}"/>
              </a:ext>
            </a:extLst>
          </p:cNvPr>
          <p:cNvCxnSpPr>
            <a:cxnSpLocks/>
          </p:cNvCxnSpPr>
          <p:nvPr/>
        </p:nvCxnSpPr>
        <p:spPr bwMode="auto">
          <a:xfrm flipV="1">
            <a:off x="4038047" y="2157133"/>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38D6886-1A9F-11F2-CB51-BDAE55F4623B}"/>
              </a:ext>
            </a:extLst>
          </p:cNvPr>
          <p:cNvCxnSpPr>
            <a:cxnSpLocks/>
          </p:cNvCxnSpPr>
          <p:nvPr/>
        </p:nvCxnSpPr>
        <p:spPr bwMode="auto">
          <a:xfrm>
            <a:off x="4489180" y="2935949"/>
            <a:ext cx="876289" cy="0"/>
          </a:xfrm>
          <a:prstGeom prst="line">
            <a:avLst/>
          </a:prstGeom>
          <a:ln w="1905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A3EA7A7-A24A-93E9-B43F-1C125631708A}"/>
              </a:ext>
            </a:extLst>
          </p:cNvPr>
          <p:cNvCxnSpPr>
            <a:cxnSpLocks/>
          </p:cNvCxnSpPr>
          <p:nvPr/>
        </p:nvCxnSpPr>
        <p:spPr bwMode="auto">
          <a:xfrm flipV="1">
            <a:off x="5595159" y="2859995"/>
            <a:ext cx="0" cy="14401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0D04669-4A44-2ABC-0220-61E3851FDBF4}"/>
              </a:ext>
            </a:extLst>
          </p:cNvPr>
          <p:cNvCxnSpPr>
            <a:cxnSpLocks/>
          </p:cNvCxnSpPr>
          <p:nvPr/>
        </p:nvCxnSpPr>
        <p:spPr bwMode="auto">
          <a:xfrm flipV="1">
            <a:off x="5628280" y="2809145"/>
            <a:ext cx="0" cy="266874"/>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58EFD18-D14F-AFAC-B7C4-806E45749A37}"/>
              </a:ext>
            </a:extLst>
          </p:cNvPr>
          <p:cNvCxnSpPr>
            <a:cxnSpLocks/>
          </p:cNvCxnSpPr>
          <p:nvPr/>
        </p:nvCxnSpPr>
        <p:spPr bwMode="auto">
          <a:xfrm>
            <a:off x="5633238" y="2938265"/>
            <a:ext cx="323185"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9ABB32-DF42-ACAE-4AD4-E6037BBA30A3}"/>
              </a:ext>
            </a:extLst>
          </p:cNvPr>
          <p:cNvCxnSpPr>
            <a:cxnSpLocks/>
          </p:cNvCxnSpPr>
          <p:nvPr/>
        </p:nvCxnSpPr>
        <p:spPr bwMode="auto">
          <a:xfrm>
            <a:off x="5358336" y="2935949"/>
            <a:ext cx="233894"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49122F9-B0BE-8C13-CDFD-660C4B6BF528}"/>
              </a:ext>
            </a:extLst>
          </p:cNvPr>
          <p:cNvCxnSpPr>
            <a:cxnSpLocks/>
          </p:cNvCxnSpPr>
          <p:nvPr/>
        </p:nvCxnSpPr>
        <p:spPr bwMode="auto">
          <a:xfrm flipV="1">
            <a:off x="5951229" y="2931764"/>
            <a:ext cx="0" cy="92089"/>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5563170-1DC7-24D3-8049-91A644246E48}"/>
              </a:ext>
            </a:extLst>
          </p:cNvPr>
          <p:cNvCxnSpPr>
            <a:cxnSpLocks/>
          </p:cNvCxnSpPr>
          <p:nvPr/>
        </p:nvCxnSpPr>
        <p:spPr bwMode="auto">
          <a:xfrm>
            <a:off x="5840767" y="3029782"/>
            <a:ext cx="226741" cy="0"/>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5337F5D-066A-63B5-525F-F2C258376471}"/>
              </a:ext>
            </a:extLst>
          </p:cNvPr>
          <p:cNvCxnSpPr>
            <a:cxnSpLocks/>
          </p:cNvCxnSpPr>
          <p:nvPr/>
        </p:nvCxnSpPr>
        <p:spPr bwMode="auto">
          <a:xfrm flipV="1">
            <a:off x="5840767" y="3032706"/>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CE22710-CEAB-36D4-429D-BB3664E9432C}"/>
              </a:ext>
            </a:extLst>
          </p:cNvPr>
          <p:cNvCxnSpPr>
            <a:cxnSpLocks/>
          </p:cNvCxnSpPr>
          <p:nvPr/>
        </p:nvCxnSpPr>
        <p:spPr bwMode="auto">
          <a:xfrm flipV="1">
            <a:off x="5894904" y="3032706"/>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50B26F6-DA41-CD97-32A3-284FE863B656}"/>
              </a:ext>
            </a:extLst>
          </p:cNvPr>
          <p:cNvCxnSpPr>
            <a:cxnSpLocks/>
          </p:cNvCxnSpPr>
          <p:nvPr/>
        </p:nvCxnSpPr>
        <p:spPr bwMode="auto">
          <a:xfrm flipV="1">
            <a:off x="5951229" y="3028596"/>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32EAA45-5B7C-FCEF-5BCA-EEC6CB12937F}"/>
              </a:ext>
            </a:extLst>
          </p:cNvPr>
          <p:cNvCxnSpPr>
            <a:cxnSpLocks/>
          </p:cNvCxnSpPr>
          <p:nvPr/>
        </p:nvCxnSpPr>
        <p:spPr bwMode="auto">
          <a:xfrm flipV="1">
            <a:off x="5999854" y="3032706"/>
            <a:ext cx="54556" cy="54556"/>
          </a:xfrm>
          <a:prstGeom prst="line">
            <a:avLst/>
          </a:prstGeom>
          <a:ln w="1905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E5483D-0D28-B3B4-A8C9-C589F6BA71BA}"/>
              </a:ext>
            </a:extLst>
          </p:cNvPr>
          <p:cNvCxnSpPr>
            <a:cxnSpLocks/>
          </p:cNvCxnSpPr>
          <p:nvPr/>
        </p:nvCxnSpPr>
        <p:spPr bwMode="auto">
          <a:xfrm>
            <a:off x="221974" y="4345012"/>
            <a:ext cx="6250979" cy="0"/>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6CDF9DB4-6B37-E081-437E-AE0D65069D48}"/>
              </a:ext>
            </a:extLst>
          </p:cNvPr>
          <p:cNvSpPr/>
          <p:nvPr/>
        </p:nvSpPr>
        <p:spPr>
          <a:xfrm>
            <a:off x="1821778"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46" name="Straight Arrow Connector 145">
            <a:extLst>
              <a:ext uri="{FF2B5EF4-FFF2-40B4-BE49-F238E27FC236}">
                <a16:creationId xmlns:a16="http://schemas.microsoft.com/office/drawing/2014/main" id="{24F630B1-6197-FD0A-1596-5B99753753F9}"/>
              </a:ext>
            </a:extLst>
          </p:cNvPr>
          <p:cNvCxnSpPr>
            <a:cxnSpLocks/>
            <a:stCxn id="140" idx="6"/>
          </p:cNvCxnSpPr>
          <p:nvPr/>
        </p:nvCxnSpPr>
        <p:spPr bwMode="auto">
          <a:xfrm>
            <a:off x="2469850" y="4345012"/>
            <a:ext cx="212660"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4105C900-8741-6080-0313-E7877E238E6D}"/>
              </a:ext>
            </a:extLst>
          </p:cNvPr>
          <p:cNvSpPr/>
          <p:nvPr/>
        </p:nvSpPr>
        <p:spPr>
          <a:xfrm>
            <a:off x="4606025"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51" name="Straight Arrow Connector 150">
            <a:extLst>
              <a:ext uri="{FF2B5EF4-FFF2-40B4-BE49-F238E27FC236}">
                <a16:creationId xmlns:a16="http://schemas.microsoft.com/office/drawing/2014/main" id="{6FCCBB99-B947-8579-E1F7-080CCAB1A3EB}"/>
              </a:ext>
            </a:extLst>
          </p:cNvPr>
          <p:cNvCxnSpPr>
            <a:cxnSpLocks/>
            <a:stCxn id="150" idx="6"/>
          </p:cNvCxnSpPr>
          <p:nvPr/>
        </p:nvCxnSpPr>
        <p:spPr bwMode="auto">
          <a:xfrm>
            <a:off x="5254097" y="4345012"/>
            <a:ext cx="21657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F5BA98AE-0502-474B-FE9C-2592240C5AD5}"/>
              </a:ext>
            </a:extLst>
          </p:cNvPr>
          <p:cNvCxnSpPr>
            <a:cxnSpLocks/>
          </p:cNvCxnSpPr>
          <p:nvPr/>
        </p:nvCxnSpPr>
        <p:spPr bwMode="auto">
          <a:xfrm flipH="1" flipV="1">
            <a:off x="3640693" y="2957197"/>
            <a:ext cx="302677" cy="7396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EBA8A5D-0423-F4DB-2F52-96577B096146}"/>
              </a:ext>
            </a:extLst>
          </p:cNvPr>
          <p:cNvCxnSpPr>
            <a:cxnSpLocks/>
          </p:cNvCxnSpPr>
          <p:nvPr/>
        </p:nvCxnSpPr>
        <p:spPr bwMode="auto">
          <a:xfrm flipV="1">
            <a:off x="4255233" y="2639452"/>
            <a:ext cx="440447" cy="106281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8" name="Freeform: Shape 227">
            <a:extLst>
              <a:ext uri="{FF2B5EF4-FFF2-40B4-BE49-F238E27FC236}">
                <a16:creationId xmlns:a16="http://schemas.microsoft.com/office/drawing/2014/main" id="{319790BE-8FC9-3C19-992E-038F7AFB690F}"/>
              </a:ext>
            </a:extLst>
          </p:cNvPr>
          <p:cNvSpPr/>
          <p:nvPr/>
        </p:nvSpPr>
        <p:spPr>
          <a:xfrm rot="20885647">
            <a:off x="4472188" y="3004924"/>
            <a:ext cx="234806" cy="130796"/>
          </a:xfrm>
          <a:custGeom>
            <a:avLst/>
            <a:gdLst>
              <a:gd name="connsiteX0" fmla="*/ 0 w 514350"/>
              <a:gd name="connsiteY0" fmla="*/ 628905 h 692405"/>
              <a:gd name="connsiteX1" fmla="*/ 298450 w 514350"/>
              <a:gd name="connsiteY1" fmla="*/ 255 h 692405"/>
              <a:gd name="connsiteX2" fmla="*/ 514350 w 514350"/>
              <a:gd name="connsiteY2" fmla="*/ 692405 h 692405"/>
            </a:gdLst>
            <a:ahLst/>
            <a:cxnLst>
              <a:cxn ang="0">
                <a:pos x="connsiteX0" y="connsiteY0"/>
              </a:cxn>
              <a:cxn ang="0">
                <a:pos x="connsiteX1" y="connsiteY1"/>
              </a:cxn>
              <a:cxn ang="0">
                <a:pos x="connsiteX2" y="connsiteY2"/>
              </a:cxn>
            </a:cxnLst>
            <a:rect l="l" t="t" r="r" b="b"/>
            <a:pathLst>
              <a:path w="514350" h="692405">
                <a:moveTo>
                  <a:pt x="0" y="628905"/>
                </a:moveTo>
                <a:cubicBezTo>
                  <a:pt x="106362" y="309288"/>
                  <a:pt x="212725" y="-10328"/>
                  <a:pt x="298450" y="255"/>
                </a:cubicBezTo>
                <a:cubicBezTo>
                  <a:pt x="384175" y="10838"/>
                  <a:pt x="449262" y="351621"/>
                  <a:pt x="514350" y="692405"/>
                </a:cubicBezTo>
              </a:path>
            </a:pathLst>
          </a:custGeom>
          <a:noFill/>
          <a:ln>
            <a:solidFill>
              <a:srgbClr val="00B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Freeform: Shape 228">
            <a:extLst>
              <a:ext uri="{FF2B5EF4-FFF2-40B4-BE49-F238E27FC236}">
                <a16:creationId xmlns:a16="http://schemas.microsoft.com/office/drawing/2014/main" id="{66368BB0-3ACC-AFE2-B043-7655FAF2EB2F}"/>
              </a:ext>
            </a:extLst>
          </p:cNvPr>
          <p:cNvSpPr/>
          <p:nvPr/>
        </p:nvSpPr>
        <p:spPr bwMode="auto">
          <a:xfrm rot="10800000" flipH="1">
            <a:off x="4714117" y="2643136"/>
            <a:ext cx="244612" cy="94794"/>
          </a:xfrm>
          <a:custGeom>
            <a:avLst/>
            <a:gdLst>
              <a:gd name="connsiteX0" fmla="*/ 0 w 514350"/>
              <a:gd name="connsiteY0" fmla="*/ 628905 h 692405"/>
              <a:gd name="connsiteX1" fmla="*/ 298450 w 514350"/>
              <a:gd name="connsiteY1" fmla="*/ 255 h 692405"/>
              <a:gd name="connsiteX2" fmla="*/ 514350 w 514350"/>
              <a:gd name="connsiteY2" fmla="*/ 692405 h 692405"/>
            </a:gdLst>
            <a:ahLst/>
            <a:cxnLst>
              <a:cxn ang="0">
                <a:pos x="connsiteX0" y="connsiteY0"/>
              </a:cxn>
              <a:cxn ang="0">
                <a:pos x="connsiteX1" y="connsiteY1"/>
              </a:cxn>
              <a:cxn ang="0">
                <a:pos x="connsiteX2" y="connsiteY2"/>
              </a:cxn>
            </a:cxnLst>
            <a:rect l="l" t="t" r="r" b="b"/>
            <a:pathLst>
              <a:path w="514350" h="692405">
                <a:moveTo>
                  <a:pt x="0" y="628905"/>
                </a:moveTo>
                <a:cubicBezTo>
                  <a:pt x="106362" y="309288"/>
                  <a:pt x="212725" y="-10328"/>
                  <a:pt x="298450" y="255"/>
                </a:cubicBezTo>
                <a:cubicBezTo>
                  <a:pt x="384175" y="10838"/>
                  <a:pt x="449262" y="351621"/>
                  <a:pt x="514350" y="692405"/>
                </a:cubicBezTo>
              </a:path>
            </a:pathLst>
          </a:custGeom>
          <a:noFill/>
          <a:ln>
            <a:solidFill>
              <a:srgbClr val="92D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Freeform: Shape 229">
            <a:extLst>
              <a:ext uri="{FF2B5EF4-FFF2-40B4-BE49-F238E27FC236}">
                <a16:creationId xmlns:a16="http://schemas.microsoft.com/office/drawing/2014/main" id="{5164A02C-7265-35D6-471E-3AC331E2FBC0}"/>
              </a:ext>
            </a:extLst>
          </p:cNvPr>
          <p:cNvSpPr/>
          <p:nvPr/>
        </p:nvSpPr>
        <p:spPr bwMode="auto">
          <a:xfrm rot="10964171" flipH="1">
            <a:off x="4709258" y="2647721"/>
            <a:ext cx="352576" cy="142295"/>
          </a:xfrm>
          <a:custGeom>
            <a:avLst/>
            <a:gdLst>
              <a:gd name="connsiteX0" fmla="*/ 0 w 514350"/>
              <a:gd name="connsiteY0" fmla="*/ 628905 h 692405"/>
              <a:gd name="connsiteX1" fmla="*/ 298450 w 514350"/>
              <a:gd name="connsiteY1" fmla="*/ 255 h 692405"/>
              <a:gd name="connsiteX2" fmla="*/ 514350 w 514350"/>
              <a:gd name="connsiteY2" fmla="*/ 692405 h 692405"/>
            </a:gdLst>
            <a:ahLst/>
            <a:cxnLst>
              <a:cxn ang="0">
                <a:pos x="connsiteX0" y="connsiteY0"/>
              </a:cxn>
              <a:cxn ang="0">
                <a:pos x="connsiteX1" y="connsiteY1"/>
              </a:cxn>
              <a:cxn ang="0">
                <a:pos x="connsiteX2" y="connsiteY2"/>
              </a:cxn>
            </a:cxnLst>
            <a:rect l="l" t="t" r="r" b="b"/>
            <a:pathLst>
              <a:path w="514350" h="692405">
                <a:moveTo>
                  <a:pt x="0" y="628905"/>
                </a:moveTo>
                <a:cubicBezTo>
                  <a:pt x="106362" y="309288"/>
                  <a:pt x="212725" y="-10328"/>
                  <a:pt x="298450" y="255"/>
                </a:cubicBezTo>
                <a:cubicBezTo>
                  <a:pt x="384175" y="10838"/>
                  <a:pt x="449262" y="351621"/>
                  <a:pt x="514350" y="692405"/>
                </a:cubicBezTo>
              </a:path>
            </a:pathLst>
          </a:custGeom>
          <a:noFill/>
          <a:ln>
            <a:solidFill>
              <a:srgbClr val="92D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Freeform: Shape 232">
            <a:extLst>
              <a:ext uri="{FF2B5EF4-FFF2-40B4-BE49-F238E27FC236}">
                <a16:creationId xmlns:a16="http://schemas.microsoft.com/office/drawing/2014/main" id="{041304B8-375D-201E-D9F4-F3E0094C15BB}"/>
              </a:ext>
            </a:extLst>
          </p:cNvPr>
          <p:cNvSpPr/>
          <p:nvPr/>
        </p:nvSpPr>
        <p:spPr bwMode="auto">
          <a:xfrm rot="10800000">
            <a:off x="3384134" y="2958261"/>
            <a:ext cx="244614" cy="94794"/>
          </a:xfrm>
          <a:custGeom>
            <a:avLst/>
            <a:gdLst>
              <a:gd name="connsiteX0" fmla="*/ 0 w 514350"/>
              <a:gd name="connsiteY0" fmla="*/ 628905 h 692405"/>
              <a:gd name="connsiteX1" fmla="*/ 298450 w 514350"/>
              <a:gd name="connsiteY1" fmla="*/ 255 h 692405"/>
              <a:gd name="connsiteX2" fmla="*/ 514350 w 514350"/>
              <a:gd name="connsiteY2" fmla="*/ 692405 h 692405"/>
            </a:gdLst>
            <a:ahLst/>
            <a:cxnLst>
              <a:cxn ang="0">
                <a:pos x="connsiteX0" y="connsiteY0"/>
              </a:cxn>
              <a:cxn ang="0">
                <a:pos x="connsiteX1" y="connsiteY1"/>
              </a:cxn>
              <a:cxn ang="0">
                <a:pos x="connsiteX2" y="connsiteY2"/>
              </a:cxn>
            </a:cxnLst>
            <a:rect l="l" t="t" r="r" b="b"/>
            <a:pathLst>
              <a:path w="514350" h="692405">
                <a:moveTo>
                  <a:pt x="0" y="628905"/>
                </a:moveTo>
                <a:cubicBezTo>
                  <a:pt x="106362" y="309288"/>
                  <a:pt x="212725" y="-10328"/>
                  <a:pt x="298450" y="255"/>
                </a:cubicBezTo>
                <a:cubicBezTo>
                  <a:pt x="384175" y="10838"/>
                  <a:pt x="449262" y="351621"/>
                  <a:pt x="514350" y="692405"/>
                </a:cubicBezTo>
              </a:path>
            </a:pathLst>
          </a:custGeom>
          <a:noFill/>
          <a:ln>
            <a:solidFill>
              <a:srgbClr val="92D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Freeform: Shape 233">
            <a:extLst>
              <a:ext uri="{FF2B5EF4-FFF2-40B4-BE49-F238E27FC236}">
                <a16:creationId xmlns:a16="http://schemas.microsoft.com/office/drawing/2014/main" id="{54A19F7A-F300-DAA4-6F01-9D3BF995334C}"/>
              </a:ext>
            </a:extLst>
          </p:cNvPr>
          <p:cNvSpPr/>
          <p:nvPr/>
        </p:nvSpPr>
        <p:spPr bwMode="auto">
          <a:xfrm rot="10597357">
            <a:off x="3274019" y="2955705"/>
            <a:ext cx="367566" cy="161227"/>
          </a:xfrm>
          <a:custGeom>
            <a:avLst/>
            <a:gdLst>
              <a:gd name="connsiteX0" fmla="*/ 0 w 514350"/>
              <a:gd name="connsiteY0" fmla="*/ 628905 h 692405"/>
              <a:gd name="connsiteX1" fmla="*/ 298450 w 514350"/>
              <a:gd name="connsiteY1" fmla="*/ 255 h 692405"/>
              <a:gd name="connsiteX2" fmla="*/ 514350 w 514350"/>
              <a:gd name="connsiteY2" fmla="*/ 692405 h 692405"/>
            </a:gdLst>
            <a:ahLst/>
            <a:cxnLst>
              <a:cxn ang="0">
                <a:pos x="connsiteX0" y="connsiteY0"/>
              </a:cxn>
              <a:cxn ang="0">
                <a:pos x="connsiteX1" y="connsiteY1"/>
              </a:cxn>
              <a:cxn ang="0">
                <a:pos x="connsiteX2" y="connsiteY2"/>
              </a:cxn>
            </a:cxnLst>
            <a:rect l="l" t="t" r="r" b="b"/>
            <a:pathLst>
              <a:path w="514350" h="692405">
                <a:moveTo>
                  <a:pt x="0" y="628905"/>
                </a:moveTo>
                <a:cubicBezTo>
                  <a:pt x="106362" y="309288"/>
                  <a:pt x="212725" y="-10328"/>
                  <a:pt x="298450" y="255"/>
                </a:cubicBezTo>
                <a:cubicBezTo>
                  <a:pt x="384175" y="10838"/>
                  <a:pt x="449262" y="351621"/>
                  <a:pt x="514350" y="692405"/>
                </a:cubicBezTo>
              </a:path>
            </a:pathLst>
          </a:custGeom>
          <a:noFill/>
          <a:ln>
            <a:solidFill>
              <a:srgbClr val="92D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7" name="Straight Arrow Connector 236">
            <a:extLst>
              <a:ext uri="{FF2B5EF4-FFF2-40B4-BE49-F238E27FC236}">
                <a16:creationId xmlns:a16="http://schemas.microsoft.com/office/drawing/2014/main" id="{CC252C66-B90D-B442-300F-A72FF0D8A791}"/>
              </a:ext>
            </a:extLst>
          </p:cNvPr>
          <p:cNvCxnSpPr>
            <a:cxnSpLocks/>
          </p:cNvCxnSpPr>
          <p:nvPr/>
        </p:nvCxnSpPr>
        <p:spPr>
          <a:xfrm flipH="1">
            <a:off x="2853631" y="5425132"/>
            <a:ext cx="1267755" cy="0"/>
          </a:xfrm>
          <a:prstGeom prst="straightConnector1">
            <a:avLst/>
          </a:prstGeom>
          <a:ln w="76200">
            <a:solidFill>
              <a:srgbClr val="6E2466"/>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074D072D-C5A6-C723-674D-33C8EB0BC01E}"/>
              </a:ext>
            </a:extLst>
          </p:cNvPr>
          <p:cNvCxnSpPr>
            <a:cxnSpLocks/>
          </p:cNvCxnSpPr>
          <p:nvPr/>
        </p:nvCxnSpPr>
        <p:spPr>
          <a:xfrm flipV="1">
            <a:off x="5487397" y="2823896"/>
            <a:ext cx="288032" cy="194866"/>
          </a:xfrm>
          <a:prstGeom prst="straightConnector1">
            <a:avLst/>
          </a:prstGeom>
          <a:ln w="12700">
            <a:solidFill>
              <a:srgbClr val="2F2F2F"/>
            </a:solidFill>
            <a:tailEnd type="triangle"/>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E75C1F40-8426-7195-4612-CD385668AF13}"/>
              </a:ext>
            </a:extLst>
          </p:cNvPr>
          <p:cNvSpPr txBox="1"/>
          <p:nvPr/>
        </p:nvSpPr>
        <p:spPr bwMode="auto">
          <a:xfrm>
            <a:off x="2725525" y="2088672"/>
            <a:ext cx="434277" cy="369332"/>
          </a:xfrm>
          <a:prstGeom prst="rect">
            <a:avLst/>
          </a:prstGeom>
          <a:noFill/>
        </p:spPr>
        <p:txBody>
          <a:bodyPr wrap="square" rtlCol="0">
            <a:spAutoFit/>
          </a:bodyPr>
          <a:lstStyle/>
          <a:p>
            <a:pPr algn="ctr"/>
            <a:r>
              <a:rPr lang="fr-FR">
                <a:solidFill>
                  <a:srgbClr val="2F2F2F"/>
                </a:solidFill>
              </a:rPr>
              <a:t>A</a:t>
            </a:r>
          </a:p>
        </p:txBody>
      </p:sp>
      <p:sp>
        <p:nvSpPr>
          <p:cNvPr id="245" name="TextBox 244">
            <a:extLst>
              <a:ext uri="{FF2B5EF4-FFF2-40B4-BE49-F238E27FC236}">
                <a16:creationId xmlns:a16="http://schemas.microsoft.com/office/drawing/2014/main" id="{F02D9106-C8E2-34D1-8C45-5EB4E25EEFCD}"/>
              </a:ext>
            </a:extLst>
          </p:cNvPr>
          <p:cNvSpPr txBox="1"/>
          <p:nvPr/>
        </p:nvSpPr>
        <p:spPr bwMode="auto">
          <a:xfrm>
            <a:off x="4182651" y="1771186"/>
            <a:ext cx="434277" cy="369332"/>
          </a:xfrm>
          <a:prstGeom prst="rect">
            <a:avLst/>
          </a:prstGeom>
          <a:noFill/>
        </p:spPr>
        <p:txBody>
          <a:bodyPr wrap="square" rtlCol="0">
            <a:spAutoFit/>
          </a:bodyPr>
          <a:lstStyle/>
          <a:p>
            <a:pPr algn="ctr"/>
            <a:r>
              <a:rPr lang="fr-FR">
                <a:solidFill>
                  <a:srgbClr val="2F2F2F"/>
                </a:solidFill>
              </a:rPr>
              <a:t>A</a:t>
            </a:r>
          </a:p>
        </p:txBody>
      </p:sp>
      <p:sp>
        <p:nvSpPr>
          <p:cNvPr id="250" name="TextBox 249">
            <a:extLst>
              <a:ext uri="{FF2B5EF4-FFF2-40B4-BE49-F238E27FC236}">
                <a16:creationId xmlns:a16="http://schemas.microsoft.com/office/drawing/2014/main" id="{D210F101-679F-8AF5-001F-A31B2DB8511A}"/>
              </a:ext>
            </a:extLst>
          </p:cNvPr>
          <p:cNvSpPr txBox="1"/>
          <p:nvPr/>
        </p:nvSpPr>
        <p:spPr bwMode="auto">
          <a:xfrm>
            <a:off x="1930872"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251" name="TextBox 250">
            <a:extLst>
              <a:ext uri="{FF2B5EF4-FFF2-40B4-BE49-F238E27FC236}">
                <a16:creationId xmlns:a16="http://schemas.microsoft.com/office/drawing/2014/main" id="{B5F45BAA-AF42-1198-E668-B8FFDF86B598}"/>
              </a:ext>
            </a:extLst>
          </p:cNvPr>
          <p:cNvSpPr txBox="1"/>
          <p:nvPr/>
        </p:nvSpPr>
        <p:spPr bwMode="auto">
          <a:xfrm>
            <a:off x="4712922"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252" name="TextBox 251">
            <a:extLst>
              <a:ext uri="{FF2B5EF4-FFF2-40B4-BE49-F238E27FC236}">
                <a16:creationId xmlns:a16="http://schemas.microsoft.com/office/drawing/2014/main" id="{43098A69-ECB2-3C07-7FBA-602089039467}"/>
              </a:ext>
            </a:extLst>
          </p:cNvPr>
          <p:cNvSpPr txBox="1"/>
          <p:nvPr/>
        </p:nvSpPr>
        <p:spPr bwMode="auto">
          <a:xfrm>
            <a:off x="3630299" y="3666440"/>
            <a:ext cx="941778" cy="584775"/>
          </a:xfrm>
          <a:prstGeom prst="rect">
            <a:avLst/>
          </a:prstGeom>
          <a:noFill/>
        </p:spPr>
        <p:txBody>
          <a:bodyPr wrap="square" rtlCol="0">
            <a:spAutoFit/>
          </a:bodyPr>
          <a:lstStyle/>
          <a:p>
            <a:pPr algn="ctr"/>
            <a:r>
              <a:rPr lang="fr-FR" sz="1600">
                <a:solidFill>
                  <a:srgbClr val="00B050"/>
                </a:solidFill>
              </a:rPr>
              <a:t>Electron </a:t>
            </a:r>
          </a:p>
          <a:p>
            <a:pPr algn="ctr"/>
            <a:r>
              <a:rPr lang="fr-FR" sz="1600">
                <a:solidFill>
                  <a:srgbClr val="00B050"/>
                </a:solidFill>
              </a:rPr>
              <a:t>cloud</a:t>
            </a:r>
          </a:p>
        </p:txBody>
      </p:sp>
      <p:sp>
        <p:nvSpPr>
          <p:cNvPr id="253" name="TextBox 252">
            <a:extLst>
              <a:ext uri="{FF2B5EF4-FFF2-40B4-BE49-F238E27FC236}">
                <a16:creationId xmlns:a16="http://schemas.microsoft.com/office/drawing/2014/main" id="{7016477B-7F2E-E389-3F4E-B497AF6CDF2F}"/>
              </a:ext>
            </a:extLst>
          </p:cNvPr>
          <p:cNvSpPr txBox="1"/>
          <p:nvPr/>
        </p:nvSpPr>
        <p:spPr bwMode="auto">
          <a:xfrm>
            <a:off x="2709271" y="5121371"/>
            <a:ext cx="1821102" cy="276999"/>
          </a:xfrm>
          <a:prstGeom prst="rect">
            <a:avLst/>
          </a:prstGeom>
          <a:noFill/>
        </p:spPr>
        <p:txBody>
          <a:bodyPr wrap="square" rtlCol="0">
            <a:spAutoFit/>
          </a:bodyPr>
          <a:lstStyle/>
          <a:p>
            <a:pPr algn="ctr"/>
            <a:r>
              <a:rPr lang="fr-FR" sz="1200">
                <a:solidFill>
                  <a:srgbClr val="6E2466"/>
                </a:solidFill>
              </a:rPr>
              <a:t>Image current</a:t>
            </a:r>
          </a:p>
        </p:txBody>
      </p:sp>
      <p:sp>
        <p:nvSpPr>
          <p:cNvPr id="254" name="TextBox 253">
            <a:extLst>
              <a:ext uri="{FF2B5EF4-FFF2-40B4-BE49-F238E27FC236}">
                <a16:creationId xmlns:a16="http://schemas.microsoft.com/office/drawing/2014/main" id="{1987EF7D-8B28-E618-53B2-719E6350A6AF}"/>
              </a:ext>
            </a:extLst>
          </p:cNvPr>
          <p:cNvSpPr txBox="1"/>
          <p:nvPr/>
        </p:nvSpPr>
        <p:spPr bwMode="auto">
          <a:xfrm>
            <a:off x="5173126" y="5103864"/>
            <a:ext cx="1299827" cy="307777"/>
          </a:xfrm>
          <a:prstGeom prst="rect">
            <a:avLst/>
          </a:prstGeom>
          <a:noFill/>
        </p:spPr>
        <p:txBody>
          <a:bodyPr wrap="square" rtlCol="0">
            <a:spAutoFit/>
          </a:bodyPr>
          <a:lstStyle/>
          <a:p>
            <a:pPr algn="r"/>
            <a:r>
              <a:rPr lang="fr-FR" sz="1400">
                <a:solidFill>
                  <a:srgbClr val="2F2F2F"/>
                </a:solidFill>
              </a:rPr>
              <a:t>Beam pipe</a:t>
            </a:r>
          </a:p>
        </p:txBody>
      </p:sp>
      <p:sp>
        <p:nvSpPr>
          <p:cNvPr id="262" name="TextBox 261">
            <a:extLst>
              <a:ext uri="{FF2B5EF4-FFF2-40B4-BE49-F238E27FC236}">
                <a16:creationId xmlns:a16="http://schemas.microsoft.com/office/drawing/2014/main" id="{852305D5-AD72-7708-7B6C-8A13CC29D07B}"/>
              </a:ext>
            </a:extLst>
          </p:cNvPr>
          <p:cNvSpPr txBox="1"/>
          <p:nvPr/>
        </p:nvSpPr>
        <p:spPr bwMode="auto">
          <a:xfrm>
            <a:off x="2928665" y="1928369"/>
            <a:ext cx="893246" cy="261610"/>
          </a:xfrm>
          <a:prstGeom prst="rect">
            <a:avLst/>
          </a:prstGeom>
          <a:noFill/>
        </p:spPr>
        <p:txBody>
          <a:bodyPr wrap="square" rtlCol="0">
            <a:spAutoFit/>
          </a:bodyPr>
          <a:lstStyle/>
          <a:p>
            <a:pPr algn="ctr"/>
            <a:r>
              <a:rPr lang="fr-FR" sz="1100" b="1">
                <a:solidFill>
                  <a:srgbClr val="2F2F2F"/>
                </a:solidFill>
              </a:rPr>
              <a:t>[0 ; 350] V</a:t>
            </a:r>
          </a:p>
        </p:txBody>
      </p:sp>
      <p:cxnSp>
        <p:nvCxnSpPr>
          <p:cNvPr id="263" name="Straight Arrow Connector 262">
            <a:extLst>
              <a:ext uri="{FF2B5EF4-FFF2-40B4-BE49-F238E27FC236}">
                <a16:creationId xmlns:a16="http://schemas.microsoft.com/office/drawing/2014/main" id="{EA95B3EC-E7F7-A13E-ABDF-91CE2D9F9582}"/>
              </a:ext>
            </a:extLst>
          </p:cNvPr>
          <p:cNvCxnSpPr>
            <a:cxnSpLocks/>
          </p:cNvCxnSpPr>
          <p:nvPr/>
        </p:nvCxnSpPr>
        <p:spPr>
          <a:xfrm flipV="1">
            <a:off x="3196438" y="2147797"/>
            <a:ext cx="288032" cy="194866"/>
          </a:xfrm>
          <a:prstGeom prst="straightConnector1">
            <a:avLst/>
          </a:prstGeom>
          <a:ln w="12700">
            <a:solidFill>
              <a:srgbClr val="2F2F2F"/>
            </a:solidFill>
            <a:tailEnd type="triangle"/>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47AEA6CE-38BA-2995-9C87-E4A6D43E1C28}"/>
              </a:ext>
            </a:extLst>
          </p:cNvPr>
          <p:cNvSpPr txBox="1"/>
          <p:nvPr/>
        </p:nvSpPr>
        <p:spPr bwMode="auto">
          <a:xfrm>
            <a:off x="5088798" y="2594106"/>
            <a:ext cx="1153922" cy="261610"/>
          </a:xfrm>
          <a:prstGeom prst="rect">
            <a:avLst/>
          </a:prstGeom>
          <a:noFill/>
        </p:spPr>
        <p:txBody>
          <a:bodyPr wrap="square" rtlCol="0">
            <a:spAutoFit/>
          </a:bodyPr>
          <a:lstStyle/>
          <a:p>
            <a:pPr algn="ctr"/>
            <a:r>
              <a:rPr lang="fr-FR" sz="1100" b="1">
                <a:solidFill>
                  <a:srgbClr val="2F2F2F"/>
                </a:solidFill>
              </a:rPr>
              <a:t>[-1.5 ; 1.5] kV</a:t>
            </a:r>
          </a:p>
        </p:txBody>
      </p:sp>
      <p:sp>
        <p:nvSpPr>
          <p:cNvPr id="265" name="TextBox 264">
            <a:extLst>
              <a:ext uri="{FF2B5EF4-FFF2-40B4-BE49-F238E27FC236}">
                <a16:creationId xmlns:a16="http://schemas.microsoft.com/office/drawing/2014/main" id="{B10E2369-D00E-F460-AAE8-61305D70837D}"/>
              </a:ext>
            </a:extLst>
          </p:cNvPr>
          <p:cNvSpPr txBox="1"/>
          <p:nvPr/>
        </p:nvSpPr>
        <p:spPr bwMode="auto">
          <a:xfrm>
            <a:off x="4537289" y="1640381"/>
            <a:ext cx="510040" cy="261610"/>
          </a:xfrm>
          <a:prstGeom prst="rect">
            <a:avLst/>
          </a:prstGeom>
          <a:noFill/>
        </p:spPr>
        <p:txBody>
          <a:bodyPr wrap="square" rtlCol="0">
            <a:spAutoFit/>
          </a:bodyPr>
          <a:lstStyle/>
          <a:p>
            <a:pPr algn="ctr"/>
            <a:r>
              <a:rPr lang="fr-FR" sz="1100" b="1">
                <a:solidFill>
                  <a:srgbClr val="2F2F2F"/>
                </a:solidFill>
              </a:rPr>
              <a:t>+9V</a:t>
            </a:r>
          </a:p>
        </p:txBody>
      </p:sp>
      <p:sp>
        <p:nvSpPr>
          <p:cNvPr id="273" name="Content Placeholder 1">
            <a:extLst>
              <a:ext uri="{FF2B5EF4-FFF2-40B4-BE49-F238E27FC236}">
                <a16:creationId xmlns:a16="http://schemas.microsoft.com/office/drawing/2014/main" id="{2AA20D72-65BC-806A-F973-3DFB84269A09}"/>
              </a:ext>
            </a:extLst>
          </p:cNvPr>
          <p:cNvSpPr txBox="1">
            <a:spLocks/>
          </p:cNvSpPr>
          <p:nvPr/>
        </p:nvSpPr>
        <p:spPr bwMode="auto">
          <a:xfrm>
            <a:off x="2102575" y="1309473"/>
            <a:ext cx="1759008" cy="289046"/>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6E2466"/>
                </a:solidFill>
              </a:rPr>
              <a:t>Electron pickups</a:t>
            </a:r>
            <a:endParaRPr lang="fr-FR">
              <a:solidFill>
                <a:srgbClr val="6E2466"/>
              </a:solidFill>
            </a:endParaRPr>
          </a:p>
        </p:txBody>
      </p:sp>
      <p:sp>
        <p:nvSpPr>
          <p:cNvPr id="274" name="Content Placeholder 1">
            <a:extLst>
              <a:ext uri="{FF2B5EF4-FFF2-40B4-BE49-F238E27FC236}">
                <a16:creationId xmlns:a16="http://schemas.microsoft.com/office/drawing/2014/main" id="{D2E407F5-FB40-6384-D368-5D7A101B4CE1}"/>
              </a:ext>
            </a:extLst>
          </p:cNvPr>
          <p:cNvSpPr txBox="1">
            <a:spLocks/>
          </p:cNvSpPr>
          <p:nvPr/>
        </p:nvSpPr>
        <p:spPr bwMode="auto">
          <a:xfrm>
            <a:off x="3971978" y="1336501"/>
            <a:ext cx="2270741" cy="284881"/>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6E2466"/>
                </a:solidFill>
              </a:rPr>
              <a:t>Energy Analyser</a:t>
            </a:r>
            <a:endParaRPr lang="fr-FR">
              <a:solidFill>
                <a:srgbClr val="6E2466"/>
              </a:solidFill>
            </a:endParaRPr>
          </a:p>
        </p:txBody>
      </p:sp>
      <mc:AlternateContent xmlns:mc="http://schemas.openxmlformats.org/markup-compatibility/2006" xmlns:a14="http://schemas.microsoft.com/office/drawing/2010/main">
        <mc:Choice Requires="a14">
          <p:sp>
            <p:nvSpPr>
              <p:cNvPr id="275" name="Content Placeholder 1">
                <a:extLst>
                  <a:ext uri="{FF2B5EF4-FFF2-40B4-BE49-F238E27FC236}">
                    <a16:creationId xmlns:a16="http://schemas.microsoft.com/office/drawing/2014/main" id="{DA67FC2D-C0B8-110E-300D-A3C5BF5A9250}"/>
                  </a:ext>
                </a:extLst>
              </p:cNvPr>
              <p:cNvSpPr txBox="1">
                <a:spLocks/>
              </p:cNvSpPr>
              <p:nvPr/>
            </p:nvSpPr>
            <p:spPr bwMode="auto">
              <a:xfrm>
                <a:off x="6509608" y="1141256"/>
                <a:ext cx="5621398" cy="5111178"/>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dirty="0">
                    <a:solidFill>
                      <a:srgbClr val="E15E32"/>
                    </a:solidFill>
                  </a:rPr>
                  <a:t>Electron pickups</a:t>
                </a:r>
              </a:p>
              <a:p>
                <a:pPr lvl="2">
                  <a:defRPr/>
                </a:pPr>
                <a:r>
                  <a:rPr lang="fr-FR" dirty="0" err="1">
                    <a:solidFill>
                      <a:srgbClr val="2F2F2F"/>
                    </a:solidFill>
                  </a:rPr>
                  <a:t>Electromagnetic</a:t>
                </a:r>
                <a:r>
                  <a:rPr lang="fr-FR" dirty="0">
                    <a:solidFill>
                      <a:srgbClr val="2F2F2F"/>
                    </a:solidFill>
                  </a:rPr>
                  <a:t> </a:t>
                </a:r>
                <a:r>
                  <a:rPr lang="fr-FR" dirty="0" err="1">
                    <a:solidFill>
                      <a:srgbClr val="2F2F2F"/>
                    </a:solidFill>
                  </a:rPr>
                  <a:t>shield</a:t>
                </a:r>
                <a:r>
                  <a:rPr lang="fr-FR" dirty="0">
                    <a:solidFill>
                      <a:srgbClr val="2F2F2F"/>
                    </a:solidFill>
                  </a:rPr>
                  <a:t>: 7%-</a:t>
                </a:r>
                <a:r>
                  <a:rPr lang="fr-FR" dirty="0" err="1">
                    <a:solidFill>
                      <a:srgbClr val="2F2F2F"/>
                    </a:solidFill>
                  </a:rPr>
                  <a:t>transparency</a:t>
                </a:r>
                <a:endParaRPr lang="fr-FR" dirty="0">
                  <a:solidFill>
                    <a:srgbClr val="2F2F2F"/>
                  </a:solidFill>
                </a:endParaRPr>
              </a:p>
              <a:p>
                <a:pPr lvl="2">
                  <a:defRPr/>
                </a:pPr>
                <a:r>
                  <a:rPr lang="fr-FR" dirty="0" err="1">
                    <a:solidFill>
                      <a:srgbClr val="2F2F2F"/>
                    </a:solidFill>
                  </a:rPr>
                  <a:t>Geometrical</a:t>
                </a:r>
                <a:r>
                  <a:rPr lang="fr-FR" dirty="0">
                    <a:solidFill>
                      <a:srgbClr val="2F2F2F"/>
                    </a:solidFill>
                  </a:rPr>
                  <a:t> surface:	</a:t>
                </a:r>
                <a:r>
                  <a:rPr lang="fr-FR" b="0" dirty="0">
                    <a:solidFill>
                      <a:srgbClr val="2F2F2F"/>
                    </a:solidFill>
                  </a:rPr>
                  <a:t> </a:t>
                </a:r>
                <a14:m>
                  <m:oMath xmlns:m="http://schemas.openxmlformats.org/officeDocument/2006/math">
                    <m:r>
                      <a:rPr lang="fr-FR" b="0" i="0" smtClean="0">
                        <a:solidFill>
                          <a:srgbClr val="2F2F2F"/>
                        </a:solidFill>
                        <a:latin typeface="Cambria Math" panose="02040503050406030204" pitchFamily="18" charset="0"/>
                      </a:rPr>
                      <m:t>11.4</m:t>
                    </m:r>
                    <m:sSup>
                      <m:sSupPr>
                        <m:ctrlPr>
                          <a:rPr lang="fr-FR" i="1">
                            <a:solidFill>
                              <a:srgbClr val="2F2F2F"/>
                            </a:solidFill>
                            <a:latin typeface="Cambria Math" panose="02040503050406030204" pitchFamily="18" charset="0"/>
                          </a:rPr>
                        </m:ctrlPr>
                      </m:sSupPr>
                      <m:e>
                        <m:r>
                          <m:rPr>
                            <m:sty m:val="p"/>
                          </m:rPr>
                          <a:rPr lang="fr-FR">
                            <a:solidFill>
                              <a:srgbClr val="2F2F2F"/>
                            </a:solidFill>
                            <a:latin typeface="Cambria Math" panose="02040503050406030204" pitchFamily="18" charset="0"/>
                          </a:rPr>
                          <m:t>cm</m:t>
                        </m:r>
                      </m:e>
                      <m:sup>
                        <m:r>
                          <a:rPr lang="fr-FR" i="1">
                            <a:solidFill>
                              <a:srgbClr val="2F2F2F"/>
                            </a:solidFill>
                            <a:latin typeface="Cambria Math" panose="02040503050406030204" pitchFamily="18" charset="0"/>
                          </a:rPr>
                          <m:t>2</m:t>
                        </m:r>
                      </m:sup>
                    </m:sSup>
                  </m:oMath>
                </a14:m>
                <a:endParaRPr lang="fr-FR" dirty="0">
                  <a:solidFill>
                    <a:srgbClr val="2F2F2F"/>
                  </a:solidFill>
                </a:endParaRPr>
              </a:p>
              <a:p>
                <a:pPr lvl="2">
                  <a:defRPr/>
                </a:pPr>
                <a:r>
                  <a:rPr lang="fr-FR" dirty="0">
                    <a:solidFill>
                      <a:srgbClr val="2F2F2F"/>
                    </a:solidFill>
                  </a:rPr>
                  <a:t>Bulk </a:t>
                </a:r>
                <a:r>
                  <a:rPr lang="fr-FR" dirty="0" err="1">
                    <a:solidFill>
                      <a:srgbClr val="2F2F2F"/>
                    </a:solidFill>
                  </a:rPr>
                  <a:t>copper</a:t>
                </a:r>
                <a:r>
                  <a:rPr lang="fr-FR" dirty="0">
                    <a:solidFill>
                      <a:srgbClr val="2F2F2F"/>
                    </a:solidFill>
                  </a:rPr>
                  <a:t> collector</a:t>
                </a:r>
              </a:p>
              <a:p>
                <a:pPr lvl="2">
                  <a:defRPr/>
                </a:pPr>
                <a:r>
                  <a:rPr lang="fr-FR" dirty="0" err="1">
                    <a:solidFill>
                      <a:srgbClr val="2F2F2F"/>
                    </a:solidFill>
                  </a:rPr>
                  <a:t>Positively</a:t>
                </a:r>
                <a:r>
                  <a:rPr lang="fr-FR" dirty="0">
                    <a:solidFill>
                      <a:srgbClr val="2F2F2F"/>
                    </a:solidFill>
                  </a:rPr>
                  <a:t> </a:t>
                </a:r>
                <a:r>
                  <a:rPr lang="fr-FR" dirty="0" err="1">
                    <a:solidFill>
                      <a:srgbClr val="2F2F2F"/>
                    </a:solidFill>
                  </a:rPr>
                  <a:t>biased</a:t>
                </a:r>
                <a:r>
                  <a:rPr lang="fr-FR" dirty="0">
                    <a:solidFill>
                      <a:srgbClr val="2F2F2F"/>
                    </a:solidFill>
                  </a:rPr>
                  <a:t>: 	</a:t>
                </a:r>
                <a14:m>
                  <m:oMath xmlns:m="http://schemas.openxmlformats.org/officeDocument/2006/math">
                    <m:d>
                      <m:dPr>
                        <m:begChr m:val="["/>
                        <m:endChr m:val="]"/>
                        <m:ctrlPr>
                          <a:rPr lang="fr-FR" i="1" smtClean="0">
                            <a:solidFill>
                              <a:srgbClr val="2F2F2F"/>
                            </a:solidFill>
                            <a:latin typeface="Cambria Math" panose="02040503050406030204" pitchFamily="18" charset="0"/>
                          </a:rPr>
                        </m:ctrlPr>
                      </m:dPr>
                      <m:e>
                        <m:r>
                          <a:rPr lang="fr-FR" b="0" i="1" smtClean="0">
                            <a:solidFill>
                              <a:srgbClr val="2F2F2F"/>
                            </a:solidFill>
                            <a:latin typeface="Cambria Math" panose="02040503050406030204" pitchFamily="18" charset="0"/>
                          </a:rPr>
                          <m:t>0 ;+350</m:t>
                        </m:r>
                      </m:e>
                    </m:d>
                    <m:r>
                      <a:rPr lang="fr-FR" b="0" i="1" smtClean="0">
                        <a:solidFill>
                          <a:srgbClr val="2F2F2F"/>
                        </a:solidFill>
                        <a:latin typeface="Cambria Math" panose="02040503050406030204" pitchFamily="18" charset="0"/>
                      </a:rPr>
                      <m:t> </m:t>
                    </m:r>
                    <m:r>
                      <m:rPr>
                        <m:sty m:val="p"/>
                      </m:rPr>
                      <a:rPr lang="fr-FR" b="0" i="0" smtClean="0">
                        <a:solidFill>
                          <a:srgbClr val="2F2F2F"/>
                        </a:solidFill>
                        <a:latin typeface="Cambria Math" panose="02040503050406030204" pitchFamily="18" charset="0"/>
                      </a:rPr>
                      <m:t>V</m:t>
                    </m:r>
                  </m:oMath>
                </a14:m>
                <a:endParaRPr lang="fr-FR" dirty="0">
                  <a:solidFill>
                    <a:srgbClr val="2F2F2F"/>
                  </a:solidFill>
                </a:endParaRPr>
              </a:p>
              <a:p>
                <a:pPr lvl="2">
                  <a:defRPr/>
                </a:pPr>
                <a:r>
                  <a:rPr lang="fr-FR" dirty="0" err="1">
                    <a:solidFill>
                      <a:srgbClr val="2F2F2F"/>
                    </a:solidFill>
                  </a:rPr>
                  <a:t>Measurement</a:t>
                </a:r>
                <a:r>
                  <a:rPr lang="fr-FR" dirty="0">
                    <a:solidFill>
                      <a:srgbClr val="2F2F2F"/>
                    </a:solidFill>
                  </a:rPr>
                  <a:t>:	</a:t>
                </a:r>
                <a:r>
                  <a:rPr lang="fr-FR">
                    <a:solidFill>
                      <a:srgbClr val="2F2F2F"/>
                    </a:solidFill>
                  </a:rPr>
                  <a:t>« electron cloud </a:t>
                </a:r>
                <a:r>
                  <a:rPr lang="fr-FR" dirty="0" err="1">
                    <a:solidFill>
                      <a:srgbClr val="2F2F2F"/>
                    </a:solidFill>
                  </a:rPr>
                  <a:t>current</a:t>
                </a:r>
                <a:r>
                  <a:rPr lang="fr-FR" dirty="0">
                    <a:solidFill>
                      <a:srgbClr val="2F2F2F"/>
                    </a:solidFill>
                  </a:rPr>
                  <a:t> »</a:t>
                </a:r>
                <a:endParaRPr lang="fr-FR" dirty="0">
                  <a:solidFill>
                    <a:srgbClr val="6E2466"/>
                  </a:solidFill>
                </a:endParaRPr>
              </a:p>
              <a:p>
                <a:pPr marL="0" lvl="1" indent="0">
                  <a:buNone/>
                  <a:defRPr/>
                </a:pPr>
                <a:endParaRPr lang="fr-FR" b="1" dirty="0">
                  <a:solidFill>
                    <a:srgbClr val="E15E32"/>
                  </a:solidFill>
                </a:endParaRPr>
              </a:p>
              <a:p>
                <a:pPr marL="0" lvl="1" indent="0">
                  <a:buNone/>
                  <a:defRPr/>
                </a:pPr>
                <a:r>
                  <a:rPr lang="fr-FR" b="1">
                    <a:solidFill>
                      <a:srgbClr val="E15E32"/>
                    </a:solidFill>
                  </a:rPr>
                  <a:t>Energy Analyser </a:t>
                </a:r>
                <a:r>
                  <a:rPr lang="fr-FR" b="1">
                    <a:solidFill>
                      <a:srgbClr val="6E2466"/>
                    </a:solidFill>
                  </a:rPr>
                  <a:t>(only copper station)</a:t>
                </a:r>
                <a:r>
                  <a:rPr lang="fr-FR" b="1">
                    <a:solidFill>
                      <a:srgbClr val="E15E32"/>
                    </a:solidFill>
                  </a:rPr>
                  <a:t> </a:t>
                </a:r>
                <a:endParaRPr lang="fr-FR" b="1" dirty="0">
                  <a:solidFill>
                    <a:srgbClr val="6E2466"/>
                  </a:solidFill>
                </a:endParaRPr>
              </a:p>
              <a:p>
                <a:pPr lvl="2">
                  <a:defRPr/>
                </a:pPr>
                <a:r>
                  <a:rPr lang="fr-FR" b="1" dirty="0">
                    <a:solidFill>
                      <a:srgbClr val="2F2F2F"/>
                    </a:solidFill>
                  </a:rPr>
                  <a:t>« </a:t>
                </a:r>
                <a:r>
                  <a:rPr lang="fr-FR" dirty="0" err="1">
                    <a:solidFill>
                      <a:srgbClr val="2F2F2F"/>
                    </a:solidFill>
                  </a:rPr>
                  <a:t>Retarding</a:t>
                </a:r>
                <a:r>
                  <a:rPr lang="fr-FR" dirty="0">
                    <a:solidFill>
                      <a:srgbClr val="2F2F2F"/>
                    </a:solidFill>
                  </a:rPr>
                  <a:t> Field Analyser (RFA) »</a:t>
                </a:r>
                <a:endParaRPr lang="fr-FR" i="1" dirty="0">
                  <a:solidFill>
                    <a:srgbClr val="2F2F2F"/>
                  </a:solidFill>
                </a:endParaRPr>
              </a:p>
              <a:p>
                <a:pPr lvl="2">
                  <a:defRPr/>
                </a:pPr>
                <a:r>
                  <a:rPr lang="fr-FR" dirty="0">
                    <a:solidFill>
                      <a:srgbClr val="2F2F2F"/>
                    </a:solidFill>
                  </a:rPr>
                  <a:t>Electron pickup:	</a:t>
                </a:r>
                <a:r>
                  <a:rPr lang="fr-FR" dirty="0" err="1">
                    <a:solidFill>
                      <a:srgbClr val="2F2F2F"/>
                    </a:solidFill>
                  </a:rPr>
                  <a:t>with</a:t>
                </a:r>
                <a:r>
                  <a:rPr lang="fr-FR" dirty="0">
                    <a:solidFill>
                      <a:srgbClr val="2F2F2F"/>
                    </a:solidFill>
                  </a:rPr>
                  <a:t> </a:t>
                </a:r>
                <a14:m>
                  <m:oMath xmlns:m="http://schemas.openxmlformats.org/officeDocument/2006/math">
                    <m:r>
                      <a:rPr lang="fr-FR" b="0" i="0" smtClean="0">
                        <a:solidFill>
                          <a:srgbClr val="2F2F2F"/>
                        </a:solidFill>
                        <a:latin typeface="Cambria Math" panose="02040503050406030204" pitchFamily="18" charset="0"/>
                      </a:rPr>
                      <m:t>+9</m:t>
                    </m:r>
                    <m:r>
                      <m:rPr>
                        <m:sty m:val="p"/>
                      </m:rPr>
                      <a:rPr lang="fr-FR" b="0" i="0" smtClean="0">
                        <a:solidFill>
                          <a:srgbClr val="2F2F2F"/>
                        </a:solidFill>
                        <a:latin typeface="Cambria Math" panose="02040503050406030204" pitchFamily="18" charset="0"/>
                      </a:rPr>
                      <m:t>V</m:t>
                    </m:r>
                  </m:oMath>
                </a14:m>
                <a:r>
                  <a:rPr lang="fr-FR" dirty="0">
                    <a:solidFill>
                      <a:srgbClr val="2F2F2F"/>
                    </a:solidFill>
                  </a:rPr>
                  <a:t> </a:t>
                </a:r>
                <a:r>
                  <a:rPr lang="fr-FR" dirty="0" err="1">
                    <a:solidFill>
                      <a:srgbClr val="2F2F2F"/>
                    </a:solidFill>
                  </a:rPr>
                  <a:t>bias</a:t>
                </a:r>
                <a:endParaRPr lang="fr-FR" dirty="0">
                  <a:solidFill>
                    <a:srgbClr val="2F2F2F"/>
                  </a:solidFill>
                </a:endParaRPr>
              </a:p>
              <a:p>
                <a:pPr lvl="2">
                  <a:defRPr/>
                </a:pPr>
                <a:r>
                  <a:rPr lang="fr-FR" dirty="0" err="1">
                    <a:solidFill>
                      <a:srgbClr val="2F2F2F"/>
                    </a:solidFill>
                  </a:rPr>
                  <a:t>Biased</a:t>
                </a:r>
                <a:r>
                  <a:rPr lang="fr-FR" dirty="0">
                    <a:solidFill>
                      <a:srgbClr val="2F2F2F"/>
                    </a:solidFill>
                  </a:rPr>
                  <a:t> </a:t>
                </a:r>
                <a:r>
                  <a:rPr lang="fr-FR" dirty="0" err="1">
                    <a:solidFill>
                      <a:srgbClr val="2F2F2F"/>
                    </a:solidFill>
                  </a:rPr>
                  <a:t>filtering</a:t>
                </a:r>
                <a:r>
                  <a:rPr lang="fr-FR" dirty="0">
                    <a:solidFill>
                      <a:srgbClr val="2F2F2F"/>
                    </a:solidFill>
                  </a:rPr>
                  <a:t> </a:t>
                </a:r>
                <a:r>
                  <a:rPr lang="fr-FR" dirty="0" err="1">
                    <a:solidFill>
                      <a:srgbClr val="2F2F2F"/>
                    </a:solidFill>
                  </a:rPr>
                  <a:t>grid</a:t>
                </a:r>
                <a:r>
                  <a:rPr lang="fr-FR" dirty="0">
                    <a:solidFill>
                      <a:srgbClr val="2F2F2F"/>
                    </a:solidFill>
                  </a:rPr>
                  <a:t>:	</a:t>
                </a:r>
                <a14:m>
                  <m:oMath xmlns:m="http://schemas.openxmlformats.org/officeDocument/2006/math">
                    <m:r>
                      <m:rPr>
                        <m:nor/>
                      </m:rPr>
                      <a:rPr lang="fr-FR">
                        <a:solidFill>
                          <a:srgbClr val="2F2F2F"/>
                        </a:solidFill>
                      </a:rPr>
                      <m:t>7</m:t>
                    </m:r>
                    <m:r>
                      <m:rPr>
                        <m:nor/>
                      </m:rPr>
                      <a:rPr lang="fr-FR" b="0" i="0" smtClean="0">
                        <a:solidFill>
                          <a:srgbClr val="2F2F2F"/>
                        </a:solidFill>
                      </a:rPr>
                      <m:t>5</m:t>
                    </m:r>
                    <m:r>
                      <m:rPr>
                        <m:nor/>
                      </m:rPr>
                      <a:rPr lang="fr-FR">
                        <a:solidFill>
                          <a:srgbClr val="2F2F2F"/>
                        </a:solidFill>
                      </a:rPr>
                      <m:t>%−</m:t>
                    </m:r>
                    <m:r>
                      <m:rPr>
                        <m:nor/>
                      </m:rPr>
                      <a:rPr lang="fr-FR">
                        <a:solidFill>
                          <a:srgbClr val="2F2F2F"/>
                        </a:solidFill>
                      </a:rPr>
                      <m:t>transparen</m:t>
                    </m:r>
                    <m:r>
                      <m:rPr>
                        <m:nor/>
                      </m:rPr>
                      <a:rPr lang="en-US" b="0" i="0" smtClean="0">
                        <a:solidFill>
                          <a:srgbClr val="2F2F2F"/>
                        </a:solidFill>
                      </a:rPr>
                      <m:t>cy</m:t>
                    </m:r>
                  </m:oMath>
                </a14:m>
                <a:endParaRPr lang="fr-FR" dirty="0">
                  <a:solidFill>
                    <a:srgbClr val="2F2F2F"/>
                  </a:solidFill>
                </a:endParaRPr>
              </a:p>
              <a:p>
                <a:pPr lvl="2">
                  <a:defRPr/>
                </a:pPr>
                <a:r>
                  <a:rPr lang="fr-FR" dirty="0" err="1">
                    <a:solidFill>
                      <a:srgbClr val="2F2F2F"/>
                    </a:solidFill>
                  </a:rPr>
                  <a:t>Biased</a:t>
                </a:r>
                <a:r>
                  <a:rPr lang="fr-FR" dirty="0">
                    <a:solidFill>
                      <a:srgbClr val="2F2F2F"/>
                    </a:solidFill>
                  </a:rPr>
                  <a:t> </a:t>
                </a:r>
                <a:r>
                  <a:rPr lang="fr-FR" dirty="0" err="1">
                    <a:solidFill>
                      <a:srgbClr val="2F2F2F"/>
                    </a:solidFill>
                  </a:rPr>
                  <a:t>filtering</a:t>
                </a:r>
                <a:r>
                  <a:rPr lang="fr-FR" dirty="0">
                    <a:solidFill>
                      <a:srgbClr val="2F2F2F"/>
                    </a:solidFill>
                  </a:rPr>
                  <a:t> </a:t>
                </a:r>
                <a:r>
                  <a:rPr lang="fr-FR" dirty="0" err="1">
                    <a:solidFill>
                      <a:srgbClr val="2F2F2F"/>
                    </a:solidFill>
                  </a:rPr>
                  <a:t>grid</a:t>
                </a:r>
                <a:r>
                  <a:rPr lang="fr-FR" dirty="0">
                    <a:solidFill>
                      <a:srgbClr val="2F2F2F"/>
                    </a:solidFill>
                  </a:rPr>
                  <a:t>:	</a:t>
                </a:r>
                <a14:m>
                  <m:oMath xmlns:m="http://schemas.openxmlformats.org/officeDocument/2006/math">
                    <m:r>
                      <a:rPr lang="fr-FR" i="1">
                        <a:solidFill>
                          <a:srgbClr val="2F2F2F"/>
                        </a:solidFill>
                        <a:latin typeface="Cambria Math" panose="02040503050406030204" pitchFamily="18" charset="0"/>
                      </a:rPr>
                      <m:t>𝑢</m:t>
                    </m:r>
                    <m:r>
                      <a:rPr lang="fr-FR" i="1">
                        <a:solidFill>
                          <a:srgbClr val="2F2F2F"/>
                        </a:solidFill>
                        <a:latin typeface="Cambria Math" panose="02040503050406030204" pitchFamily="18" charset="0"/>
                        <a:ea typeface="Cambria Math" panose="02040503050406030204" pitchFamily="18" charset="0"/>
                      </a:rPr>
                      <m:t>∈</m:t>
                    </m:r>
                    <m:d>
                      <m:dPr>
                        <m:begChr m:val="["/>
                        <m:endChr m:val="]"/>
                        <m:ctrlPr>
                          <a:rPr lang="fr-FR" i="1">
                            <a:solidFill>
                              <a:srgbClr val="2F2F2F"/>
                            </a:solidFill>
                            <a:latin typeface="Cambria Math" panose="02040503050406030204" pitchFamily="18" charset="0"/>
                          </a:rPr>
                        </m:ctrlPr>
                      </m:dPr>
                      <m:e>
                        <m:r>
                          <a:rPr lang="fr-FR" i="1">
                            <a:solidFill>
                              <a:srgbClr val="2F2F2F"/>
                            </a:solidFill>
                            <a:latin typeface="Cambria Math" panose="02040503050406030204" pitchFamily="18" charset="0"/>
                          </a:rPr>
                          <m:t>−1500 ;+1500</m:t>
                        </m:r>
                      </m:e>
                    </m:d>
                    <m:r>
                      <a:rPr lang="fr-FR" i="1">
                        <a:solidFill>
                          <a:srgbClr val="2F2F2F"/>
                        </a:solidFill>
                        <a:latin typeface="Cambria Math" panose="02040503050406030204" pitchFamily="18" charset="0"/>
                      </a:rPr>
                      <m:t> </m:t>
                    </m:r>
                    <m:r>
                      <m:rPr>
                        <m:sty m:val="p"/>
                      </m:rPr>
                      <a:rPr lang="fr-FR">
                        <a:solidFill>
                          <a:srgbClr val="2F2F2F"/>
                        </a:solidFill>
                        <a:latin typeface="Cambria Math" panose="02040503050406030204" pitchFamily="18" charset="0"/>
                      </a:rPr>
                      <m:t>V</m:t>
                    </m:r>
                  </m:oMath>
                </a14:m>
                <a:endParaRPr lang="fr-FR" dirty="0">
                  <a:solidFill>
                    <a:srgbClr val="2F2F2F"/>
                  </a:solidFill>
                </a:endParaRPr>
              </a:p>
              <a:p>
                <a:pPr lvl="2">
                  <a:defRPr/>
                </a:pPr>
                <a:r>
                  <a:rPr lang="fr-FR" dirty="0" err="1">
                    <a:solidFill>
                      <a:srgbClr val="2F2F2F"/>
                    </a:solidFill>
                  </a:rPr>
                  <a:t>Measurement</a:t>
                </a:r>
                <a:r>
                  <a:rPr lang="fr-FR" dirty="0">
                    <a:solidFill>
                      <a:srgbClr val="2F2F2F"/>
                    </a:solidFill>
                  </a:rPr>
                  <a:t>: </a:t>
                </a:r>
                <a:r>
                  <a:rPr lang="fr-FR">
                    <a:solidFill>
                      <a:srgbClr val="2F2F2F"/>
                    </a:solidFill>
                  </a:rPr>
                  <a:t>	</a:t>
                </a:r>
              </a:p>
              <a:p>
                <a:pPr marL="324000" lvl="2" indent="0">
                  <a:buNone/>
                  <a:defRPr/>
                </a:pPr>
                <a:r>
                  <a:rPr lang="fr-FR">
                    <a:solidFill>
                      <a:srgbClr val="2F2F2F"/>
                    </a:solidFill>
                  </a:rPr>
                  <a:t>		« electron cloud </a:t>
                </a:r>
                <a:r>
                  <a:rPr lang="fr-FR" dirty="0" err="1">
                    <a:solidFill>
                      <a:srgbClr val="2F2F2F"/>
                    </a:solidFill>
                  </a:rPr>
                  <a:t>current</a:t>
                </a:r>
                <a:r>
                  <a:rPr lang="fr-FR" dirty="0">
                    <a:solidFill>
                      <a:srgbClr val="2F2F2F"/>
                    </a:solidFill>
                  </a:rPr>
                  <a:t> </a:t>
                </a:r>
                <a:r>
                  <a:rPr lang="fr-FR" dirty="0" err="1">
                    <a:solidFill>
                      <a:srgbClr val="2F2F2F"/>
                    </a:solidFill>
                  </a:rPr>
                  <a:t>below</a:t>
                </a:r>
                <a:r>
                  <a:rPr lang="fr-FR" dirty="0">
                    <a:solidFill>
                      <a:srgbClr val="2F2F2F"/>
                    </a:solidFill>
                  </a:rPr>
                  <a:t> </a:t>
                </a:r>
                <a14:m>
                  <m:oMath xmlns:m="http://schemas.openxmlformats.org/officeDocument/2006/math">
                    <m:r>
                      <a:rPr lang="fr-FR" b="0" i="1" smtClean="0">
                        <a:solidFill>
                          <a:srgbClr val="2F2F2F"/>
                        </a:solidFill>
                        <a:latin typeface="Cambria Math" panose="02040503050406030204" pitchFamily="18" charset="0"/>
                      </a:rPr>
                      <m:t>𝑢</m:t>
                    </m:r>
                    <m:r>
                      <a:rPr lang="fr-FR" b="0" i="1" smtClean="0">
                        <a:solidFill>
                          <a:srgbClr val="2F2F2F"/>
                        </a:solidFill>
                        <a:latin typeface="Cambria Math" panose="02040503050406030204" pitchFamily="18" charset="0"/>
                      </a:rPr>
                      <m:t> </m:t>
                    </m:r>
                    <m:d>
                      <m:dPr>
                        <m:begChr m:val="["/>
                        <m:endChr m:val="]"/>
                        <m:ctrlPr>
                          <a:rPr lang="fr-FR" i="1" smtClean="0">
                            <a:solidFill>
                              <a:srgbClr val="2F2F2F"/>
                            </a:solidFill>
                            <a:latin typeface="Cambria Math" panose="02040503050406030204" pitchFamily="18" charset="0"/>
                          </a:rPr>
                        </m:ctrlPr>
                      </m:dPr>
                      <m:e>
                        <m:r>
                          <m:rPr>
                            <m:sty m:val="p"/>
                          </m:rPr>
                          <a:rPr lang="fr-FR" b="0" i="0" smtClean="0">
                            <a:solidFill>
                              <a:srgbClr val="2F2F2F"/>
                            </a:solidFill>
                            <a:latin typeface="Cambria Math" panose="02040503050406030204" pitchFamily="18" charset="0"/>
                          </a:rPr>
                          <m:t>eV</m:t>
                        </m:r>
                      </m:e>
                    </m:d>
                  </m:oMath>
                </a14:m>
                <a:r>
                  <a:rPr lang="fr-FR" dirty="0">
                    <a:solidFill>
                      <a:srgbClr val="2F2F2F"/>
                    </a:solidFill>
                  </a:rPr>
                  <a:t> »</a:t>
                </a:r>
                <a:endParaRPr lang="fr-FR" b="1" dirty="0">
                  <a:solidFill>
                    <a:srgbClr val="6E2466"/>
                  </a:solidFill>
                </a:endParaRPr>
              </a:p>
              <a:p>
                <a:pPr lvl="2">
                  <a:defRPr/>
                </a:pPr>
                <a:endParaRPr lang="fr-FR" b="1" i="1" dirty="0">
                  <a:solidFill>
                    <a:srgbClr val="2F2F2F"/>
                  </a:solidFill>
                </a:endParaRPr>
              </a:p>
            </p:txBody>
          </p:sp>
        </mc:Choice>
        <mc:Fallback xmlns="">
          <p:sp>
            <p:nvSpPr>
              <p:cNvPr id="275" name="Content Placeholder 1">
                <a:extLst>
                  <a:ext uri="{FF2B5EF4-FFF2-40B4-BE49-F238E27FC236}">
                    <a16:creationId xmlns:a16="http://schemas.microsoft.com/office/drawing/2014/main" id="{DA67FC2D-C0B8-110E-300D-A3C5BF5A9250}"/>
                  </a:ext>
                </a:extLst>
              </p:cNvPr>
              <p:cNvSpPr txBox="1">
                <a:spLocks noRot="1" noChangeAspect="1" noMove="1" noResize="1" noEditPoints="1" noAdjustHandles="1" noChangeArrowheads="1" noChangeShapeType="1" noTextEdit="1"/>
              </p:cNvSpPr>
              <p:nvPr/>
            </p:nvSpPr>
            <p:spPr bwMode="auto">
              <a:xfrm>
                <a:off x="6509608" y="1141256"/>
                <a:ext cx="5621398" cy="5111178"/>
              </a:xfrm>
              <a:prstGeom prst="rect">
                <a:avLst/>
              </a:prstGeom>
              <a:blipFill>
                <a:blip r:embed="rId3"/>
                <a:stretch>
                  <a:fillRect l="-2603" t="-1549" b="-358"/>
                </a:stretch>
              </a:blipFill>
            </p:spPr>
            <p:txBody>
              <a:bodyPr/>
              <a:lstStyle/>
              <a:p>
                <a:r>
                  <a:rPr lang="fr-FR">
                    <a:noFill/>
                  </a:rPr>
                  <a:t> </a:t>
                </a:r>
              </a:p>
            </p:txBody>
          </p:sp>
        </mc:Fallback>
      </mc:AlternateContent>
      <p:sp>
        <p:nvSpPr>
          <p:cNvPr id="6" name="TextBox 5">
            <a:extLst>
              <a:ext uri="{FF2B5EF4-FFF2-40B4-BE49-F238E27FC236}">
                <a16:creationId xmlns:a16="http://schemas.microsoft.com/office/drawing/2014/main" id="{EC7728BF-BBFE-2476-5212-3222AF422961}"/>
              </a:ext>
            </a:extLst>
          </p:cNvPr>
          <p:cNvSpPr txBox="1"/>
          <p:nvPr/>
        </p:nvSpPr>
        <p:spPr bwMode="auto">
          <a:xfrm>
            <a:off x="2918080" y="2708415"/>
            <a:ext cx="370401" cy="276999"/>
          </a:xfrm>
          <a:prstGeom prst="rect">
            <a:avLst/>
          </a:prstGeom>
          <a:noFill/>
        </p:spPr>
        <p:txBody>
          <a:bodyPr wrap="square" rtlCol="0">
            <a:spAutoFit/>
          </a:bodyPr>
          <a:lstStyle/>
          <a:p>
            <a:pPr algn="ctr"/>
            <a:r>
              <a:rPr lang="fr-FR" sz="1200" b="1" i="1">
                <a:solidFill>
                  <a:srgbClr val="2F2F2F"/>
                </a:solidFill>
              </a:rPr>
              <a:t>Cu</a:t>
            </a:r>
          </a:p>
        </p:txBody>
      </p:sp>
      <p:sp>
        <p:nvSpPr>
          <p:cNvPr id="7" name="TextBox 6">
            <a:extLst>
              <a:ext uri="{FF2B5EF4-FFF2-40B4-BE49-F238E27FC236}">
                <a16:creationId xmlns:a16="http://schemas.microsoft.com/office/drawing/2014/main" id="{E732B7D0-FD06-C3EB-4088-E5D57587278D}"/>
              </a:ext>
            </a:extLst>
          </p:cNvPr>
          <p:cNvSpPr txBox="1"/>
          <p:nvPr/>
        </p:nvSpPr>
        <p:spPr bwMode="auto">
          <a:xfrm>
            <a:off x="4966784" y="2395941"/>
            <a:ext cx="370401" cy="276999"/>
          </a:xfrm>
          <a:prstGeom prst="rect">
            <a:avLst/>
          </a:prstGeom>
          <a:noFill/>
        </p:spPr>
        <p:txBody>
          <a:bodyPr wrap="square" rtlCol="0">
            <a:spAutoFit/>
          </a:bodyPr>
          <a:lstStyle/>
          <a:p>
            <a:pPr algn="ctr"/>
            <a:r>
              <a:rPr lang="fr-FR" sz="1200" b="1" i="1">
                <a:solidFill>
                  <a:srgbClr val="2F2F2F"/>
                </a:solidFill>
              </a:rPr>
              <a:t>Cu</a:t>
            </a:r>
          </a:p>
        </p:txBody>
      </p:sp>
      <p:sp>
        <p:nvSpPr>
          <p:cNvPr id="8" name="TextBox 7">
            <a:extLst>
              <a:ext uri="{FF2B5EF4-FFF2-40B4-BE49-F238E27FC236}">
                <a16:creationId xmlns:a16="http://schemas.microsoft.com/office/drawing/2014/main" id="{0F734ED1-84CD-4DD5-B158-C8DDADECECA6}"/>
              </a:ext>
            </a:extLst>
          </p:cNvPr>
          <p:cNvSpPr txBox="1"/>
          <p:nvPr/>
        </p:nvSpPr>
        <p:spPr bwMode="auto">
          <a:xfrm>
            <a:off x="2927336" y="2982731"/>
            <a:ext cx="370401" cy="276999"/>
          </a:xfrm>
          <a:prstGeom prst="rect">
            <a:avLst/>
          </a:prstGeom>
          <a:noFill/>
        </p:spPr>
        <p:txBody>
          <a:bodyPr wrap="square" rtlCol="0">
            <a:spAutoFit/>
          </a:bodyPr>
          <a:lstStyle/>
          <a:p>
            <a:pPr algn="ctr"/>
            <a:r>
              <a:rPr lang="fr-FR" sz="1200" b="1" i="1">
                <a:solidFill>
                  <a:srgbClr val="2F2F2F"/>
                </a:solidFill>
              </a:rPr>
              <a:t>Cu</a:t>
            </a:r>
          </a:p>
        </p:txBody>
      </p:sp>
      <p:sp>
        <p:nvSpPr>
          <p:cNvPr id="9" name="TextBox 8">
            <a:extLst>
              <a:ext uri="{FF2B5EF4-FFF2-40B4-BE49-F238E27FC236}">
                <a16:creationId xmlns:a16="http://schemas.microsoft.com/office/drawing/2014/main" id="{F8D641EF-ABB4-EDB4-9207-1D2466F5646C}"/>
              </a:ext>
            </a:extLst>
          </p:cNvPr>
          <p:cNvSpPr txBox="1"/>
          <p:nvPr/>
        </p:nvSpPr>
        <p:spPr bwMode="auto">
          <a:xfrm>
            <a:off x="4963586" y="2973780"/>
            <a:ext cx="370401" cy="276999"/>
          </a:xfrm>
          <a:prstGeom prst="rect">
            <a:avLst/>
          </a:prstGeom>
          <a:noFill/>
        </p:spPr>
        <p:txBody>
          <a:bodyPr wrap="square" rtlCol="0">
            <a:spAutoFit/>
          </a:bodyPr>
          <a:lstStyle/>
          <a:p>
            <a:pPr algn="ctr"/>
            <a:r>
              <a:rPr lang="fr-FR" sz="1200" b="1" i="1">
                <a:solidFill>
                  <a:srgbClr val="2F2F2F"/>
                </a:solidFill>
              </a:rPr>
              <a:t>Cu</a:t>
            </a:r>
          </a:p>
        </p:txBody>
      </p:sp>
      <p:sp>
        <p:nvSpPr>
          <p:cNvPr id="10" name="TextBox 9">
            <a:extLst>
              <a:ext uri="{FF2B5EF4-FFF2-40B4-BE49-F238E27FC236}">
                <a16:creationId xmlns:a16="http://schemas.microsoft.com/office/drawing/2014/main" id="{2E21B112-7968-FF82-20DD-1E57A71F81D5}"/>
              </a:ext>
            </a:extLst>
          </p:cNvPr>
          <p:cNvSpPr txBox="1"/>
          <p:nvPr/>
        </p:nvSpPr>
        <p:spPr bwMode="auto">
          <a:xfrm>
            <a:off x="4964219" y="2707068"/>
            <a:ext cx="370401" cy="276999"/>
          </a:xfrm>
          <a:prstGeom prst="rect">
            <a:avLst/>
          </a:prstGeom>
          <a:noFill/>
        </p:spPr>
        <p:txBody>
          <a:bodyPr wrap="square" rtlCol="0">
            <a:spAutoFit/>
          </a:bodyPr>
          <a:lstStyle/>
          <a:p>
            <a:pPr algn="ctr"/>
            <a:r>
              <a:rPr lang="fr-FR" sz="1200" b="1" i="1">
                <a:solidFill>
                  <a:srgbClr val="2F2F2F"/>
                </a:solidFill>
              </a:rPr>
              <a:t>Cu</a:t>
            </a:r>
          </a:p>
        </p:txBody>
      </p:sp>
      <p:cxnSp>
        <p:nvCxnSpPr>
          <p:cNvPr id="4" name="Straight Connector 33">
            <a:extLst>
              <a:ext uri="{FF2B5EF4-FFF2-40B4-BE49-F238E27FC236}">
                <a16:creationId xmlns:a16="http://schemas.microsoft.com/office/drawing/2014/main" id="{B09212BC-4E01-5CB4-12C2-094C667822B3}"/>
              </a:ext>
            </a:extLst>
          </p:cNvPr>
          <p:cNvCxnSpPr>
            <a:cxnSpLocks/>
          </p:cNvCxnSpPr>
          <p:nvPr/>
        </p:nvCxnSpPr>
        <p:spPr bwMode="auto">
          <a:xfrm>
            <a:off x="221974" y="3204696"/>
            <a:ext cx="272533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29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ooter Placeholder 4"/>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2" name="Slide Number Placeholder 5"/>
          <p:cNvSpPr>
            <a:spLocks noGrp="1"/>
          </p:cNvSpPr>
          <p:nvPr>
            <p:ph type="sldNum" sz="quarter" idx="12"/>
          </p:nvPr>
        </p:nvSpPr>
        <p:spPr bwMode="auto">
          <a:xfrm>
            <a:off x="11107546" y="6309320"/>
            <a:ext cx="681254" cy="548680"/>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6B5EA5A-BC32-A742-B11B-8E7414D5B535}" type="slidenum">
              <a:rPr kumimoji="0" lang="en-US" sz="1400" b="0" i="0" u="none" strike="noStrike" kern="0" cap="none" spc="0" normalizeH="0" baseline="0" noProof="0" smtClean="0">
                <a:ln>
                  <a:noFill/>
                </a:ln>
                <a:solidFill>
                  <a:srgbClr val="FFFFFF"/>
                </a:solidFill>
                <a:effectLst/>
                <a:uLnTx/>
                <a:uFillTx/>
                <a:latin typeface="Source Sans Pro"/>
                <a:cs typeface="Arial"/>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400" b="0" i="0" u="none" strike="noStrike" kern="0" cap="none" spc="0" normalizeH="0" baseline="0" noProof="0" dirty="0">
              <a:ln>
                <a:noFill/>
              </a:ln>
              <a:solidFill>
                <a:srgbClr val="FFFFFF"/>
              </a:solidFill>
              <a:effectLst/>
              <a:uLnTx/>
              <a:uFillTx/>
              <a:latin typeface="Source Sans Pro"/>
              <a:cs typeface="Arial"/>
            </a:endParaRPr>
          </a:p>
        </p:txBody>
      </p:sp>
      <p:sp>
        <p:nvSpPr>
          <p:cNvPr id="13" name="Footer Placeholder 4"/>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2" name="Title 1"/>
          <p:cNvSpPr>
            <a:spLocks noGrp="1"/>
          </p:cNvSpPr>
          <p:nvPr>
            <p:ph type="title"/>
          </p:nvPr>
        </p:nvSpPr>
        <p:spPr/>
        <p:txBody>
          <a:bodyPr/>
          <a:lstStyle/>
          <a:p>
            <a:r>
              <a:rPr lang="fr-FR"/>
              <a:t>Total pressure detection</a:t>
            </a:r>
            <a:endParaRPr lang="en-GB" dirty="0"/>
          </a:p>
        </p:txBody>
      </p:sp>
      <p:sp>
        <p:nvSpPr>
          <p:cNvPr id="3" name="Date Placeholder 3">
            <a:extLst>
              <a:ext uri="{FF2B5EF4-FFF2-40B4-BE49-F238E27FC236}">
                <a16:creationId xmlns:a16="http://schemas.microsoft.com/office/drawing/2014/main" id="{3E094675-9188-75A6-62A3-2A45E74B71F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cxnSp>
        <p:nvCxnSpPr>
          <p:cNvPr id="32" name="Straight Connector 31">
            <a:extLst>
              <a:ext uri="{FF2B5EF4-FFF2-40B4-BE49-F238E27FC236}">
                <a16:creationId xmlns:a16="http://schemas.microsoft.com/office/drawing/2014/main" id="{A35DF7D8-2FD3-9B52-DA42-8CC21464C50E}"/>
              </a:ext>
            </a:extLst>
          </p:cNvPr>
          <p:cNvCxnSpPr>
            <a:cxnSpLocks/>
          </p:cNvCxnSpPr>
          <p:nvPr/>
        </p:nvCxnSpPr>
        <p:spPr>
          <a:xfrm>
            <a:off x="220957" y="5425132"/>
            <a:ext cx="625097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0EB6C0-0642-4C40-5F4C-BD030BEE36FE}"/>
              </a:ext>
            </a:extLst>
          </p:cNvPr>
          <p:cNvCxnSpPr>
            <a:cxnSpLocks/>
          </p:cNvCxnSpPr>
          <p:nvPr/>
        </p:nvCxnSpPr>
        <p:spPr bwMode="auto">
          <a:xfrm>
            <a:off x="5505738" y="3204696"/>
            <a:ext cx="966198"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55E07F-59AB-1D18-F3C0-D8BADD407300}"/>
              </a:ext>
            </a:extLst>
          </p:cNvPr>
          <p:cNvCxnSpPr>
            <a:cxnSpLocks/>
          </p:cNvCxnSpPr>
          <p:nvPr/>
        </p:nvCxnSpPr>
        <p:spPr bwMode="auto">
          <a:xfrm>
            <a:off x="2997691"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DD0B860-D1EF-0C1D-46DB-386B13441D28}"/>
              </a:ext>
            </a:extLst>
          </p:cNvPr>
          <p:cNvCxnSpPr>
            <a:cxnSpLocks/>
          </p:cNvCxnSpPr>
          <p:nvPr/>
        </p:nvCxnSpPr>
        <p:spPr bwMode="auto">
          <a:xfrm>
            <a:off x="4497626" y="3204696"/>
            <a:ext cx="1008112" cy="0"/>
          </a:xfrm>
          <a:prstGeom prst="line">
            <a:avLst/>
          </a:prstGeom>
          <a:ln w="38100">
            <a:solidFill>
              <a:srgbClr val="2F2F2F"/>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D43C12-5E25-D8ED-AE22-9733976EA562}"/>
              </a:ext>
            </a:extLst>
          </p:cNvPr>
          <p:cNvCxnSpPr>
            <a:cxnSpLocks/>
          </p:cNvCxnSpPr>
          <p:nvPr/>
        </p:nvCxnSpPr>
        <p:spPr bwMode="auto">
          <a:xfrm>
            <a:off x="4005803" y="3204696"/>
            <a:ext cx="39296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E5483D-0D28-B3B4-A8C9-C589F6BA71BA}"/>
              </a:ext>
            </a:extLst>
          </p:cNvPr>
          <p:cNvCxnSpPr>
            <a:cxnSpLocks/>
          </p:cNvCxnSpPr>
          <p:nvPr/>
        </p:nvCxnSpPr>
        <p:spPr bwMode="auto">
          <a:xfrm>
            <a:off x="220957" y="4345012"/>
            <a:ext cx="6250979" cy="0"/>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6CDF9DB4-6B37-E081-437E-AE0D65069D48}"/>
              </a:ext>
            </a:extLst>
          </p:cNvPr>
          <p:cNvSpPr/>
          <p:nvPr/>
        </p:nvSpPr>
        <p:spPr>
          <a:xfrm>
            <a:off x="1820761"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46" name="Straight Arrow Connector 145">
            <a:extLst>
              <a:ext uri="{FF2B5EF4-FFF2-40B4-BE49-F238E27FC236}">
                <a16:creationId xmlns:a16="http://schemas.microsoft.com/office/drawing/2014/main" id="{24F630B1-6197-FD0A-1596-5B99753753F9}"/>
              </a:ext>
            </a:extLst>
          </p:cNvPr>
          <p:cNvCxnSpPr>
            <a:cxnSpLocks/>
            <a:stCxn id="140" idx="6"/>
          </p:cNvCxnSpPr>
          <p:nvPr/>
        </p:nvCxnSpPr>
        <p:spPr bwMode="auto">
          <a:xfrm>
            <a:off x="2468833" y="4345012"/>
            <a:ext cx="212660"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4105C900-8741-6080-0313-E7877E238E6D}"/>
              </a:ext>
            </a:extLst>
          </p:cNvPr>
          <p:cNvSpPr/>
          <p:nvPr/>
        </p:nvSpPr>
        <p:spPr>
          <a:xfrm>
            <a:off x="4605008" y="4200996"/>
            <a:ext cx="648072" cy="288032"/>
          </a:xfrm>
          <a:prstGeom prst="ellipse">
            <a:avLst/>
          </a:prstGeom>
          <a:ln>
            <a:solidFill>
              <a:schemeClr val="bg1">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cxnSp>
        <p:nvCxnSpPr>
          <p:cNvPr id="151" name="Straight Arrow Connector 150">
            <a:extLst>
              <a:ext uri="{FF2B5EF4-FFF2-40B4-BE49-F238E27FC236}">
                <a16:creationId xmlns:a16="http://schemas.microsoft.com/office/drawing/2014/main" id="{6FCCBB99-B947-8579-E1F7-080CCAB1A3EB}"/>
              </a:ext>
            </a:extLst>
          </p:cNvPr>
          <p:cNvCxnSpPr>
            <a:cxnSpLocks/>
            <a:stCxn id="150" idx="6"/>
          </p:cNvCxnSpPr>
          <p:nvPr/>
        </p:nvCxnSpPr>
        <p:spPr bwMode="auto">
          <a:xfrm>
            <a:off x="5253080" y="4345012"/>
            <a:ext cx="21657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CC252C66-B90D-B442-300F-A72FF0D8A791}"/>
              </a:ext>
            </a:extLst>
          </p:cNvPr>
          <p:cNvCxnSpPr>
            <a:cxnSpLocks/>
          </p:cNvCxnSpPr>
          <p:nvPr/>
        </p:nvCxnSpPr>
        <p:spPr>
          <a:xfrm flipH="1">
            <a:off x="2852614" y="5425132"/>
            <a:ext cx="1267755" cy="0"/>
          </a:xfrm>
          <a:prstGeom prst="straightConnector1">
            <a:avLst/>
          </a:prstGeom>
          <a:ln w="76200">
            <a:solidFill>
              <a:srgbClr val="6E2466"/>
            </a:solidFill>
            <a:tailEnd type="triangle"/>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D210F101-679F-8AF5-001F-A31B2DB8511A}"/>
              </a:ext>
            </a:extLst>
          </p:cNvPr>
          <p:cNvSpPr txBox="1"/>
          <p:nvPr/>
        </p:nvSpPr>
        <p:spPr bwMode="auto">
          <a:xfrm>
            <a:off x="1929855"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251" name="TextBox 250">
            <a:extLst>
              <a:ext uri="{FF2B5EF4-FFF2-40B4-BE49-F238E27FC236}">
                <a16:creationId xmlns:a16="http://schemas.microsoft.com/office/drawing/2014/main" id="{B5F45BAA-AF42-1198-E668-B8FFDF86B598}"/>
              </a:ext>
            </a:extLst>
          </p:cNvPr>
          <p:cNvSpPr txBox="1"/>
          <p:nvPr/>
        </p:nvSpPr>
        <p:spPr bwMode="auto">
          <a:xfrm>
            <a:off x="4711905" y="4123961"/>
            <a:ext cx="434277" cy="369332"/>
          </a:xfrm>
          <a:prstGeom prst="rect">
            <a:avLst/>
          </a:prstGeom>
          <a:noFill/>
        </p:spPr>
        <p:txBody>
          <a:bodyPr wrap="square" rtlCol="0">
            <a:spAutoFit/>
          </a:bodyPr>
          <a:lstStyle/>
          <a:p>
            <a:pPr algn="ctr"/>
            <a:r>
              <a:rPr lang="fr-FR" b="1" i="1">
                <a:solidFill>
                  <a:srgbClr val="2F2F2F"/>
                </a:solidFill>
              </a:rPr>
              <a:t>p+</a:t>
            </a:r>
          </a:p>
        </p:txBody>
      </p:sp>
      <p:sp>
        <p:nvSpPr>
          <p:cNvPr id="253" name="TextBox 252">
            <a:extLst>
              <a:ext uri="{FF2B5EF4-FFF2-40B4-BE49-F238E27FC236}">
                <a16:creationId xmlns:a16="http://schemas.microsoft.com/office/drawing/2014/main" id="{7016477B-7F2E-E389-3F4E-B497AF6CDF2F}"/>
              </a:ext>
            </a:extLst>
          </p:cNvPr>
          <p:cNvSpPr txBox="1"/>
          <p:nvPr/>
        </p:nvSpPr>
        <p:spPr bwMode="auto">
          <a:xfrm>
            <a:off x="2708254" y="5121371"/>
            <a:ext cx="1821102" cy="276999"/>
          </a:xfrm>
          <a:prstGeom prst="rect">
            <a:avLst/>
          </a:prstGeom>
          <a:noFill/>
        </p:spPr>
        <p:txBody>
          <a:bodyPr wrap="square" rtlCol="0">
            <a:spAutoFit/>
          </a:bodyPr>
          <a:lstStyle/>
          <a:p>
            <a:pPr algn="ctr"/>
            <a:r>
              <a:rPr lang="fr-FR" sz="1200">
                <a:solidFill>
                  <a:srgbClr val="6E2466"/>
                </a:solidFill>
              </a:rPr>
              <a:t>Image current</a:t>
            </a:r>
          </a:p>
        </p:txBody>
      </p:sp>
      <p:sp>
        <p:nvSpPr>
          <p:cNvPr id="254" name="TextBox 253">
            <a:extLst>
              <a:ext uri="{FF2B5EF4-FFF2-40B4-BE49-F238E27FC236}">
                <a16:creationId xmlns:a16="http://schemas.microsoft.com/office/drawing/2014/main" id="{1987EF7D-8B28-E618-53B2-719E6350A6AF}"/>
              </a:ext>
            </a:extLst>
          </p:cNvPr>
          <p:cNvSpPr txBox="1"/>
          <p:nvPr/>
        </p:nvSpPr>
        <p:spPr bwMode="auto">
          <a:xfrm>
            <a:off x="5172109" y="5103864"/>
            <a:ext cx="1299827" cy="307777"/>
          </a:xfrm>
          <a:prstGeom prst="rect">
            <a:avLst/>
          </a:prstGeom>
          <a:noFill/>
        </p:spPr>
        <p:txBody>
          <a:bodyPr wrap="square" rtlCol="0">
            <a:spAutoFit/>
          </a:bodyPr>
          <a:lstStyle/>
          <a:p>
            <a:pPr algn="r"/>
            <a:r>
              <a:rPr lang="fr-FR" sz="1400">
                <a:solidFill>
                  <a:srgbClr val="2F2F2F"/>
                </a:solidFill>
              </a:rPr>
              <a:t>Beam pipe</a:t>
            </a:r>
          </a:p>
        </p:txBody>
      </p:sp>
      <p:sp>
        <p:nvSpPr>
          <p:cNvPr id="15" name="Ellipse 14">
            <a:extLst>
              <a:ext uri="{FF2B5EF4-FFF2-40B4-BE49-F238E27FC236}">
                <a16:creationId xmlns:a16="http://schemas.microsoft.com/office/drawing/2014/main" id="{DD7D61E9-6508-485E-574A-1DB046D4B762}"/>
              </a:ext>
            </a:extLst>
          </p:cNvPr>
          <p:cNvSpPr/>
          <p:nvPr/>
        </p:nvSpPr>
        <p:spPr bwMode="auto">
          <a:xfrm rot="10800000">
            <a:off x="4727849" y="5541500"/>
            <a:ext cx="433820" cy="43382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1C05F40A-0818-709B-17B2-7706D5851987}"/>
              </a:ext>
            </a:extLst>
          </p:cNvPr>
          <p:cNvSpPr/>
          <p:nvPr/>
        </p:nvSpPr>
        <p:spPr bwMode="auto">
          <a:xfrm rot="10800000">
            <a:off x="4777381" y="5653878"/>
            <a:ext cx="329053" cy="283666"/>
          </a:xfrm>
          <a:prstGeom prst="triangl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Connector 31">
            <a:extLst>
              <a:ext uri="{FF2B5EF4-FFF2-40B4-BE49-F238E27FC236}">
                <a16:creationId xmlns:a16="http://schemas.microsoft.com/office/drawing/2014/main" id="{114C0E4C-C143-1E6E-23BB-BB59D3DF3B52}"/>
              </a:ext>
            </a:extLst>
          </p:cNvPr>
          <p:cNvCxnSpPr>
            <a:cxnSpLocks/>
            <a:endCxn id="15" idx="4"/>
          </p:cNvCxnSpPr>
          <p:nvPr/>
        </p:nvCxnSpPr>
        <p:spPr bwMode="auto">
          <a:xfrm>
            <a:off x="4944759" y="5405628"/>
            <a:ext cx="0" cy="135872"/>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F0F8D3FA-45F5-D8CB-1E89-51286F563A4D}"/>
              </a:ext>
            </a:extLst>
          </p:cNvPr>
          <p:cNvSpPr txBox="1">
            <a:spLocks/>
          </p:cNvSpPr>
          <p:nvPr/>
        </p:nvSpPr>
        <p:spPr bwMode="auto">
          <a:xfrm>
            <a:off x="6644704" y="1439334"/>
            <a:ext cx="5486302" cy="4797979"/>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buNone/>
              <a:defRPr/>
            </a:pPr>
            <a:r>
              <a:rPr lang="fr-FR" b="1">
                <a:solidFill>
                  <a:srgbClr val="E15E32"/>
                </a:solidFill>
              </a:rPr>
              <a:t>Total pressure gauges</a:t>
            </a:r>
          </a:p>
          <a:p>
            <a:pPr lvl="2">
              <a:defRPr/>
            </a:pPr>
            <a:r>
              <a:rPr lang="fr-FR">
                <a:solidFill>
                  <a:srgbClr val="2F2F2F"/>
                </a:solidFill>
              </a:rPr>
              <a:t>Bayard-Alpert gauges « VGI »</a:t>
            </a:r>
          </a:p>
          <a:p>
            <a:pPr lvl="2">
              <a:defRPr/>
            </a:pPr>
            <a:r>
              <a:rPr lang="fr-FR">
                <a:solidFill>
                  <a:srgbClr val="2F2F2F"/>
                </a:solidFill>
              </a:rPr>
              <a:t>Measurement:	« desorbed gas pressure »</a:t>
            </a:r>
            <a:endParaRPr lang="fr-FR">
              <a:solidFill>
                <a:srgbClr val="6E2466"/>
              </a:solidFill>
            </a:endParaRPr>
          </a:p>
          <a:p>
            <a:pPr lvl="2">
              <a:defRPr/>
            </a:pPr>
            <a:endParaRPr lang="fr-FR" b="1" i="1">
              <a:solidFill>
                <a:srgbClr val="2F2F2F"/>
              </a:solidFill>
            </a:endParaRPr>
          </a:p>
        </p:txBody>
      </p:sp>
      <p:sp>
        <p:nvSpPr>
          <p:cNvPr id="5" name="Content Placeholder 1">
            <a:extLst>
              <a:ext uri="{FF2B5EF4-FFF2-40B4-BE49-F238E27FC236}">
                <a16:creationId xmlns:a16="http://schemas.microsoft.com/office/drawing/2014/main" id="{904844EA-B585-45E9-D72A-A608ACAD5576}"/>
              </a:ext>
            </a:extLst>
          </p:cNvPr>
          <p:cNvSpPr txBox="1">
            <a:spLocks/>
          </p:cNvSpPr>
          <p:nvPr/>
        </p:nvSpPr>
        <p:spPr bwMode="auto">
          <a:xfrm>
            <a:off x="3793672" y="6001267"/>
            <a:ext cx="2270741" cy="284881"/>
          </a:xfrm>
          <a:prstGeom prst="rect">
            <a:avLst/>
          </a:prstGeom>
        </p:spPr>
        <p:txBody>
          <a:bodyPr vert="horz" lIns="0" tIns="0" rIns="0" bIns="0" numCol="1" spcCol="108000" rtlCol="0">
            <a:noAutofit/>
          </a:bodyPr>
          <a:lstStyle>
            <a:lvl1pPr marL="0" indent="0" algn="l" defTabSz="914400" eaLnBrk="1" hangingPunct="1">
              <a:lnSpc>
                <a:spcPct val="90000"/>
              </a:lnSpc>
              <a:spcBef>
                <a:spcPts val="1800"/>
              </a:spcBef>
              <a:spcAft>
                <a:spcPts val="400"/>
              </a:spcAft>
              <a:buFont typeface="Arial"/>
              <a:buNone/>
              <a:defRPr sz="2100" b="1">
                <a:solidFill>
                  <a:schemeClr val="tx2"/>
                </a:solidFill>
                <a:latin typeface="+mn-lt"/>
                <a:ea typeface="+mn-ea"/>
                <a:cs typeface="+mn-cs"/>
              </a:defRPr>
            </a:lvl1pPr>
            <a:lvl2pPr marL="324000" indent="-324000" algn="l" defTabSz="914400" eaLnBrk="1" hangingPunct="1">
              <a:lnSpc>
                <a:spcPct val="100000"/>
              </a:lnSpc>
              <a:spcBef>
                <a:spcPts val="500"/>
              </a:spcBef>
              <a:spcAft>
                <a:spcPts val="300"/>
              </a:spcAft>
              <a:buFont typeface="Arial"/>
              <a:buChar char="•"/>
              <a:defRPr sz="1800">
                <a:solidFill>
                  <a:schemeClr val="tx2"/>
                </a:solidFill>
                <a:latin typeface="+mn-lt"/>
                <a:ea typeface="+mn-ea"/>
                <a:cs typeface="+mn-cs"/>
              </a:defRPr>
            </a:lvl2pPr>
            <a:lvl3pPr marL="648000" indent="-324000" algn="l" defTabSz="914400" eaLnBrk="1" hangingPunct="1">
              <a:lnSpc>
                <a:spcPct val="100000"/>
              </a:lnSpc>
              <a:spcBef>
                <a:spcPts val="500"/>
              </a:spcBef>
              <a:spcAft>
                <a:spcPts val="300"/>
              </a:spcAft>
              <a:buSzPct val="100000"/>
              <a:buFont typeface="Arial"/>
              <a:buChar char="•"/>
              <a:defRPr sz="1700">
                <a:solidFill>
                  <a:schemeClr val="tx2"/>
                </a:solidFill>
                <a:latin typeface="+mn-lt"/>
                <a:ea typeface="+mn-ea"/>
                <a:cs typeface="+mn-cs"/>
              </a:defRPr>
            </a:lvl3pPr>
            <a:lvl4pPr marL="972000" indent="-324000" algn="l" defTabSz="914400" eaLnBrk="1" hangingPunct="1">
              <a:lnSpc>
                <a:spcPct val="100000"/>
              </a:lnSpc>
              <a:spcBef>
                <a:spcPts val="500"/>
              </a:spcBef>
              <a:spcAft>
                <a:spcPts val="300"/>
              </a:spcAft>
              <a:buSzPct val="100000"/>
              <a:buFont typeface="Arial"/>
              <a:buChar char="•"/>
              <a:defRPr sz="1600">
                <a:solidFill>
                  <a:schemeClr val="tx2"/>
                </a:solidFill>
                <a:latin typeface="+mn-lt"/>
                <a:ea typeface="+mn-ea"/>
                <a:cs typeface="+mn-cs"/>
              </a:defRPr>
            </a:lvl4pPr>
            <a:lvl5pPr marL="2057400" indent="-228600" algn="l" defTabSz="914400" eaLnBrk="1" hangingPunct="1">
              <a:lnSpc>
                <a:spcPct val="90000"/>
              </a:lnSpc>
              <a:spcBef>
                <a:spcPts val="500"/>
              </a:spcBef>
              <a:buSzPct val="100000"/>
              <a:buFont typeface="Arial"/>
              <a:buChar char="•"/>
              <a:defRPr sz="1600">
                <a:solidFill>
                  <a:schemeClr val="tx2">
                    <a:lumMod val="50000"/>
                  </a:schemeClr>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lvl="1" indent="0" algn="ctr">
              <a:buFont typeface="Arial"/>
              <a:buNone/>
              <a:defRPr/>
            </a:pPr>
            <a:r>
              <a:rPr lang="fr-FR" b="1">
                <a:solidFill>
                  <a:srgbClr val="6E2466"/>
                </a:solidFill>
              </a:rPr>
              <a:t>Total pressure gauges</a:t>
            </a:r>
          </a:p>
        </p:txBody>
      </p:sp>
      <p:sp>
        <p:nvSpPr>
          <p:cNvPr id="14" name="Rectangle: Rounded Corners 8">
            <a:extLst>
              <a:ext uri="{FF2B5EF4-FFF2-40B4-BE49-F238E27FC236}">
                <a16:creationId xmlns:a16="http://schemas.microsoft.com/office/drawing/2014/main" id="{7085D5DF-B15B-7A99-3725-1949FA47791E}"/>
              </a:ext>
            </a:extLst>
          </p:cNvPr>
          <p:cNvSpPr/>
          <p:nvPr/>
        </p:nvSpPr>
        <p:spPr bwMode="auto">
          <a:xfrm>
            <a:off x="6931604" y="3606987"/>
            <a:ext cx="5169543" cy="263032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A4BCBF52-8A96-AC24-349A-FE8F28B42810}"/>
                  </a:ext>
                </a:extLst>
              </p:cNvPr>
              <p:cNvSpPr txBox="1"/>
              <p:nvPr/>
            </p:nvSpPr>
            <p:spPr bwMode="auto">
              <a:xfrm>
                <a:off x="6991249" y="3866100"/>
                <a:ext cx="5085442" cy="2236894"/>
              </a:xfrm>
              <a:prstGeom prst="rect">
                <a:avLst/>
              </a:prstGeom>
              <a:noFill/>
            </p:spPr>
            <p:txBody>
              <a:bodyPr wrap="square">
                <a:spAutoFit/>
              </a:bodyPr>
              <a:lstStyle/>
              <a:p>
                <a:pPr marL="0" lvl="1" indent="0">
                  <a:buNone/>
                  <a:defRPr/>
                </a:pPr>
                <a:r>
                  <a:rPr lang="fr-FR" sz="2000" b="1" dirty="0" err="1">
                    <a:solidFill>
                      <a:srgbClr val="FF0000"/>
                    </a:solidFill>
                  </a:rPr>
                  <a:t>Two</a:t>
                </a:r>
                <a:r>
                  <a:rPr lang="fr-FR" sz="2000" b="1" dirty="0">
                    <a:solidFill>
                      <a:srgbClr val="FF0000"/>
                    </a:solidFill>
                  </a:rPr>
                  <a:t> main </a:t>
                </a:r>
                <a:r>
                  <a:rPr lang="fr-FR" sz="2000" b="1" dirty="0" err="1">
                    <a:solidFill>
                      <a:srgbClr val="FF0000"/>
                    </a:solidFill>
                  </a:rPr>
                  <a:t>material</a:t>
                </a:r>
                <a:r>
                  <a:rPr lang="fr-FR" sz="2000" b="1" dirty="0">
                    <a:solidFill>
                      <a:srgbClr val="FF0000"/>
                    </a:solidFill>
                  </a:rPr>
                  <a:t> </a:t>
                </a:r>
                <a:r>
                  <a:rPr lang="fr-FR" sz="2000" b="1" dirty="0" err="1">
                    <a:solidFill>
                      <a:srgbClr val="FF0000"/>
                    </a:solidFill>
                  </a:rPr>
                  <a:t>properties</a:t>
                </a:r>
                <a:r>
                  <a:rPr lang="fr-FR" sz="2000" b="1" dirty="0">
                    <a:solidFill>
                      <a:srgbClr val="FF0000"/>
                    </a:solidFill>
                  </a:rPr>
                  <a:t> for </a:t>
                </a:r>
                <a:r>
                  <a:rPr lang="fr-FR" sz="2000" b="1" dirty="0" err="1">
                    <a:solidFill>
                      <a:srgbClr val="FF0000"/>
                    </a:solidFill>
                  </a:rPr>
                  <a:t>gas</a:t>
                </a:r>
                <a:r>
                  <a:rPr lang="fr-FR" sz="2000" b="1" dirty="0">
                    <a:solidFill>
                      <a:srgbClr val="FF0000"/>
                    </a:solidFill>
                  </a:rPr>
                  <a:t> </a:t>
                </a:r>
                <a:r>
                  <a:rPr lang="fr-FR" sz="2000" b="1" dirty="0" err="1">
                    <a:solidFill>
                      <a:srgbClr val="FF0000"/>
                    </a:solidFill>
                  </a:rPr>
                  <a:t>increase</a:t>
                </a:r>
                <a:r>
                  <a:rPr lang="fr-FR" sz="2000" b="1" dirty="0">
                    <a:solidFill>
                      <a:srgbClr val="FF0000"/>
                    </a:solidFill>
                  </a:rPr>
                  <a:t>: </a:t>
                </a:r>
              </a:p>
              <a:p>
                <a:pPr marL="342900" lvl="1" indent="-342900">
                  <a:buFont typeface="Arial" panose="020B0604020202020204" pitchFamily="34" charset="0"/>
                  <a:buChar char="•"/>
                  <a:defRPr/>
                </a:pPr>
                <a:r>
                  <a:rPr lang="fr-FR" sz="2000" b="1" dirty="0" err="1">
                    <a:solidFill>
                      <a:srgbClr val="FF0000"/>
                    </a:solidFill>
                  </a:rPr>
                  <a:t>Photodesorption</a:t>
                </a:r>
                <a:endParaRPr lang="fr-FR" sz="2000" b="1" dirty="0">
                  <a:solidFill>
                    <a:srgbClr val="FF0000"/>
                  </a:solidFill>
                </a:endParaRPr>
              </a:p>
              <a:p>
                <a:pPr marL="342900" lvl="1" indent="-342900">
                  <a:buFont typeface="Arial" panose="020B0604020202020204" pitchFamily="34" charset="0"/>
                  <a:buChar char="•"/>
                  <a:defRPr/>
                </a:pPr>
                <a:r>
                  <a:rPr lang="fr-FR" sz="2000" b="1" dirty="0" err="1">
                    <a:solidFill>
                      <a:srgbClr val="FF0000"/>
                    </a:solidFill>
                  </a:rPr>
                  <a:t>Electrodesorption</a:t>
                </a:r>
                <a:endParaRPr lang="fr-FR" sz="2000" b="1" dirty="0">
                  <a:solidFill>
                    <a:srgbClr val="FF0000"/>
                  </a:solidFill>
                </a:endParaRPr>
              </a:p>
              <a:p>
                <a:pPr marL="0" lvl="1" indent="0" algn="just">
                  <a:buNone/>
                  <a:defRPr/>
                </a:pPr>
                <a:endParaRPr lang="fr-FR" b="1" i="1" dirty="0">
                  <a:solidFill>
                    <a:srgbClr val="FF0000"/>
                  </a:solidFill>
                  <a:latin typeface="Cambria Math" panose="02040503050406030204" pitchFamily="18" charset="0"/>
                </a:endParaRPr>
              </a:p>
              <a:p>
                <a:pPr marL="0" lvl="1" indent="0" algn="ctr">
                  <a:buNone/>
                  <a:defRPr/>
                </a:pPr>
                <a14:m>
                  <m:oMath xmlns:m="http://schemas.openxmlformats.org/officeDocument/2006/math">
                    <m:sSub>
                      <m:sSubPr>
                        <m:ctrlPr>
                          <a:rPr lang="fr-FR" sz="2400" b="1" i="1" smtClean="0">
                            <a:solidFill>
                              <a:srgbClr val="2F2F2F"/>
                            </a:solidFill>
                            <a:latin typeface="Cambria Math" panose="02040503050406030204" pitchFamily="18" charset="0"/>
                          </a:rPr>
                        </m:ctrlPr>
                      </m:sSubPr>
                      <m:e>
                        <m:r>
                          <a:rPr lang="fr-FR" sz="2400" b="1" i="0" smtClean="0">
                            <a:solidFill>
                              <a:srgbClr val="2F2F2F"/>
                            </a:solidFill>
                            <a:latin typeface="Cambria Math" panose="02040503050406030204" pitchFamily="18" charset="0"/>
                          </a:rPr>
                          <m:t>𝐏</m:t>
                        </m:r>
                        <m:r>
                          <a:rPr lang="fr-FR" sz="2400" b="1">
                            <a:solidFill>
                              <a:srgbClr val="2F2F2F"/>
                            </a:solidFill>
                            <a:latin typeface="Cambria Math" panose="02040503050406030204" pitchFamily="18" charset="0"/>
                          </a:rPr>
                          <m:t>𝐒𝐃</m:t>
                        </m:r>
                      </m:e>
                      <m:sub>
                        <m:r>
                          <a:rPr lang="fr-FR" sz="2400" b="1" i="1" smtClean="0">
                            <a:solidFill>
                              <a:srgbClr val="2F2F2F"/>
                            </a:solidFill>
                            <a:latin typeface="Cambria Math" panose="02040503050406030204" pitchFamily="18" charset="0"/>
                          </a:rPr>
                          <m:t>𝒈𝒂𝒔</m:t>
                        </m:r>
                      </m:sub>
                    </m:sSub>
                    <m:r>
                      <a:rPr lang="fr-FR" sz="2400" b="1" i="1" smtClean="0">
                        <a:solidFill>
                          <a:srgbClr val="2F2F2F"/>
                        </a:solidFill>
                        <a:latin typeface="Cambria Math" panose="02040503050406030204" pitchFamily="18" charset="0"/>
                        <a:ea typeface="Cambria Math" panose="02040503050406030204" pitchFamily="18" charset="0"/>
                      </a:rPr>
                      <m:t>∝</m:t>
                    </m:r>
                    <m:f>
                      <m:fPr>
                        <m:ctrlPr>
                          <a:rPr lang="fr-FR" sz="2400" b="1" i="1" smtClean="0">
                            <a:solidFill>
                              <a:srgbClr val="2F2F2F"/>
                            </a:solidFill>
                            <a:latin typeface="Cambria Math" panose="02040503050406030204" pitchFamily="18" charset="0"/>
                          </a:rPr>
                        </m:ctrlPr>
                      </m:fPr>
                      <m:num>
                        <m:sSub>
                          <m:sSubPr>
                            <m:ctrlPr>
                              <a:rPr lang="fr-FR" sz="2400" b="1" i="1" smtClean="0">
                                <a:solidFill>
                                  <a:srgbClr val="2F2F2F"/>
                                </a:solidFill>
                                <a:latin typeface="Cambria Math" panose="02040503050406030204" pitchFamily="18" charset="0"/>
                              </a:rPr>
                            </m:ctrlPr>
                          </m:sSubPr>
                          <m:e>
                            <m:r>
                              <a:rPr lang="fr-FR" sz="2400" b="1" i="1" smtClean="0">
                                <a:solidFill>
                                  <a:srgbClr val="2F2F2F"/>
                                </a:solidFill>
                                <a:latin typeface="Cambria Math" panose="02040503050406030204" pitchFamily="18" charset="0"/>
                                <a:ea typeface="Cambria Math" panose="02040503050406030204" pitchFamily="18" charset="0"/>
                              </a:rPr>
                              <m:t>𝚫</m:t>
                            </m:r>
                            <m:r>
                              <a:rPr lang="fr-FR" sz="2400" b="1" i="1" smtClean="0">
                                <a:solidFill>
                                  <a:srgbClr val="2F2F2F"/>
                                </a:solidFill>
                                <a:latin typeface="Cambria Math" panose="02040503050406030204" pitchFamily="18" charset="0"/>
                                <a:ea typeface="Cambria Math" panose="02040503050406030204" pitchFamily="18" charset="0"/>
                              </a:rPr>
                              <m:t>𝑷</m:t>
                            </m:r>
                          </m:e>
                          <m:sub>
                            <m:r>
                              <a:rPr lang="fr-FR" sz="2400" b="1" i="1" smtClean="0">
                                <a:solidFill>
                                  <a:srgbClr val="2F2F2F"/>
                                </a:solidFill>
                                <a:latin typeface="Cambria Math" panose="02040503050406030204" pitchFamily="18" charset="0"/>
                              </a:rPr>
                              <m:t>𝒈𝒂𝒔</m:t>
                            </m:r>
                          </m:sub>
                        </m:sSub>
                      </m:num>
                      <m:den>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rPr>
                              <m:t>𝑵</m:t>
                            </m:r>
                          </m:e>
                          <m:sub>
                            <m:r>
                              <a:rPr lang="fr-FR" sz="2400" b="1" i="1" smtClean="0">
                                <a:solidFill>
                                  <a:srgbClr val="2F2F2F"/>
                                </a:solidFill>
                                <a:latin typeface="Cambria Math" panose="02040503050406030204" pitchFamily="18" charset="0"/>
                                <a:ea typeface="Cambria Math" panose="02040503050406030204" pitchFamily="18" charset="0"/>
                              </a:rPr>
                              <m:t>𝜸</m:t>
                            </m:r>
                          </m:sub>
                        </m:sSub>
                      </m:den>
                    </m:f>
                  </m:oMath>
                </a14:m>
                <a:r>
                  <a:rPr lang="fr-FR" sz="2400" b="1" dirty="0">
                    <a:solidFill>
                      <a:srgbClr val="2F2F2F"/>
                    </a:solidFill>
                    <a:ea typeface="Cambria Math" panose="02040503050406030204" pitchFamily="18" charset="0"/>
                  </a:rPr>
                  <a:t>	</a:t>
                </a:r>
                <a:r>
                  <a:rPr lang="fr-FR" sz="2400" b="1" dirty="0">
                    <a:solidFill>
                      <a:srgbClr val="2F2F2F"/>
                    </a:solidFill>
                  </a:rPr>
                  <a:t> </a:t>
                </a:r>
                <a14:m>
                  <m:oMath xmlns:m="http://schemas.openxmlformats.org/officeDocument/2006/math">
                    <m:sSub>
                      <m:sSubPr>
                        <m:ctrlPr>
                          <a:rPr lang="fr-FR" sz="2400" b="1" i="1">
                            <a:solidFill>
                              <a:srgbClr val="2F2F2F"/>
                            </a:solidFill>
                            <a:latin typeface="Cambria Math" panose="02040503050406030204" pitchFamily="18" charset="0"/>
                          </a:rPr>
                        </m:ctrlPr>
                      </m:sSubPr>
                      <m:e>
                        <m:r>
                          <a:rPr lang="fr-FR" sz="2400" b="1">
                            <a:solidFill>
                              <a:srgbClr val="2F2F2F"/>
                            </a:solidFill>
                            <a:latin typeface="Cambria Math" panose="02040503050406030204" pitchFamily="18" charset="0"/>
                          </a:rPr>
                          <m:t>𝐄𝐒𝐃</m:t>
                        </m:r>
                      </m:e>
                      <m:sub>
                        <m:r>
                          <a:rPr lang="fr-FR" sz="2400" b="1" i="1">
                            <a:solidFill>
                              <a:srgbClr val="2F2F2F"/>
                            </a:solidFill>
                            <a:latin typeface="Cambria Math" panose="02040503050406030204" pitchFamily="18" charset="0"/>
                          </a:rPr>
                          <m:t>𝒈𝒂𝒔</m:t>
                        </m:r>
                      </m:sub>
                    </m:sSub>
                    <m:r>
                      <a:rPr lang="fr-FR" sz="2400" b="1" i="1" smtClean="0">
                        <a:solidFill>
                          <a:srgbClr val="2F2F2F"/>
                        </a:solidFill>
                        <a:latin typeface="Cambria Math" panose="02040503050406030204" pitchFamily="18" charset="0"/>
                        <a:ea typeface="Cambria Math" panose="02040503050406030204" pitchFamily="18" charset="0"/>
                      </a:rPr>
                      <m:t>∝</m:t>
                    </m:r>
                    <m:f>
                      <m:fPr>
                        <m:ctrlPr>
                          <a:rPr lang="fr-FR" sz="2400" b="1" i="1">
                            <a:solidFill>
                              <a:srgbClr val="2F2F2F"/>
                            </a:solidFill>
                            <a:latin typeface="Cambria Math" panose="02040503050406030204" pitchFamily="18" charset="0"/>
                          </a:rPr>
                        </m:ctrlPr>
                      </m:fPr>
                      <m:num>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ea typeface="Cambria Math" panose="02040503050406030204" pitchFamily="18" charset="0"/>
                              </a:rPr>
                              <m:t>𝚫</m:t>
                            </m:r>
                            <m:r>
                              <a:rPr lang="fr-FR" sz="2400" b="1" i="1">
                                <a:solidFill>
                                  <a:srgbClr val="2F2F2F"/>
                                </a:solidFill>
                                <a:latin typeface="Cambria Math" panose="02040503050406030204" pitchFamily="18" charset="0"/>
                                <a:ea typeface="Cambria Math" panose="02040503050406030204" pitchFamily="18" charset="0"/>
                              </a:rPr>
                              <m:t>𝑷</m:t>
                            </m:r>
                          </m:e>
                          <m:sub>
                            <m:r>
                              <a:rPr lang="fr-FR" sz="2400" b="1" i="1">
                                <a:solidFill>
                                  <a:srgbClr val="2F2F2F"/>
                                </a:solidFill>
                                <a:latin typeface="Cambria Math" panose="02040503050406030204" pitchFamily="18" charset="0"/>
                              </a:rPr>
                              <m:t>𝒈𝒂𝒔</m:t>
                            </m:r>
                          </m:sub>
                        </m:sSub>
                      </m:num>
                      <m:den>
                        <m:sSub>
                          <m:sSubPr>
                            <m:ctrlPr>
                              <a:rPr lang="fr-FR" sz="2400" b="1" i="1">
                                <a:solidFill>
                                  <a:srgbClr val="2F2F2F"/>
                                </a:solidFill>
                                <a:latin typeface="Cambria Math" panose="02040503050406030204" pitchFamily="18" charset="0"/>
                              </a:rPr>
                            </m:ctrlPr>
                          </m:sSubPr>
                          <m:e>
                            <m:r>
                              <a:rPr lang="fr-FR" sz="2400" b="1" i="1">
                                <a:solidFill>
                                  <a:srgbClr val="2F2F2F"/>
                                </a:solidFill>
                                <a:latin typeface="Cambria Math" panose="02040503050406030204" pitchFamily="18" charset="0"/>
                              </a:rPr>
                              <m:t>𝑵</m:t>
                            </m:r>
                          </m:e>
                          <m:sub>
                            <m:sSup>
                              <m:sSupPr>
                                <m:ctrlPr>
                                  <a:rPr lang="fr-FR" sz="2400" b="1" i="1">
                                    <a:solidFill>
                                      <a:srgbClr val="2F2F2F"/>
                                    </a:solidFill>
                                    <a:latin typeface="Cambria Math" panose="02040503050406030204" pitchFamily="18" charset="0"/>
                                  </a:rPr>
                                </m:ctrlPr>
                              </m:sSupPr>
                              <m:e>
                                <m:r>
                                  <a:rPr lang="fr-FR" sz="2400" b="1" i="1">
                                    <a:solidFill>
                                      <a:srgbClr val="2F2F2F"/>
                                    </a:solidFill>
                                    <a:latin typeface="Cambria Math" panose="02040503050406030204" pitchFamily="18" charset="0"/>
                                  </a:rPr>
                                  <m:t>𝒆</m:t>
                                </m:r>
                              </m:e>
                              <m:sup>
                                <m:r>
                                  <a:rPr lang="fr-FR" sz="2400" b="1" i="1">
                                    <a:solidFill>
                                      <a:srgbClr val="2F2F2F"/>
                                    </a:solidFill>
                                    <a:latin typeface="Cambria Math" panose="02040503050406030204" pitchFamily="18" charset="0"/>
                                  </a:rPr>
                                  <m:t>−</m:t>
                                </m:r>
                              </m:sup>
                            </m:sSup>
                          </m:sub>
                        </m:sSub>
                      </m:den>
                    </m:f>
                  </m:oMath>
                </a14:m>
                <a:endParaRPr lang="fr-FR" sz="2400" b="1" dirty="0">
                  <a:solidFill>
                    <a:srgbClr val="0033A0"/>
                  </a:solidFill>
                  <a:ea typeface="Cambria Math" panose="02040503050406030204" pitchFamily="18" charset="0"/>
                </a:endParaRPr>
              </a:p>
            </p:txBody>
          </p:sp>
        </mc:Choice>
        <mc:Fallback xmlns="">
          <p:sp>
            <p:nvSpPr>
              <p:cNvPr id="18" name="ZoneTexte 17">
                <a:extLst>
                  <a:ext uri="{FF2B5EF4-FFF2-40B4-BE49-F238E27FC236}">
                    <a16:creationId xmlns:a16="http://schemas.microsoft.com/office/drawing/2014/main" id="{A4BCBF52-8A96-AC24-349A-FE8F28B42810}"/>
                  </a:ext>
                </a:extLst>
              </p:cNvPr>
              <p:cNvSpPr txBox="1">
                <a:spLocks noRot="1" noChangeAspect="1" noMove="1" noResize="1" noEditPoints="1" noAdjustHandles="1" noChangeArrowheads="1" noChangeShapeType="1" noTextEdit="1"/>
              </p:cNvSpPr>
              <p:nvPr/>
            </p:nvSpPr>
            <p:spPr bwMode="auto">
              <a:xfrm>
                <a:off x="6991249" y="3866100"/>
                <a:ext cx="5085442" cy="2236894"/>
              </a:xfrm>
              <a:prstGeom prst="rect">
                <a:avLst/>
              </a:prstGeom>
              <a:blipFill>
                <a:blip r:embed="rId3"/>
                <a:stretch>
                  <a:fillRect l="-1319" t="-1362"/>
                </a:stretch>
              </a:blipFill>
            </p:spPr>
            <p:txBody>
              <a:bodyPr/>
              <a:lstStyle/>
              <a:p>
                <a:r>
                  <a:rPr lang="fr-FR">
                    <a:noFill/>
                  </a:rPr>
                  <a:t> </a:t>
                </a:r>
              </a:p>
            </p:txBody>
          </p:sp>
        </mc:Fallback>
      </mc:AlternateContent>
      <p:sp>
        <p:nvSpPr>
          <p:cNvPr id="19" name="Freeform: Shape 172">
            <a:extLst>
              <a:ext uri="{FF2B5EF4-FFF2-40B4-BE49-F238E27FC236}">
                <a16:creationId xmlns:a16="http://schemas.microsoft.com/office/drawing/2014/main" id="{6E53B051-2BE8-C5F6-2723-792DFB674F37}"/>
              </a:ext>
            </a:extLst>
          </p:cNvPr>
          <p:cNvSpPr/>
          <p:nvPr/>
        </p:nvSpPr>
        <p:spPr bwMode="auto">
          <a:xfrm>
            <a:off x="911424" y="3237351"/>
            <a:ext cx="432048" cy="421624"/>
          </a:xfrm>
          <a:custGeom>
            <a:avLst/>
            <a:gdLst>
              <a:gd name="connsiteX0" fmla="*/ 0 w 414337"/>
              <a:gd name="connsiteY0" fmla="*/ 395287 h 395287"/>
              <a:gd name="connsiteX1" fmla="*/ 52387 w 414337"/>
              <a:gd name="connsiteY1" fmla="*/ 376237 h 395287"/>
              <a:gd name="connsiteX2" fmla="*/ 78581 w 414337"/>
              <a:gd name="connsiteY2" fmla="*/ 292893 h 395287"/>
              <a:gd name="connsiteX3" fmla="*/ 180975 w 414337"/>
              <a:gd name="connsiteY3" fmla="*/ 257175 h 395287"/>
              <a:gd name="connsiteX4" fmla="*/ 214312 w 414337"/>
              <a:gd name="connsiteY4" fmla="*/ 159543 h 395287"/>
              <a:gd name="connsiteX5" fmla="*/ 330993 w 414337"/>
              <a:gd name="connsiteY5" fmla="*/ 133350 h 395287"/>
              <a:gd name="connsiteX6" fmla="*/ 352425 w 414337"/>
              <a:gd name="connsiteY6" fmla="*/ 38100 h 395287"/>
              <a:gd name="connsiteX7" fmla="*/ 400050 w 414337"/>
              <a:gd name="connsiteY7" fmla="*/ 16668 h 395287"/>
              <a:gd name="connsiteX8" fmla="*/ 414337 w 414337"/>
              <a:gd name="connsiteY8" fmla="*/ 0 h 39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337" h="395287">
                <a:moveTo>
                  <a:pt x="0" y="395287"/>
                </a:moveTo>
                <a:cubicBezTo>
                  <a:pt x="19645" y="394295"/>
                  <a:pt x="39290" y="393303"/>
                  <a:pt x="52387" y="376237"/>
                </a:cubicBezTo>
                <a:cubicBezTo>
                  <a:pt x="65484" y="359171"/>
                  <a:pt x="57150" y="312737"/>
                  <a:pt x="78581" y="292893"/>
                </a:cubicBezTo>
                <a:cubicBezTo>
                  <a:pt x="100012" y="273049"/>
                  <a:pt x="158353" y="279400"/>
                  <a:pt x="180975" y="257175"/>
                </a:cubicBezTo>
                <a:cubicBezTo>
                  <a:pt x="203597" y="234950"/>
                  <a:pt x="189309" y="180180"/>
                  <a:pt x="214312" y="159543"/>
                </a:cubicBezTo>
                <a:cubicBezTo>
                  <a:pt x="239315" y="138905"/>
                  <a:pt x="307974" y="153590"/>
                  <a:pt x="330993" y="133350"/>
                </a:cubicBezTo>
                <a:cubicBezTo>
                  <a:pt x="354012" y="113109"/>
                  <a:pt x="340916" y="57547"/>
                  <a:pt x="352425" y="38100"/>
                </a:cubicBezTo>
                <a:cubicBezTo>
                  <a:pt x="363935" y="18653"/>
                  <a:pt x="389731" y="23018"/>
                  <a:pt x="400050" y="16668"/>
                </a:cubicBezTo>
                <a:cubicBezTo>
                  <a:pt x="410369" y="10318"/>
                  <a:pt x="412353" y="5159"/>
                  <a:pt x="414337" y="0"/>
                </a:cubicBezTo>
              </a:path>
            </a:pathLst>
          </a:custGeom>
          <a:noFill/>
          <a:ln>
            <a:solidFill>
              <a:srgbClr val="0033A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Straight Arrow Connector 184">
            <a:extLst>
              <a:ext uri="{FF2B5EF4-FFF2-40B4-BE49-F238E27FC236}">
                <a16:creationId xmlns:a16="http://schemas.microsoft.com/office/drawing/2014/main" id="{A274062D-E473-AF0E-8E5E-55CCBE69FFC3}"/>
              </a:ext>
            </a:extLst>
          </p:cNvPr>
          <p:cNvCxnSpPr>
            <a:cxnSpLocks/>
            <a:stCxn id="39" idx="2"/>
          </p:cNvCxnSpPr>
          <p:nvPr/>
        </p:nvCxnSpPr>
        <p:spPr bwMode="auto">
          <a:xfrm>
            <a:off x="629503" y="4651360"/>
            <a:ext cx="462351" cy="74701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
                <a:extLst>
                  <a:ext uri="{FF2B5EF4-FFF2-40B4-BE49-F238E27FC236}">
                    <a16:creationId xmlns:a16="http://schemas.microsoft.com/office/drawing/2014/main" id="{85AE6F7E-0AD9-1939-3134-5E8CDE0FC46E}"/>
                  </a:ext>
                </a:extLst>
              </p:cNvPr>
              <p:cNvSpPr txBox="1"/>
              <p:nvPr/>
            </p:nvSpPr>
            <p:spPr bwMode="auto">
              <a:xfrm>
                <a:off x="624718" y="3459396"/>
                <a:ext cx="288032"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l-GR" sz="1400" i="1" smtClean="0">
                              <a:solidFill>
                                <a:srgbClr val="0033A0"/>
                              </a:solidFill>
                              <a:latin typeface="Cambria Math" panose="02040503050406030204" pitchFamily="18" charset="0"/>
                            </a:rPr>
                          </m:ctrlPr>
                        </m:sSubPr>
                        <m:e>
                          <m:r>
                            <m:rPr>
                              <m:sty m:val="p"/>
                            </m:rPr>
                            <a:rPr lang="el-GR" sz="1400" i="0" smtClean="0">
                              <a:solidFill>
                                <a:srgbClr val="0033A0"/>
                              </a:solidFill>
                              <a:latin typeface="Cambria Math" panose="02040503050406030204" pitchFamily="18" charset="0"/>
                              <a:ea typeface="Cambria Math" panose="02040503050406030204" pitchFamily="18" charset="0"/>
                            </a:rPr>
                            <m:t>γ</m:t>
                          </m:r>
                        </m:e>
                        <m:sub>
                          <m:r>
                            <m:rPr>
                              <m:sty m:val="p"/>
                            </m:rPr>
                            <a:rPr lang="fr-FR" sz="1400" b="0" i="0" smtClean="0">
                              <a:solidFill>
                                <a:srgbClr val="0033A0"/>
                              </a:solidFill>
                              <a:latin typeface="Cambria Math" panose="02040503050406030204" pitchFamily="18" charset="0"/>
                            </a:rPr>
                            <m:t>SR</m:t>
                          </m:r>
                        </m:sub>
                      </m:sSub>
                    </m:oMath>
                  </m:oMathPara>
                </a14:m>
                <a:endParaRPr lang="fr-FR" sz="1400">
                  <a:solidFill>
                    <a:srgbClr val="0033A0"/>
                  </a:solidFill>
                </a:endParaRPr>
              </a:p>
            </p:txBody>
          </p:sp>
        </mc:Choice>
        <mc:Fallback xmlns="">
          <p:sp>
            <p:nvSpPr>
              <p:cNvPr id="27" name="TextBox 3">
                <a:extLst>
                  <a:ext uri="{FF2B5EF4-FFF2-40B4-BE49-F238E27FC236}">
                    <a16:creationId xmlns:a16="http://schemas.microsoft.com/office/drawing/2014/main" id="{85AE6F7E-0AD9-1939-3134-5E8CDE0FC46E}"/>
                  </a:ext>
                </a:extLst>
              </p:cNvPr>
              <p:cNvSpPr txBox="1">
                <a:spLocks noRot="1" noChangeAspect="1" noMove="1" noResize="1" noEditPoints="1" noAdjustHandles="1" noChangeArrowheads="1" noChangeShapeType="1" noTextEdit="1"/>
              </p:cNvSpPr>
              <p:nvPr/>
            </p:nvSpPr>
            <p:spPr bwMode="auto">
              <a:xfrm>
                <a:off x="624718" y="3459396"/>
                <a:ext cx="288032" cy="307777"/>
              </a:xfrm>
              <a:prstGeom prst="rect">
                <a:avLst/>
              </a:prstGeom>
              <a:blipFill>
                <a:blip r:embed="rId4"/>
                <a:stretch>
                  <a:fillRect l="-22917"/>
                </a:stretch>
              </a:blipFill>
            </p:spPr>
            <p:txBody>
              <a:bodyPr/>
              <a:lstStyle/>
              <a:p>
                <a:r>
                  <a:rPr lang="fr-FR">
                    <a:noFill/>
                  </a:rPr>
                  <a:t> </a:t>
                </a:r>
              </a:p>
            </p:txBody>
          </p:sp>
        </mc:Fallback>
      </mc:AlternateContent>
      <p:cxnSp>
        <p:nvCxnSpPr>
          <p:cNvPr id="31" name="Straight Arrow Connector 22">
            <a:extLst>
              <a:ext uri="{FF2B5EF4-FFF2-40B4-BE49-F238E27FC236}">
                <a16:creationId xmlns:a16="http://schemas.microsoft.com/office/drawing/2014/main" id="{C9E68C1E-8731-CF2A-233B-3B8B5462FD30}"/>
              </a:ext>
            </a:extLst>
          </p:cNvPr>
          <p:cNvCxnSpPr>
            <a:cxnSpLocks/>
          </p:cNvCxnSpPr>
          <p:nvPr/>
        </p:nvCxnSpPr>
        <p:spPr bwMode="auto">
          <a:xfrm flipV="1">
            <a:off x="2468585" y="4044946"/>
            <a:ext cx="315047" cy="297116"/>
          </a:xfrm>
          <a:prstGeom prst="straightConnector1">
            <a:avLst/>
          </a:prstGeom>
          <a:ln w="12700">
            <a:solidFill>
              <a:srgbClr val="0033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3">
            <a:extLst>
              <a:ext uri="{FF2B5EF4-FFF2-40B4-BE49-F238E27FC236}">
                <a16:creationId xmlns:a16="http://schemas.microsoft.com/office/drawing/2014/main" id="{A880FFFF-96E3-12FB-80D5-FFBEDB463D67}"/>
              </a:ext>
            </a:extLst>
          </p:cNvPr>
          <p:cNvCxnSpPr>
            <a:cxnSpLocks/>
          </p:cNvCxnSpPr>
          <p:nvPr/>
        </p:nvCxnSpPr>
        <p:spPr bwMode="auto">
          <a:xfrm>
            <a:off x="2470514" y="4347665"/>
            <a:ext cx="301776" cy="316707"/>
          </a:xfrm>
          <a:prstGeom prst="straightConnector1">
            <a:avLst/>
          </a:prstGeom>
          <a:ln w="12700">
            <a:solidFill>
              <a:srgbClr val="E15E3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28">
            <a:extLst>
              <a:ext uri="{FF2B5EF4-FFF2-40B4-BE49-F238E27FC236}">
                <a16:creationId xmlns:a16="http://schemas.microsoft.com/office/drawing/2014/main" id="{BB65A089-E00A-E36B-8A89-6236F11262F6}"/>
              </a:ext>
            </a:extLst>
          </p:cNvPr>
          <p:cNvSpPr txBox="1"/>
          <p:nvPr/>
        </p:nvSpPr>
        <p:spPr bwMode="auto">
          <a:xfrm>
            <a:off x="2694636" y="4446921"/>
            <a:ext cx="772061" cy="461665"/>
          </a:xfrm>
          <a:prstGeom prst="rect">
            <a:avLst/>
          </a:prstGeom>
          <a:noFill/>
        </p:spPr>
        <p:txBody>
          <a:bodyPr wrap="square" rtlCol="0">
            <a:spAutoFit/>
          </a:bodyPr>
          <a:lstStyle/>
          <a:p>
            <a:pPr algn="ctr"/>
            <a:r>
              <a:rPr lang="fr-FR" sz="1200">
                <a:solidFill>
                  <a:srgbClr val="E15E32"/>
                </a:solidFill>
              </a:rPr>
              <a:t>ionised gas </a:t>
            </a:r>
            <a:r>
              <a:rPr lang="fr-FR" sz="1200" i="1">
                <a:solidFill>
                  <a:srgbClr val="E15E32"/>
                </a:solidFill>
              </a:rPr>
              <a:t>i</a:t>
            </a:r>
            <a:r>
              <a:rPr lang="fr-FR" sz="1200" i="1" baseline="30000">
                <a:solidFill>
                  <a:srgbClr val="E15E32"/>
                </a:solidFill>
              </a:rPr>
              <a:t>+</a:t>
            </a:r>
          </a:p>
        </p:txBody>
      </p:sp>
      <p:sp>
        <p:nvSpPr>
          <p:cNvPr id="37" name="TextBox 30">
            <a:extLst>
              <a:ext uri="{FF2B5EF4-FFF2-40B4-BE49-F238E27FC236}">
                <a16:creationId xmlns:a16="http://schemas.microsoft.com/office/drawing/2014/main" id="{A58C5AB3-FD27-F7C7-F0D4-D66E27B17FEB}"/>
              </a:ext>
            </a:extLst>
          </p:cNvPr>
          <p:cNvSpPr txBox="1"/>
          <p:nvPr/>
        </p:nvSpPr>
        <p:spPr bwMode="auto">
          <a:xfrm>
            <a:off x="2560150" y="3731605"/>
            <a:ext cx="1028789" cy="461665"/>
          </a:xfrm>
          <a:prstGeom prst="rect">
            <a:avLst/>
          </a:prstGeom>
          <a:noFill/>
        </p:spPr>
        <p:txBody>
          <a:bodyPr wrap="square" rtlCol="0">
            <a:spAutoFit/>
          </a:bodyPr>
          <a:lstStyle/>
          <a:p>
            <a:pPr algn="ctr"/>
            <a:r>
              <a:rPr lang="fr-FR" sz="1200">
                <a:solidFill>
                  <a:srgbClr val="0033A0"/>
                </a:solidFill>
              </a:rPr>
              <a:t>free electron</a:t>
            </a:r>
            <a:r>
              <a:rPr lang="fr-FR" sz="1200" i="1">
                <a:solidFill>
                  <a:srgbClr val="0033A0"/>
                </a:solidFill>
              </a:rPr>
              <a:t> e</a:t>
            </a:r>
            <a:r>
              <a:rPr lang="fr-FR" sz="1200" i="1" baseline="30000">
                <a:solidFill>
                  <a:srgbClr val="0033A0"/>
                </a:solidFill>
              </a:rPr>
              <a:t>-</a:t>
            </a:r>
          </a:p>
        </p:txBody>
      </p:sp>
      <p:sp>
        <p:nvSpPr>
          <p:cNvPr id="39" name="TextBox 251">
            <a:extLst>
              <a:ext uri="{FF2B5EF4-FFF2-40B4-BE49-F238E27FC236}">
                <a16:creationId xmlns:a16="http://schemas.microsoft.com/office/drawing/2014/main" id="{57E726B7-D666-ECDF-BB20-CC0037F5EF63}"/>
              </a:ext>
            </a:extLst>
          </p:cNvPr>
          <p:cNvSpPr txBox="1"/>
          <p:nvPr/>
        </p:nvSpPr>
        <p:spPr bwMode="auto">
          <a:xfrm>
            <a:off x="158614" y="4066585"/>
            <a:ext cx="941778" cy="584775"/>
          </a:xfrm>
          <a:prstGeom prst="rect">
            <a:avLst/>
          </a:prstGeom>
          <a:noFill/>
        </p:spPr>
        <p:txBody>
          <a:bodyPr wrap="square" rtlCol="0">
            <a:spAutoFit/>
          </a:bodyPr>
          <a:lstStyle/>
          <a:p>
            <a:pPr algn="ctr"/>
            <a:r>
              <a:rPr lang="fr-FR" sz="1600">
                <a:solidFill>
                  <a:srgbClr val="00B050"/>
                </a:solidFill>
              </a:rPr>
              <a:t>Electron </a:t>
            </a:r>
          </a:p>
          <a:p>
            <a:pPr algn="ctr"/>
            <a:r>
              <a:rPr lang="fr-FR" sz="1600">
                <a:solidFill>
                  <a:srgbClr val="00B050"/>
                </a:solidFill>
              </a:rPr>
              <a:t>cloud</a:t>
            </a:r>
          </a:p>
        </p:txBody>
      </p:sp>
      <p:cxnSp>
        <p:nvCxnSpPr>
          <p:cNvPr id="46" name="Straight Arrow Connector 23">
            <a:extLst>
              <a:ext uri="{FF2B5EF4-FFF2-40B4-BE49-F238E27FC236}">
                <a16:creationId xmlns:a16="http://schemas.microsoft.com/office/drawing/2014/main" id="{7D5CAB28-0571-62A1-2214-1F4EA4AA631E}"/>
              </a:ext>
            </a:extLst>
          </p:cNvPr>
          <p:cNvCxnSpPr>
            <a:cxnSpLocks/>
          </p:cNvCxnSpPr>
          <p:nvPr/>
        </p:nvCxnSpPr>
        <p:spPr bwMode="auto">
          <a:xfrm flipV="1">
            <a:off x="1087197" y="5017668"/>
            <a:ext cx="459102" cy="380702"/>
          </a:xfrm>
          <a:prstGeom prst="straightConnector1">
            <a:avLst/>
          </a:prstGeom>
          <a:ln w="12700">
            <a:solidFill>
              <a:srgbClr val="E15E3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28">
            <a:extLst>
              <a:ext uri="{FF2B5EF4-FFF2-40B4-BE49-F238E27FC236}">
                <a16:creationId xmlns:a16="http://schemas.microsoft.com/office/drawing/2014/main" id="{380D7E7E-A76E-E8A0-9FEE-6E720BE8624D}"/>
              </a:ext>
            </a:extLst>
          </p:cNvPr>
          <p:cNvSpPr txBox="1"/>
          <p:nvPr/>
        </p:nvSpPr>
        <p:spPr bwMode="auto">
          <a:xfrm>
            <a:off x="1036364" y="4753715"/>
            <a:ext cx="1413800" cy="461665"/>
          </a:xfrm>
          <a:prstGeom prst="rect">
            <a:avLst/>
          </a:prstGeom>
          <a:noFill/>
        </p:spPr>
        <p:txBody>
          <a:bodyPr wrap="square" rtlCol="0">
            <a:spAutoFit/>
          </a:bodyPr>
          <a:lstStyle/>
          <a:p>
            <a:pPr algn="ctr"/>
            <a:r>
              <a:rPr lang="fr-FR" sz="1200">
                <a:solidFill>
                  <a:srgbClr val="E15E32"/>
                </a:solidFill>
              </a:rPr>
              <a:t>electrodesorbed gas</a:t>
            </a:r>
            <a:endParaRPr lang="fr-FR" sz="1200" i="1" baseline="30000">
              <a:solidFill>
                <a:srgbClr val="E15E32"/>
              </a:solidFill>
            </a:endParaRPr>
          </a:p>
        </p:txBody>
      </p:sp>
      <p:cxnSp>
        <p:nvCxnSpPr>
          <p:cNvPr id="49" name="Straight Arrow Connector 23">
            <a:extLst>
              <a:ext uri="{FF2B5EF4-FFF2-40B4-BE49-F238E27FC236}">
                <a16:creationId xmlns:a16="http://schemas.microsoft.com/office/drawing/2014/main" id="{F6646EB3-3CD3-ABB2-78CF-6351E6F1D85C}"/>
              </a:ext>
            </a:extLst>
          </p:cNvPr>
          <p:cNvCxnSpPr>
            <a:cxnSpLocks/>
          </p:cNvCxnSpPr>
          <p:nvPr/>
        </p:nvCxnSpPr>
        <p:spPr bwMode="auto">
          <a:xfrm>
            <a:off x="1362924" y="3239774"/>
            <a:ext cx="398761" cy="428071"/>
          </a:xfrm>
          <a:prstGeom prst="straightConnector1">
            <a:avLst/>
          </a:prstGeom>
          <a:ln w="12700">
            <a:solidFill>
              <a:srgbClr val="E15E3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28">
            <a:extLst>
              <a:ext uri="{FF2B5EF4-FFF2-40B4-BE49-F238E27FC236}">
                <a16:creationId xmlns:a16="http://schemas.microsoft.com/office/drawing/2014/main" id="{AE3E0D1B-2DDA-809F-1852-4F23EA69699E}"/>
              </a:ext>
            </a:extLst>
          </p:cNvPr>
          <p:cNvSpPr txBox="1"/>
          <p:nvPr/>
        </p:nvSpPr>
        <p:spPr bwMode="auto">
          <a:xfrm>
            <a:off x="1191957" y="3606987"/>
            <a:ext cx="1413800" cy="461665"/>
          </a:xfrm>
          <a:prstGeom prst="rect">
            <a:avLst/>
          </a:prstGeom>
          <a:noFill/>
        </p:spPr>
        <p:txBody>
          <a:bodyPr wrap="square" rtlCol="0">
            <a:spAutoFit/>
          </a:bodyPr>
          <a:lstStyle/>
          <a:p>
            <a:pPr algn="ctr"/>
            <a:r>
              <a:rPr lang="fr-FR" sz="1200">
                <a:solidFill>
                  <a:srgbClr val="E15E32"/>
                </a:solidFill>
              </a:rPr>
              <a:t>photodesorbed gas</a:t>
            </a:r>
            <a:endParaRPr lang="fr-FR" sz="1200" i="1" baseline="30000">
              <a:solidFill>
                <a:srgbClr val="E15E32"/>
              </a:solidFill>
            </a:endParaRPr>
          </a:p>
        </p:txBody>
      </p:sp>
      <p:sp>
        <p:nvSpPr>
          <p:cNvPr id="55" name="TextBox 4">
            <a:extLst>
              <a:ext uri="{FF2B5EF4-FFF2-40B4-BE49-F238E27FC236}">
                <a16:creationId xmlns:a16="http://schemas.microsoft.com/office/drawing/2014/main" id="{2BE651B2-BD8D-B782-D1B0-28BC500B27F2}"/>
              </a:ext>
            </a:extLst>
          </p:cNvPr>
          <p:cNvSpPr txBox="1"/>
          <p:nvPr/>
        </p:nvSpPr>
        <p:spPr bwMode="auto">
          <a:xfrm>
            <a:off x="759520" y="2870976"/>
            <a:ext cx="1167903" cy="338554"/>
          </a:xfrm>
          <a:prstGeom prst="rect">
            <a:avLst/>
          </a:prstGeom>
          <a:noFill/>
        </p:spPr>
        <p:txBody>
          <a:bodyPr wrap="square" rtlCol="0">
            <a:spAutoFit/>
          </a:bodyPr>
          <a:lstStyle/>
          <a:p>
            <a:pPr algn="ctr"/>
            <a:r>
              <a:rPr lang="fr-FR" sz="1600" b="1">
                <a:solidFill>
                  <a:srgbClr val="2F2F2F"/>
                </a:solidFill>
                <a:latin typeface="Cambria Math" panose="02040503050406030204" pitchFamily="18" charset="0"/>
                <a:ea typeface="Cambria Math" panose="02040503050406030204" pitchFamily="18" charset="0"/>
              </a:rPr>
              <a:t>PSD</a:t>
            </a:r>
          </a:p>
        </p:txBody>
      </p:sp>
      <p:sp>
        <p:nvSpPr>
          <p:cNvPr id="56" name="TextBox 4">
            <a:extLst>
              <a:ext uri="{FF2B5EF4-FFF2-40B4-BE49-F238E27FC236}">
                <a16:creationId xmlns:a16="http://schemas.microsoft.com/office/drawing/2014/main" id="{FCD73BE8-3396-B097-39C5-48CEBABD649A}"/>
              </a:ext>
            </a:extLst>
          </p:cNvPr>
          <p:cNvSpPr txBox="1"/>
          <p:nvPr/>
        </p:nvSpPr>
        <p:spPr bwMode="auto">
          <a:xfrm>
            <a:off x="503245" y="5426780"/>
            <a:ext cx="1167903" cy="338554"/>
          </a:xfrm>
          <a:prstGeom prst="rect">
            <a:avLst/>
          </a:prstGeom>
          <a:noFill/>
        </p:spPr>
        <p:txBody>
          <a:bodyPr wrap="square" rtlCol="0">
            <a:spAutoFit/>
          </a:bodyPr>
          <a:lstStyle/>
          <a:p>
            <a:pPr algn="ctr"/>
            <a:r>
              <a:rPr lang="fr-FR" sz="1600" b="1">
                <a:solidFill>
                  <a:srgbClr val="2F2F2F"/>
                </a:solidFill>
                <a:latin typeface="Cambria Math" panose="02040503050406030204" pitchFamily="18" charset="0"/>
                <a:ea typeface="Cambria Math" panose="02040503050406030204" pitchFamily="18" charset="0"/>
              </a:rPr>
              <a:t>ESD</a:t>
            </a:r>
          </a:p>
        </p:txBody>
      </p:sp>
      <p:sp>
        <p:nvSpPr>
          <p:cNvPr id="58" name="ZoneTexte 57">
            <a:extLst>
              <a:ext uri="{FF2B5EF4-FFF2-40B4-BE49-F238E27FC236}">
                <a16:creationId xmlns:a16="http://schemas.microsoft.com/office/drawing/2014/main" id="{60B178A0-1CE1-54AC-76B8-207206353CB5}"/>
              </a:ext>
            </a:extLst>
          </p:cNvPr>
          <p:cNvSpPr txBox="1"/>
          <p:nvPr/>
        </p:nvSpPr>
        <p:spPr bwMode="auto">
          <a:xfrm>
            <a:off x="220958" y="1440670"/>
            <a:ext cx="6284584" cy="1200329"/>
          </a:xfrm>
          <a:prstGeom prst="rect">
            <a:avLst/>
          </a:prstGeom>
          <a:noFill/>
        </p:spPr>
        <p:txBody>
          <a:bodyPr wrap="square">
            <a:spAutoFit/>
          </a:bodyPr>
          <a:lstStyle/>
          <a:p>
            <a:pPr marL="0" lvl="1" indent="0">
              <a:buFont typeface="Arial"/>
              <a:buNone/>
              <a:defRPr/>
            </a:pPr>
            <a:r>
              <a:rPr lang="fr-FR" b="1">
                <a:solidFill>
                  <a:srgbClr val="E15E32"/>
                </a:solidFill>
              </a:rPr>
              <a:t>Pressure elevation during LHC functionning</a:t>
            </a:r>
          </a:p>
          <a:p>
            <a:pPr marL="285750" lvl="1" indent="-285750">
              <a:buFont typeface="Arial" panose="020B0604020202020204" pitchFamily="34" charset="0"/>
              <a:buChar char="•"/>
              <a:defRPr/>
            </a:pPr>
            <a:r>
              <a:rPr lang="fr-FR" b="1">
                <a:solidFill>
                  <a:srgbClr val="6E2466"/>
                </a:solidFill>
              </a:rPr>
              <a:t>Photodesorbed gas: </a:t>
            </a:r>
            <a:r>
              <a:rPr lang="fr-FR">
                <a:solidFill>
                  <a:srgbClr val="2F2F2F"/>
                </a:solidFill>
              </a:rPr>
              <a:t>induced by photons hitting the surface</a:t>
            </a:r>
          </a:p>
          <a:p>
            <a:pPr marL="285750" lvl="1" indent="-285750">
              <a:buFont typeface="Arial" panose="020B0604020202020204" pitchFamily="34" charset="0"/>
              <a:buChar char="•"/>
              <a:defRPr/>
            </a:pPr>
            <a:r>
              <a:rPr lang="fr-FR" b="1">
                <a:solidFill>
                  <a:srgbClr val="6E2466"/>
                </a:solidFill>
              </a:rPr>
              <a:t>Electrodesorbed gas: </a:t>
            </a:r>
            <a:r>
              <a:rPr lang="fr-FR">
                <a:solidFill>
                  <a:srgbClr val="2F2F2F"/>
                </a:solidFill>
              </a:rPr>
              <a:t>induced by electrons hitting the surface</a:t>
            </a:r>
          </a:p>
        </p:txBody>
      </p:sp>
      <p:cxnSp>
        <p:nvCxnSpPr>
          <p:cNvPr id="6" name="Straight Connector 33">
            <a:extLst>
              <a:ext uri="{FF2B5EF4-FFF2-40B4-BE49-F238E27FC236}">
                <a16:creationId xmlns:a16="http://schemas.microsoft.com/office/drawing/2014/main" id="{BBE7B5E0-B40A-BCB9-481F-1F520A16637F}"/>
              </a:ext>
            </a:extLst>
          </p:cNvPr>
          <p:cNvCxnSpPr>
            <a:cxnSpLocks/>
          </p:cNvCxnSpPr>
          <p:nvPr/>
        </p:nvCxnSpPr>
        <p:spPr bwMode="auto">
          <a:xfrm>
            <a:off x="220957" y="3204696"/>
            <a:ext cx="2725339" cy="0"/>
          </a:xfrm>
          <a:prstGeom prst="line">
            <a:avLst/>
          </a:prstGeom>
          <a:ln w="38100">
            <a:solidFill>
              <a:srgbClr val="2F2F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02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89A3F-AAE4-FB27-016F-A0B8A0AAE3C3}"/>
              </a:ext>
            </a:extLst>
          </p:cNvPr>
          <p:cNvSpPr>
            <a:spLocks noGrp="1"/>
          </p:cNvSpPr>
          <p:nvPr>
            <p:ph type="title"/>
          </p:nvPr>
        </p:nvSpPr>
        <p:spPr>
          <a:xfrm>
            <a:off x="407988" y="2896129"/>
            <a:ext cx="11376025" cy="1065742"/>
          </a:xfrm>
        </p:spPr>
        <p:txBody>
          <a:bodyPr anchor="ctr"/>
          <a:lstStyle/>
          <a:p>
            <a:pPr marL="1028700" indent="-1028700" algn="ctr">
              <a:buFont typeface="+mj-lt"/>
              <a:buAutoNum type="romanUcPeriod" startAt="2"/>
            </a:pPr>
            <a:r>
              <a:rPr kumimoji="0" lang="en-US" sz="5000" b="1" i="0" u="none" strike="noStrike" kern="0" cap="none" spc="0" normalizeH="0" baseline="0" noProof="0">
                <a:ln>
                  <a:noFill/>
                </a:ln>
                <a:solidFill>
                  <a:srgbClr val="0033A0"/>
                </a:solidFill>
                <a:effectLst/>
                <a:uLnTx/>
                <a:uFillTx/>
                <a:latin typeface="Source Sans Pro"/>
                <a:cs typeface="Arial"/>
              </a:rPr>
              <a:t>LHC physics fill’s lifetime</a:t>
            </a:r>
          </a:p>
        </p:txBody>
      </p:sp>
      <p:sp>
        <p:nvSpPr>
          <p:cNvPr id="6" name="Slide Number Placeholder 5">
            <a:extLst>
              <a:ext uri="{FF2B5EF4-FFF2-40B4-BE49-F238E27FC236}">
                <a16:creationId xmlns:a16="http://schemas.microsoft.com/office/drawing/2014/main" id="{2C8E6604-07F3-33A5-8551-9D4438814D69}"/>
              </a:ext>
            </a:extLst>
          </p:cNvPr>
          <p:cNvSpPr>
            <a:spLocks noGrp="1"/>
          </p:cNvSpPr>
          <p:nvPr>
            <p:ph type="sldNum" sz="quarter" idx="12"/>
          </p:nvPr>
        </p:nvSpPr>
        <p:spPr>
          <a:xfrm>
            <a:off x="11102758" y="6397995"/>
            <a:ext cx="681254" cy="365125"/>
          </a:xfrm>
        </p:spPr>
        <p:txBody>
          <a:bodyPr/>
          <a:lstStyle/>
          <a:p>
            <a:pPr>
              <a:defRPr/>
            </a:pPr>
            <a:fld id="{36B5EA5A-BC32-A742-B11B-8E7414D5B535}" type="slidenum">
              <a:rPr lang="en-US" sz="1400" smtClean="0"/>
              <a:t>9</a:t>
            </a:fld>
            <a:endParaRPr lang="en-US" sz="1400"/>
          </a:p>
        </p:txBody>
      </p:sp>
      <p:sp>
        <p:nvSpPr>
          <p:cNvPr id="9" name="Footer Placeholder 4">
            <a:extLst>
              <a:ext uri="{FF2B5EF4-FFF2-40B4-BE49-F238E27FC236}">
                <a16:creationId xmlns:a16="http://schemas.microsoft.com/office/drawing/2014/main" id="{0DED89F6-AD20-E6B0-71FD-3174A3F24084}"/>
              </a:ext>
            </a:extLst>
          </p:cNvPr>
          <p:cNvSpPr>
            <a:spLocks noGrp="1"/>
          </p:cNvSpPr>
          <p:nvPr>
            <p:ph type="ftr" sz="quarter" idx="11"/>
          </p:nvPr>
        </p:nvSpPr>
        <p:spPr bwMode="auto">
          <a:xfrm>
            <a:off x="4259262" y="6309320"/>
            <a:ext cx="6572221" cy="54868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Quentin DUONG | quentin.duong@cern.ch</a:t>
            </a:r>
          </a:p>
        </p:txBody>
      </p:sp>
      <p:sp>
        <p:nvSpPr>
          <p:cNvPr id="10" name="Footer Placeholder 4">
            <a:extLst>
              <a:ext uri="{FF2B5EF4-FFF2-40B4-BE49-F238E27FC236}">
                <a16:creationId xmlns:a16="http://schemas.microsoft.com/office/drawing/2014/main" id="{47F9E9D0-53BD-D530-F2B0-8F9A95DD8263}"/>
              </a:ext>
            </a:extLst>
          </p:cNvPr>
          <p:cNvSpPr txBox="1">
            <a:spLocks/>
          </p:cNvSpPr>
          <p:nvPr/>
        </p:nvSpPr>
        <p:spPr bwMode="auto">
          <a:xfrm>
            <a:off x="1055440" y="6309320"/>
            <a:ext cx="2050213" cy="548680"/>
          </a:xfrm>
          <a:prstGeom prst="rect">
            <a:avLst/>
          </a:prstGeom>
        </p:spPr>
        <p:txBody>
          <a:bodyPr vert="horz" lIns="91440" tIns="45720" rIns="91440" bIns="45720" rtlCol="0" anchor="ctr"/>
          <a:lstStyle>
            <a:defPPr>
              <a:defRPr lang="en-US"/>
            </a:defPPr>
            <a:lvl1pPr marL="0" algn="ctr"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Source Sans Pro"/>
                <a:cs typeface="Arial"/>
              </a:rPr>
              <a:t>TE – VSC – VSM</a:t>
            </a:r>
          </a:p>
        </p:txBody>
      </p:sp>
      <p:sp>
        <p:nvSpPr>
          <p:cNvPr id="11" name="Date Placeholder 3">
            <a:extLst>
              <a:ext uri="{FF2B5EF4-FFF2-40B4-BE49-F238E27FC236}">
                <a16:creationId xmlns:a16="http://schemas.microsoft.com/office/drawing/2014/main" id="{5D7ABFB8-95D7-53C4-65D3-57505D6BD3DC}"/>
              </a:ext>
            </a:extLst>
          </p:cNvPr>
          <p:cNvSpPr>
            <a:spLocks noGrp="1"/>
          </p:cNvSpPr>
          <p:nvPr>
            <p:ph type="dt" sz="half" idx="10"/>
          </p:nvPr>
        </p:nvSpPr>
        <p:spPr bwMode="auto">
          <a:xfrm>
            <a:off x="3248526" y="6303117"/>
            <a:ext cx="867862" cy="554883"/>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026B239-3F43-493A-AA21-573ADDF01B96}" type="datetime1">
              <a:rPr kumimoji="0" lang="fr-FR" sz="1200" b="0" i="0" u="none" strike="noStrike" kern="0" cap="none" spc="0" normalizeH="0" baseline="0" noProof="0" smtClean="0">
                <a:ln>
                  <a:noFill/>
                </a:ln>
                <a:solidFill>
                  <a:srgbClr val="FFFFFF"/>
                </a:solidFill>
                <a:effectLst/>
                <a:uLnTx/>
                <a:uFillTx/>
                <a:latin typeface="Source Sans Pro"/>
                <a:cs typeface="Arial"/>
              </a:rPr>
              <a:t>20/12/2023</a:t>
            </a:fld>
            <a:endParaRPr kumimoji="0" lang="en-US" sz="1000" b="0" i="0" u="none" strike="noStrike" kern="0" cap="none" spc="0" normalizeH="0" baseline="0" noProof="0" dirty="0">
              <a:ln>
                <a:noFill/>
              </a:ln>
              <a:solidFill>
                <a:srgbClr val="FFFFFF"/>
              </a:solidFill>
              <a:effectLst/>
              <a:uLnTx/>
              <a:uFillTx/>
              <a:latin typeface="Source Sans Pro"/>
              <a:cs typeface="Arial"/>
            </a:endParaRPr>
          </a:p>
        </p:txBody>
      </p:sp>
    </p:spTree>
    <p:extLst>
      <p:ext uri="{BB962C8B-B14F-4D97-AF65-F5344CB8AC3E}">
        <p14:creationId xmlns:p14="http://schemas.microsoft.com/office/powerpoint/2010/main" val="1751441183"/>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Source Sans Pro"/>
        <a:ea typeface="Arial"/>
        <a:cs typeface="Arial"/>
      </a:majorFont>
      <a:minorFont>
        <a:latin typeface="Source Sans Pro"/>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extLst>
    <a:ext uri="{05A4C25C-085E-4340-85A3-A5531E510DB2}">
      <thm15:themeFamily xmlns:thm15="http://schemas.microsoft.com/office/thememl/2012/main" name="CERN Corporate 16x9_OnlyOffice_PPT_Source Sans Pro" id="{F11624F6-6BAA-4543-85D8-8333456F0987}" vid="{318475FB-D47A-2449-BCDD-6ADD6CDE85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 Corporate 16x9_OnlyOffice_PPT_Source Sans Pro</Template>
  <TotalTime>72715</TotalTime>
  <Words>4522</Words>
  <Application>Microsoft Office PowerPoint</Application>
  <DocSecurity>0</DocSecurity>
  <PresentationFormat>Grand écran</PresentationFormat>
  <Paragraphs>991</Paragraphs>
  <Slides>37</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Cambria Math</vt:lpstr>
      <vt:lpstr>Source Sans Pro</vt:lpstr>
      <vt:lpstr>Office Theme</vt:lpstr>
      <vt:lpstr>Some bulk Cu and aC coating preliminary results obtained with the Vacuum Pilot Sector during 2023 run</vt:lpstr>
      <vt:lpstr>Outline</vt:lpstr>
      <vt:lpstr>Disclaimer</vt:lpstr>
      <vt:lpstr>Set-up description  &amp; physics principles</vt:lpstr>
      <vt:lpstr>Layout</vt:lpstr>
      <vt:lpstr>Electron cloud build-up</vt:lpstr>
      <vt:lpstr>Electron current and energy detection</vt:lpstr>
      <vt:lpstr>Total pressure detection</vt:lpstr>
      <vt:lpstr>LHC physics fill’s lifetime</vt:lpstr>
      <vt:lpstr>Hybrid scheme injection</vt:lpstr>
      <vt:lpstr>Fill lifetime overview</vt:lpstr>
      <vt:lpstr>Electron cloud of a hybrid physics fill</vt:lpstr>
      <vt:lpstr>Electron cloud response of copper during injection</vt:lpstr>
      <vt:lpstr>Photoelectrons during energy ramp-up</vt:lpstr>
      <vt:lpstr>Electron cloud current evolution during a fill</vt:lpstr>
      <vt:lpstr>Electron energy distribution  for bulk Copper</vt:lpstr>
      <vt:lpstr>At Stable Beam: t = 0h</vt:lpstr>
      <vt:lpstr>At Stable Beam: t = 6h</vt:lpstr>
      <vt:lpstr>At Stable Beam: t = 11h</vt:lpstr>
      <vt:lpstr>Impact of the beam intensity at 6800GeV</vt:lpstr>
      <vt:lpstr>Summary</vt:lpstr>
      <vt:lpstr>Backups</vt:lpstr>
      <vt:lpstr>Station 2 – Amorphous carbon</vt:lpstr>
      <vt:lpstr>Station 3 – New unbaked copper</vt:lpstr>
      <vt:lpstr>Station 4 – Old unbaked copper</vt:lpstr>
      <vt:lpstr>Electron cloud for hybrid fills</vt:lpstr>
      <vt:lpstr>Ecloud as a function of beam mean ppb</vt:lpstr>
      <vt:lpstr>Electron flux scaling with beam intensity at end of fill</vt:lpstr>
      <vt:lpstr>RFA raw data</vt:lpstr>
      <vt:lpstr>During energy ramp-up</vt:lpstr>
      <vt:lpstr>Energy spectrum double lognormal fit</vt:lpstr>
      <vt:lpstr>Kick approximation principle</vt:lpstr>
      <vt:lpstr>Kick approximation formulae</vt:lpstr>
      <vt:lpstr>Energy ramp-up at 620GeV</vt:lpstr>
      <vt:lpstr>Energy ramp-up at 2074GeV</vt:lpstr>
      <vt:lpstr>Energy ramp-up at 6799GeV</vt:lpstr>
      <vt:lpstr>Présentation PowerPoint</vt:lpstr>
    </vt:vector>
  </TitlesOfParts>
  <Manager/>
  <Company>CERN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Source Sans Pro 50pt  up to three lines</dc:title>
  <dc:subject/>
  <dc:creator>Quentin Duong</dc:creator>
  <cp:keywords/>
  <dc:description/>
  <cp:lastModifiedBy>Quentin Duong</cp:lastModifiedBy>
  <cp:revision>834</cp:revision>
  <cp:lastPrinted>2023-11-30T09:34:17Z</cp:lastPrinted>
  <dcterms:created xsi:type="dcterms:W3CDTF">2022-10-14T10:14:34Z</dcterms:created>
  <dcterms:modified xsi:type="dcterms:W3CDTF">2023-12-20T20:07:24Z</dcterms:modified>
  <cp:category/>
  <dc:identifier/>
  <cp:contentStatus/>
  <dc:language/>
  <cp:version/>
</cp:coreProperties>
</file>