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94" r:id="rId4"/>
  </p:sldMasterIdLst>
  <p:notesMasterIdLst>
    <p:notesMasterId r:id="rId35"/>
  </p:notesMasterIdLst>
  <p:handoutMasterIdLst>
    <p:handoutMasterId r:id="rId36"/>
  </p:handoutMasterIdLst>
  <p:sldIdLst>
    <p:sldId id="257" r:id="rId5"/>
    <p:sldId id="863" r:id="rId6"/>
    <p:sldId id="867" r:id="rId7"/>
    <p:sldId id="868" r:id="rId8"/>
    <p:sldId id="824" r:id="rId9"/>
    <p:sldId id="885" r:id="rId10"/>
    <p:sldId id="893" r:id="rId11"/>
    <p:sldId id="889" r:id="rId12"/>
    <p:sldId id="873" r:id="rId13"/>
    <p:sldId id="890" r:id="rId14"/>
    <p:sldId id="888" r:id="rId15"/>
    <p:sldId id="877" r:id="rId16"/>
    <p:sldId id="882" r:id="rId17"/>
    <p:sldId id="878" r:id="rId18"/>
    <p:sldId id="892" r:id="rId19"/>
    <p:sldId id="886" r:id="rId20"/>
    <p:sldId id="891" r:id="rId21"/>
    <p:sldId id="879" r:id="rId22"/>
    <p:sldId id="880" r:id="rId23"/>
    <p:sldId id="881" r:id="rId24"/>
    <p:sldId id="901" r:id="rId25"/>
    <p:sldId id="862" r:id="rId26"/>
    <p:sldId id="884" r:id="rId27"/>
    <p:sldId id="894" r:id="rId28"/>
    <p:sldId id="895" r:id="rId29"/>
    <p:sldId id="896" r:id="rId30"/>
    <p:sldId id="897" r:id="rId31"/>
    <p:sldId id="898" r:id="rId32"/>
    <p:sldId id="899" r:id="rId33"/>
    <p:sldId id="900" r:id="rId34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2D3"/>
    <a:srgbClr val="5B9BD5"/>
    <a:srgbClr val="FF6700"/>
    <a:srgbClr val="FF3399"/>
    <a:srgbClr val="00FF00"/>
    <a:srgbClr val="FFFFFF"/>
    <a:srgbClr val="008000"/>
    <a:srgbClr val="0066FF"/>
    <a:srgbClr val="FF80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85" autoAdjust="0"/>
    <p:restoredTop sz="93557" autoAdjust="0"/>
  </p:normalViewPr>
  <p:slideViewPr>
    <p:cSldViewPr snapToGrid="0">
      <p:cViewPr varScale="1">
        <p:scale>
          <a:sx n="69" d="100"/>
          <a:sy n="69" d="100"/>
        </p:scale>
        <p:origin x="106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74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8E887-85A7-4B83-8511-6C681CD5CC3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PISI Yanis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E714-0858-4DF5-9156-0531878577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1957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1158F-F295-4B85-8B2F-77625A855431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PISI Yanis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99BAD-818E-4B98-AC43-CBB78BB45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7926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9BAD-818E-4B98-AC43-CBB78BB45BB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97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9BAD-818E-4B98-AC43-CBB78BB45BB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41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9BAD-818E-4B98-AC43-CBB78BB45BB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24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9BAD-818E-4B98-AC43-CBB78BB45BB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95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9BAD-818E-4B98-AC43-CBB78BB45BB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1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9BAD-818E-4B98-AC43-CBB78BB45BB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17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9BAD-818E-4B98-AC43-CBB78BB45BB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25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9BAD-818E-4B98-AC43-CBB78BB45BB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37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9BAD-818E-4B98-AC43-CBB78BB45BB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69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9BAD-818E-4B98-AC43-CBB78BB45BB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973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9BAD-818E-4B98-AC43-CBB78BB45BB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6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50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 descr="C:\Users\sattonnay\AppData\Local\Microsoft\Windows\INetCache\Content.Word\logo MAVERICS V1(1)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87" y="112"/>
            <a:ext cx="1292270" cy="7167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36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31468" y="6481818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94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772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9290368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37256" y="6473297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55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36644" y="6493269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2683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3048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111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20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50123" y="6493270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C:\Users\sattonnay\AppData\Local\Microsoft\Windows\INetCache\Content.Word\logo MAVERICS V1(1)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87" y="112"/>
            <a:ext cx="1292270" cy="7167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344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40697" y="6481814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 descr="C:\Users\sattonnay\AppData\Local\Microsoft\Windows\INetCache\Content.Word\logo MAVERICS V1(1)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87" y="112"/>
            <a:ext cx="1292270" cy="7167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81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9701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23632" y="6473298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C:\Users\sattonnay\AppData\Local\Microsoft\Windows\INetCache\Content.Word\logo MAVERICS V1(1)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87" y="112"/>
            <a:ext cx="1292270" cy="7167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3ED37BE5-D381-456B-9B35-FBA0920937A0}"/>
              </a:ext>
            </a:extLst>
          </p:cNvPr>
          <p:cNvSpPr txBox="1">
            <a:spLocks/>
          </p:cNvSpPr>
          <p:nvPr userDrawn="1"/>
        </p:nvSpPr>
        <p:spPr>
          <a:xfrm>
            <a:off x="3472967" y="6455345"/>
            <a:ext cx="5541624" cy="36471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37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Arial" charset="0"/>
                <a:cs typeface="Arial" charset="0"/>
              </a:rPr>
              <a:t>Scientific Council– 16/12/2021</a:t>
            </a:r>
          </a:p>
        </p:txBody>
      </p:sp>
    </p:spTree>
    <p:extLst>
      <p:ext uri="{BB962C8B-B14F-4D97-AF65-F5344CB8AC3E}">
        <p14:creationId xmlns:p14="http://schemas.microsoft.com/office/powerpoint/2010/main" val="209026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31468" y="6481818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687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287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9290368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37256" y="6473297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252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36644" y="6493269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03727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58755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12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813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50123" y="6493270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322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40697" y="6481814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 descr="C:\Users\sattonnay\AppData\Local\Microsoft\Windows\INetCache\Content.Word\logo MAVERICS V1(1)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87" y="112"/>
            <a:ext cx="1292270" cy="7167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3ED37BE5-D381-456B-9B35-FBA0920937A0}"/>
              </a:ext>
            </a:extLst>
          </p:cNvPr>
          <p:cNvSpPr txBox="1">
            <a:spLocks/>
          </p:cNvSpPr>
          <p:nvPr userDrawn="1"/>
        </p:nvSpPr>
        <p:spPr>
          <a:xfrm>
            <a:off x="3472967" y="6455345"/>
            <a:ext cx="5541624" cy="36471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37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Arial" charset="0"/>
                <a:cs typeface="Arial" charset="0"/>
              </a:rPr>
              <a:t>Scientific Council– 16/12/2021</a:t>
            </a:r>
          </a:p>
        </p:txBody>
      </p:sp>
    </p:spTree>
    <p:extLst>
      <p:ext uri="{BB962C8B-B14F-4D97-AF65-F5344CB8AC3E}">
        <p14:creationId xmlns:p14="http://schemas.microsoft.com/office/powerpoint/2010/main" val="54604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9290368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30340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23632" y="6473298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C:\Users\sattonnay\AppData\Local\Microsoft\Windows\INetCache\Content.Word\logo MAVERICS V1(1)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87" y="112"/>
            <a:ext cx="1292270" cy="7167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3ED37BE5-D381-456B-9B35-FBA0920937A0}"/>
              </a:ext>
            </a:extLst>
          </p:cNvPr>
          <p:cNvSpPr txBox="1">
            <a:spLocks/>
          </p:cNvSpPr>
          <p:nvPr userDrawn="1"/>
        </p:nvSpPr>
        <p:spPr>
          <a:xfrm>
            <a:off x="3472967" y="6455345"/>
            <a:ext cx="5541624" cy="36471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37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Arial" charset="0"/>
                <a:cs typeface="Arial" charset="0"/>
              </a:rPr>
              <a:t>Scientific Council– 16/12/2021</a:t>
            </a:r>
          </a:p>
        </p:txBody>
      </p:sp>
    </p:spTree>
    <p:extLst>
      <p:ext uri="{BB962C8B-B14F-4D97-AF65-F5344CB8AC3E}">
        <p14:creationId xmlns:p14="http://schemas.microsoft.com/office/powerpoint/2010/main" val="3263715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5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403" y="6467920"/>
            <a:ext cx="2729258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94" y="6467920"/>
            <a:ext cx="5541622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7" y="6467920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640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7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5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403" y="6467920"/>
            <a:ext cx="2729258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94" y="6467920"/>
            <a:ext cx="5541622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7" y="6467920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810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7"/>
            <a:ext cx="12191598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42" y="169116"/>
            <a:ext cx="9290368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403" y="6467920"/>
            <a:ext cx="2729258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94" y="6467920"/>
            <a:ext cx="5541622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7" y="6467920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300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7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4" y="1681712"/>
            <a:ext cx="5158152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4" y="2504603"/>
            <a:ext cx="5158152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2"/>
            <a:ext cx="5183307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603"/>
            <a:ext cx="5183307" cy="3685030"/>
          </a:xfrm>
        </p:spPr>
        <p:txBody>
          <a:bodyPr/>
          <a:lstStyle>
            <a:lvl1pPr marL="258703" indent="-258703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06" indent="-258703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13" indent="-258703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3" lvl="0" indent="-258703" algn="l" defTabSz="1034810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06" lvl="1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13" lvl="2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403" y="6467920"/>
            <a:ext cx="2729258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94" y="6467920"/>
            <a:ext cx="5541622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7" y="6467920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4517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4" y="1681712"/>
            <a:ext cx="5158152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4" y="2504603"/>
            <a:ext cx="5158152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2"/>
            <a:ext cx="5183307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603"/>
            <a:ext cx="5183307" cy="3685030"/>
          </a:xfrm>
        </p:spPr>
        <p:txBody>
          <a:bodyPr/>
          <a:lstStyle>
            <a:lvl1pPr marL="258703" indent="-258703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06" indent="-258703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13" indent="-258703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3" lvl="0" indent="-258703" algn="l" defTabSz="1034810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06" lvl="1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13" lvl="2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403" y="6467920"/>
            <a:ext cx="2729258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94" y="6467920"/>
            <a:ext cx="5541622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7" y="6467920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30170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4" y="1681712"/>
            <a:ext cx="5158152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4" y="2504603"/>
            <a:ext cx="5158152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2"/>
            <a:ext cx="5183307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603"/>
            <a:ext cx="5183307" cy="3685030"/>
          </a:xfrm>
        </p:spPr>
        <p:txBody>
          <a:bodyPr/>
          <a:lstStyle>
            <a:lvl1pPr marL="258703" indent="-258703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06" indent="-258703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13" indent="-258703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3" lvl="0" indent="-258703" algn="l" defTabSz="1034810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06" lvl="1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13" lvl="2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403" y="6467920"/>
            <a:ext cx="2729258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94" y="6467920"/>
            <a:ext cx="5541622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7" y="6467920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422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4" y="1681712"/>
            <a:ext cx="5158152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4" y="2504603"/>
            <a:ext cx="5158152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2"/>
            <a:ext cx="5183307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603"/>
            <a:ext cx="5183307" cy="3685030"/>
          </a:xfrm>
        </p:spPr>
        <p:txBody>
          <a:bodyPr/>
          <a:lstStyle>
            <a:lvl1pPr marL="258703" indent="-258703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06" indent="-258703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13" indent="-258703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3" lvl="0" indent="-258703" algn="l" defTabSz="1034810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06" lvl="1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13" lvl="2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403" y="6467920"/>
            <a:ext cx="2729258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94" y="6467920"/>
            <a:ext cx="5541622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7" y="6467920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3852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7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4" y="1681712"/>
            <a:ext cx="5158152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4" y="2504603"/>
            <a:ext cx="5158152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2"/>
            <a:ext cx="5183307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603"/>
            <a:ext cx="5183307" cy="3685030"/>
          </a:xfrm>
        </p:spPr>
        <p:txBody>
          <a:bodyPr/>
          <a:lstStyle>
            <a:lvl1pPr marL="258703" indent="-258703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06" indent="-258703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13" indent="-258703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3" lvl="0" indent="-258703" algn="l" defTabSz="1034810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06" lvl="1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13" lvl="2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403" y="6467920"/>
            <a:ext cx="2729258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94" y="6467920"/>
            <a:ext cx="5541622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7" y="6467920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507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7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4" y="1681712"/>
            <a:ext cx="5158152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4" y="2504603"/>
            <a:ext cx="5158152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2"/>
            <a:ext cx="5183307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603"/>
            <a:ext cx="5183307" cy="3685030"/>
          </a:xfrm>
        </p:spPr>
        <p:txBody>
          <a:bodyPr/>
          <a:lstStyle>
            <a:lvl1pPr marL="258703" indent="-258703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06" indent="-258703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13" indent="-258703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3" lvl="0" indent="-258703" algn="l" defTabSz="1034810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06" lvl="1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13" lvl="2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403" y="6467920"/>
            <a:ext cx="2729258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94" y="6467920"/>
            <a:ext cx="5541622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7" y="6467920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65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31560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4" y="1681712"/>
            <a:ext cx="5158152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4" y="2504603"/>
            <a:ext cx="5158152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2"/>
            <a:ext cx="5183307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04" indent="0">
              <a:buNone/>
              <a:defRPr sz="2263" b="1"/>
            </a:lvl2pPr>
            <a:lvl3pPr marL="1034810" indent="0">
              <a:buNone/>
              <a:defRPr sz="2037" b="1"/>
            </a:lvl3pPr>
            <a:lvl4pPr marL="1552215" indent="0">
              <a:buNone/>
              <a:defRPr sz="1811" b="1"/>
            </a:lvl4pPr>
            <a:lvl5pPr marL="2069619" indent="0">
              <a:buNone/>
              <a:defRPr sz="1811" b="1"/>
            </a:lvl5pPr>
            <a:lvl6pPr marL="2587021" indent="0">
              <a:buNone/>
              <a:defRPr sz="1811" b="1"/>
            </a:lvl6pPr>
            <a:lvl7pPr marL="3104429" indent="0">
              <a:buNone/>
              <a:defRPr sz="1811" b="1"/>
            </a:lvl7pPr>
            <a:lvl8pPr marL="3621833" indent="0">
              <a:buNone/>
              <a:defRPr sz="1811" b="1"/>
            </a:lvl8pPr>
            <a:lvl9pPr marL="413923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603"/>
            <a:ext cx="5183307" cy="3685030"/>
          </a:xfrm>
        </p:spPr>
        <p:txBody>
          <a:bodyPr/>
          <a:lstStyle>
            <a:lvl1pPr marL="258703" indent="-258703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06" indent="-258703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13" indent="-258703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3" lvl="0" indent="-258703" algn="l" defTabSz="1034810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06" lvl="1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13" lvl="2" indent="-258703" algn="l" defTabSz="1034810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403" y="6467920"/>
            <a:ext cx="2729258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94" y="6467920"/>
            <a:ext cx="5541622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7" y="6467920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61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670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50123" y="6493265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8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594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30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 descr="C:\Users\sattonnay\AppData\Local\Microsoft\Windows\INetCache\Content.Word\logo MAVERICS V1(1)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287" y="112"/>
            <a:ext cx="1292270" cy="7167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59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5032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3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1034826" rtl="0" eaLnBrk="1" latinLnBrk="0" hangingPunct="1">
        <a:lnSpc>
          <a:spcPct val="90000"/>
        </a:lnSpc>
        <a:spcBef>
          <a:spcPct val="0"/>
        </a:spcBef>
        <a:buNone/>
        <a:defRPr sz="49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07" indent="-258707" algn="l" defTabSz="1034826" rtl="0" eaLnBrk="1" latinLnBrk="0" hangingPunct="1">
        <a:lnSpc>
          <a:spcPct val="90000"/>
        </a:lnSpc>
        <a:spcBef>
          <a:spcPts val="1132"/>
        </a:spcBef>
        <a:buFont typeface="Arial" panose="020B0604020202020204" pitchFamily="34" charset="0"/>
        <a:buChar char="•"/>
        <a:defRPr sz="3169" kern="1200">
          <a:solidFill>
            <a:schemeClr val="tx1"/>
          </a:solidFill>
          <a:latin typeface="+mn-lt"/>
          <a:ea typeface="+mn-ea"/>
          <a:cs typeface="+mn-cs"/>
        </a:defRPr>
      </a:lvl1pPr>
      <a:lvl2pPr marL="77612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716" kern="1200">
          <a:solidFill>
            <a:schemeClr val="tx1"/>
          </a:solidFill>
          <a:latin typeface="+mn-lt"/>
          <a:ea typeface="+mn-ea"/>
          <a:cs typeface="+mn-cs"/>
        </a:defRPr>
      </a:lvl2pPr>
      <a:lvl3pPr marL="129353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81094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32836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84577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36318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880599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39801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1pPr>
      <a:lvl2pPr marL="51741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2pPr>
      <a:lvl3pPr marL="103482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3pPr>
      <a:lvl4pPr marL="155224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6965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8706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104479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62189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13930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50328" y="6444394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14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/>
  <p:txStyles>
    <p:titleStyle>
      <a:lvl1pPr algn="l" defTabSz="1034826" rtl="0" eaLnBrk="1" latinLnBrk="0" hangingPunct="1">
        <a:lnSpc>
          <a:spcPct val="90000"/>
        </a:lnSpc>
        <a:spcBef>
          <a:spcPct val="0"/>
        </a:spcBef>
        <a:buNone/>
        <a:defRPr sz="49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07" indent="-258707" algn="l" defTabSz="1034826" rtl="0" eaLnBrk="1" latinLnBrk="0" hangingPunct="1">
        <a:lnSpc>
          <a:spcPct val="90000"/>
        </a:lnSpc>
        <a:spcBef>
          <a:spcPts val="1132"/>
        </a:spcBef>
        <a:buFont typeface="Arial" panose="020B0604020202020204" pitchFamily="34" charset="0"/>
        <a:buChar char="•"/>
        <a:defRPr sz="3169" kern="1200">
          <a:solidFill>
            <a:schemeClr val="tx1"/>
          </a:solidFill>
          <a:latin typeface="+mn-lt"/>
          <a:ea typeface="+mn-ea"/>
          <a:cs typeface="+mn-cs"/>
        </a:defRPr>
      </a:lvl1pPr>
      <a:lvl2pPr marL="77612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716" kern="1200">
          <a:solidFill>
            <a:schemeClr val="tx1"/>
          </a:solidFill>
          <a:latin typeface="+mn-lt"/>
          <a:ea typeface="+mn-ea"/>
          <a:cs typeface="+mn-cs"/>
        </a:defRPr>
      </a:lvl2pPr>
      <a:lvl3pPr marL="129353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81094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32836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84577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36318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880599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39801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1pPr>
      <a:lvl2pPr marL="51741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2pPr>
      <a:lvl3pPr marL="103482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3pPr>
      <a:lvl4pPr marL="155224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6965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8706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104479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62189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13930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50328" y="6444394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90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/>
  <p:txStyles>
    <p:titleStyle>
      <a:lvl1pPr algn="l" defTabSz="1034826" rtl="0" eaLnBrk="1" latinLnBrk="0" hangingPunct="1">
        <a:lnSpc>
          <a:spcPct val="90000"/>
        </a:lnSpc>
        <a:spcBef>
          <a:spcPct val="0"/>
        </a:spcBef>
        <a:buNone/>
        <a:defRPr sz="49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07" indent="-258707" algn="l" defTabSz="1034826" rtl="0" eaLnBrk="1" latinLnBrk="0" hangingPunct="1">
        <a:lnSpc>
          <a:spcPct val="90000"/>
        </a:lnSpc>
        <a:spcBef>
          <a:spcPts val="1132"/>
        </a:spcBef>
        <a:buFont typeface="Arial" panose="020B0604020202020204" pitchFamily="34" charset="0"/>
        <a:buChar char="•"/>
        <a:defRPr sz="3169" kern="1200">
          <a:solidFill>
            <a:schemeClr val="tx1"/>
          </a:solidFill>
          <a:latin typeface="+mn-lt"/>
          <a:ea typeface="+mn-ea"/>
          <a:cs typeface="+mn-cs"/>
        </a:defRPr>
      </a:lvl1pPr>
      <a:lvl2pPr marL="77612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716" kern="1200">
          <a:solidFill>
            <a:schemeClr val="tx1"/>
          </a:solidFill>
          <a:latin typeface="+mn-lt"/>
          <a:ea typeface="+mn-ea"/>
          <a:cs typeface="+mn-cs"/>
        </a:defRPr>
      </a:lvl2pPr>
      <a:lvl3pPr marL="129353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81094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32836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84577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36318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880599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39801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1pPr>
      <a:lvl2pPr marL="51741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2pPr>
      <a:lvl3pPr marL="103482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3pPr>
      <a:lvl4pPr marL="155224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6965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8706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104479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62189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13930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7" y="364733"/>
            <a:ext cx="10513937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7" y="1825451"/>
            <a:ext cx="10513937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7" y="6356728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7" y="6356728"/>
            <a:ext cx="4114307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301" y="6356728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4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/>
  <p:txStyles>
    <p:titleStyle>
      <a:lvl1pPr algn="l" defTabSz="1034810" rtl="0" eaLnBrk="1" latinLnBrk="0" hangingPunct="1">
        <a:lnSpc>
          <a:spcPct val="90000"/>
        </a:lnSpc>
        <a:spcBef>
          <a:spcPct val="0"/>
        </a:spcBef>
        <a:buNone/>
        <a:defRPr sz="49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03" indent="-258703" algn="l" defTabSz="1034810" rtl="0" eaLnBrk="1" latinLnBrk="0" hangingPunct="1">
        <a:lnSpc>
          <a:spcPct val="90000"/>
        </a:lnSpc>
        <a:spcBef>
          <a:spcPts val="1132"/>
        </a:spcBef>
        <a:buFont typeface="Arial" panose="020B0604020202020204" pitchFamily="34" charset="0"/>
        <a:buChar char="•"/>
        <a:defRPr sz="3169" kern="1200">
          <a:solidFill>
            <a:schemeClr val="tx1"/>
          </a:solidFill>
          <a:latin typeface="+mn-lt"/>
          <a:ea typeface="+mn-ea"/>
          <a:cs typeface="+mn-cs"/>
        </a:defRPr>
      </a:lvl1pPr>
      <a:lvl2pPr marL="776106" indent="-258703" algn="l" defTabSz="1034810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716" kern="1200">
          <a:solidFill>
            <a:schemeClr val="tx1"/>
          </a:solidFill>
          <a:latin typeface="+mn-lt"/>
          <a:ea typeface="+mn-ea"/>
          <a:cs typeface="+mn-cs"/>
        </a:defRPr>
      </a:lvl2pPr>
      <a:lvl3pPr marL="1293513" indent="-258703" algn="l" defTabSz="1034810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810916" indent="-258703" algn="l" defTabSz="1034810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328320" indent="-258703" algn="l" defTabSz="1034810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845728" indent="-258703" algn="l" defTabSz="1034810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363129" indent="-258703" algn="l" defTabSz="1034810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880534" indent="-258703" algn="l" defTabSz="1034810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397939" indent="-258703" algn="l" defTabSz="1034810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4810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1pPr>
      <a:lvl2pPr marL="517404" algn="l" defTabSz="1034810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2pPr>
      <a:lvl3pPr marL="1034810" algn="l" defTabSz="1034810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3pPr>
      <a:lvl4pPr marL="1552215" algn="l" defTabSz="1034810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69619" algn="l" defTabSz="1034810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87021" algn="l" defTabSz="1034810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104429" algn="l" defTabSz="1034810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621833" algn="l" defTabSz="1034810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139236" algn="l" defTabSz="1034810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7678" y="1075381"/>
            <a:ext cx="62431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94B"/>
                </a:solidFill>
              </a:rPr>
              <a:t>Equipe</a:t>
            </a:r>
            <a:r>
              <a:rPr lang="en-US" sz="2800" b="1" dirty="0">
                <a:solidFill>
                  <a:srgbClr val="00294B"/>
                </a:solidFill>
              </a:rPr>
              <a:t> MAVERICS </a:t>
            </a:r>
          </a:p>
          <a:p>
            <a:r>
              <a:rPr lang="en-US" sz="2800" b="1" dirty="0" err="1">
                <a:solidFill>
                  <a:srgbClr val="00294B"/>
                </a:solidFill>
              </a:rPr>
              <a:t>Pôle</a:t>
            </a:r>
            <a:r>
              <a:rPr lang="en-US" sz="2800" b="1" dirty="0">
                <a:solidFill>
                  <a:srgbClr val="00294B"/>
                </a:solidFill>
              </a:rPr>
              <a:t> Physique des </a:t>
            </a:r>
            <a:r>
              <a:rPr lang="en-US" sz="2800" b="1" dirty="0" err="1">
                <a:solidFill>
                  <a:srgbClr val="00294B"/>
                </a:solidFill>
              </a:rPr>
              <a:t>Accélérateurs</a:t>
            </a:r>
            <a:r>
              <a:rPr lang="en-US" sz="2800" b="1" dirty="0">
                <a:solidFill>
                  <a:srgbClr val="00294B"/>
                </a:solidFill>
              </a:rPr>
              <a:t>  - </a:t>
            </a:r>
            <a:r>
              <a:rPr lang="en-US" sz="2800" b="1" dirty="0" err="1">
                <a:solidFill>
                  <a:srgbClr val="00294B"/>
                </a:solidFill>
              </a:rPr>
              <a:t>IJCLab</a:t>
            </a:r>
            <a:endParaRPr lang="fr-FR" sz="2800" b="1" dirty="0">
              <a:solidFill>
                <a:srgbClr val="00294B"/>
              </a:solidFill>
            </a:endParaRPr>
          </a:p>
        </p:txBody>
      </p:sp>
      <p:pic>
        <p:nvPicPr>
          <p:cNvPr id="9" name="Image 8" descr="C:\Users\sattonnay\AppData\Local\Microsoft\Windows\INetCache\Content.Word\logo MAVERICS V1(1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67" y="1075381"/>
            <a:ext cx="2216807" cy="1229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667541" y="2380017"/>
            <a:ext cx="11033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638EC4"/>
                </a:solidFill>
              </a:rPr>
              <a:t>Couches minces anti-</a:t>
            </a:r>
            <a:r>
              <a:rPr lang="fr-FR" sz="4000" b="1" dirty="0" err="1">
                <a:solidFill>
                  <a:srgbClr val="638EC4"/>
                </a:solidFill>
              </a:rPr>
              <a:t>multipacting</a:t>
            </a:r>
            <a:r>
              <a:rPr lang="fr-FR" sz="4000" b="1" dirty="0">
                <a:solidFill>
                  <a:srgbClr val="638EC4"/>
                </a:solidFill>
              </a:rPr>
              <a:t> pour les accélérateurs de particules  </a:t>
            </a:r>
          </a:p>
        </p:txBody>
      </p:sp>
      <p:sp>
        <p:nvSpPr>
          <p:cNvPr id="12" name="Sous-titre 5"/>
          <p:cNvSpPr txBox="1">
            <a:spLocks/>
          </p:cNvSpPr>
          <p:nvPr/>
        </p:nvSpPr>
        <p:spPr>
          <a:xfrm>
            <a:off x="2141667" y="3453444"/>
            <a:ext cx="7917426" cy="17659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None/>
              <a:defRPr sz="2716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517413" indent="0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None/>
              <a:defRPr sz="226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4826" indent="0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None/>
              <a:defRPr sz="203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2240" indent="0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None/>
              <a:defRPr sz="181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9653" indent="0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None/>
              <a:defRPr sz="181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7066" indent="0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None/>
              <a:defRPr sz="181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4479" indent="0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None/>
              <a:defRPr sz="181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1893" indent="0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None/>
              <a:defRPr sz="181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39306" indent="0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None/>
              <a:defRPr sz="181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dirty="0"/>
              <a:t>Yanis PISI</a:t>
            </a:r>
          </a:p>
          <a:p>
            <a:pPr algn="ctr"/>
            <a:r>
              <a:rPr lang="fr-FR" sz="2000" dirty="0"/>
              <a:t>Directeur de thèse : Gaël SATTONNAY ; Co-encadrant : Arnaud MANTOUX</a:t>
            </a:r>
          </a:p>
          <a:p>
            <a:pPr algn="ctr"/>
            <a:r>
              <a:rPr lang="fr-FR" sz="2000" dirty="0"/>
              <a:t>Début de thèse : 01/10/21</a:t>
            </a:r>
          </a:p>
          <a:p>
            <a:pPr algn="ctr"/>
            <a:r>
              <a:rPr lang="fr-FR" sz="2000"/>
              <a:t>Financement CNRS-MITI </a:t>
            </a:r>
            <a:r>
              <a:rPr lang="fr-FR" sz="2000" dirty="0"/>
              <a:t>: projet EPISAMA 80 PRIME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12" y="5297088"/>
            <a:ext cx="1091212" cy="10912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02" y="5370563"/>
            <a:ext cx="1440000" cy="94426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r="6334"/>
          <a:stretch/>
        </p:blipFill>
        <p:spPr>
          <a:xfrm>
            <a:off x="9230681" y="5094063"/>
            <a:ext cx="1440000" cy="5235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1" y="3942347"/>
            <a:ext cx="1440000" cy="72981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786F7BB-67DC-49D8-A9B0-A426BAA2CD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6" r="21065"/>
          <a:stretch/>
        </p:blipFill>
        <p:spPr>
          <a:xfrm>
            <a:off x="2112266" y="5086836"/>
            <a:ext cx="1035171" cy="83190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D816108-C04F-4ED7-BFC4-64C646F6E9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8495" y="4056970"/>
            <a:ext cx="1014395" cy="7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E959FABA-7C2F-41F1-9119-3A3B2F5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" y="138782"/>
            <a:ext cx="12192000" cy="488983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  <a:ea typeface="+mn-ea"/>
                <a:cs typeface="+mn-cs"/>
              </a:rPr>
              <a:t>F</a:t>
            </a:r>
            <a:r>
              <a:rPr lang="en-GB" sz="3200" b="1" dirty="0">
                <a:latin typeface="+mn-lt"/>
                <a:ea typeface="+mn-ea"/>
                <a:cs typeface="+mn-cs"/>
              </a:rPr>
              <a:t>ilm mince de 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TiN</a:t>
            </a:r>
            <a:r>
              <a:rPr lang="en-GB" sz="3200" b="1" baseline="-25000" dirty="0" err="1">
                <a:latin typeface="+mn-lt"/>
                <a:ea typeface="+mn-ea"/>
                <a:cs typeface="+mn-cs"/>
              </a:rPr>
              <a:t>x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C</a:t>
            </a:r>
            <a:r>
              <a:rPr lang="en-GB" sz="3200" b="1" baseline="-25000" dirty="0" err="1">
                <a:latin typeface="+mn-lt"/>
                <a:ea typeface="+mn-ea"/>
                <a:cs typeface="+mn-cs"/>
              </a:rPr>
              <a:t>y</a:t>
            </a:r>
            <a:r>
              <a:rPr lang="en-GB" sz="3200" b="1" baseline="-25000" dirty="0">
                <a:latin typeface="+mn-lt"/>
                <a:ea typeface="+mn-ea"/>
                <a:cs typeface="+mn-cs"/>
              </a:rPr>
              <a:t> </a:t>
            </a:r>
            <a:r>
              <a:rPr lang="fr-FR" sz="3200" dirty="0">
                <a:latin typeface="+mn-lt"/>
                <a:ea typeface="+mn-ea"/>
                <a:cs typeface="+mn-cs"/>
              </a:rPr>
              <a:t>élaboré</a:t>
            </a:r>
            <a:r>
              <a:rPr lang="en-GB" sz="3200" dirty="0">
                <a:latin typeface="+mn-lt"/>
                <a:ea typeface="+mn-ea"/>
                <a:cs typeface="+mn-cs"/>
              </a:rPr>
              <a:t> par ALD</a:t>
            </a:r>
            <a:endParaRPr lang="en-GB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2" name="Espace réservé du numéro de diapositive 7">
            <a:extLst>
              <a:ext uri="{FF2B5EF4-FFF2-40B4-BE49-F238E27FC236}">
                <a16:creationId xmlns:a16="http://schemas.microsoft.com/office/drawing/2014/main" id="{2D00BFDE-4E66-4624-B022-C3DE5BA0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5E8E096-FAA2-4EB8-AC80-A350F7201C1F}"/>
              </a:ext>
            </a:extLst>
          </p:cNvPr>
          <p:cNvCxnSpPr>
            <a:cxnSpLocks/>
          </p:cNvCxnSpPr>
          <p:nvPr/>
        </p:nvCxnSpPr>
        <p:spPr>
          <a:xfrm flipH="1" flipV="1">
            <a:off x="768329" y="1877857"/>
            <a:ext cx="13161" cy="282214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04D12C22-28F2-4FEA-B9F8-D1F7C3486E45}"/>
              </a:ext>
            </a:extLst>
          </p:cNvPr>
          <p:cNvCxnSpPr>
            <a:cxnSpLocks/>
          </p:cNvCxnSpPr>
          <p:nvPr/>
        </p:nvCxnSpPr>
        <p:spPr>
          <a:xfrm flipV="1">
            <a:off x="781490" y="4700005"/>
            <a:ext cx="4398967" cy="3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EFA3C0B-11BC-46DF-B2AC-6CB3E88E0532}"/>
              </a:ext>
            </a:extLst>
          </p:cNvPr>
          <p:cNvCxnSpPr>
            <a:cxnSpLocks/>
          </p:cNvCxnSpPr>
          <p:nvPr/>
        </p:nvCxnSpPr>
        <p:spPr>
          <a:xfrm>
            <a:off x="845022" y="2432395"/>
            <a:ext cx="477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9FC7A4C-468A-405F-A836-C0C457A92406}"/>
              </a:ext>
            </a:extLst>
          </p:cNvPr>
          <p:cNvCxnSpPr/>
          <p:nvPr/>
        </p:nvCxnSpPr>
        <p:spPr>
          <a:xfrm flipV="1">
            <a:off x="1322869" y="2019440"/>
            <a:ext cx="0" cy="4129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A7F85AD-53BF-4FAF-A1CD-281D3766AB9D}"/>
              </a:ext>
            </a:extLst>
          </p:cNvPr>
          <p:cNvCxnSpPr>
            <a:cxnSpLocks/>
          </p:cNvCxnSpPr>
          <p:nvPr/>
        </p:nvCxnSpPr>
        <p:spPr>
          <a:xfrm>
            <a:off x="1322869" y="2019440"/>
            <a:ext cx="4778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5E9F3707-EB40-43B1-8D7D-1B2C65BAC7B1}"/>
              </a:ext>
            </a:extLst>
          </p:cNvPr>
          <p:cNvCxnSpPr/>
          <p:nvPr/>
        </p:nvCxnSpPr>
        <p:spPr>
          <a:xfrm flipV="1">
            <a:off x="1800716" y="2019439"/>
            <a:ext cx="0" cy="4129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5E3FF81-7FC2-4ABC-914C-97A497AD47FB}"/>
              </a:ext>
            </a:extLst>
          </p:cNvPr>
          <p:cNvCxnSpPr>
            <a:cxnSpLocks/>
          </p:cNvCxnSpPr>
          <p:nvPr/>
        </p:nvCxnSpPr>
        <p:spPr>
          <a:xfrm>
            <a:off x="1800716" y="2432394"/>
            <a:ext cx="2979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EE73E5CA-FE45-4FF9-AC93-4727960EE122}"/>
              </a:ext>
            </a:extLst>
          </p:cNvPr>
          <p:cNvCxnSpPr/>
          <p:nvPr/>
        </p:nvCxnSpPr>
        <p:spPr>
          <a:xfrm flipV="1">
            <a:off x="2568616" y="2785373"/>
            <a:ext cx="0" cy="412955"/>
          </a:xfrm>
          <a:prstGeom prst="line">
            <a:avLst/>
          </a:prstGeom>
          <a:ln w="38100">
            <a:solidFill>
              <a:srgbClr val="1F52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5AC984F1-EAFE-44A6-A357-BEAEF32E8B27}"/>
              </a:ext>
            </a:extLst>
          </p:cNvPr>
          <p:cNvCxnSpPr>
            <a:cxnSpLocks/>
          </p:cNvCxnSpPr>
          <p:nvPr/>
        </p:nvCxnSpPr>
        <p:spPr>
          <a:xfrm>
            <a:off x="2568616" y="2785373"/>
            <a:ext cx="477847" cy="0"/>
          </a:xfrm>
          <a:prstGeom prst="line">
            <a:avLst/>
          </a:prstGeom>
          <a:ln w="38100">
            <a:solidFill>
              <a:srgbClr val="1F52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94CCAFF3-69FB-4A63-BFAB-2FCD1EBE1723}"/>
              </a:ext>
            </a:extLst>
          </p:cNvPr>
          <p:cNvCxnSpPr/>
          <p:nvPr/>
        </p:nvCxnSpPr>
        <p:spPr>
          <a:xfrm flipV="1">
            <a:off x="3046463" y="2785372"/>
            <a:ext cx="0" cy="412955"/>
          </a:xfrm>
          <a:prstGeom prst="line">
            <a:avLst/>
          </a:prstGeom>
          <a:ln w="38100">
            <a:solidFill>
              <a:srgbClr val="1F52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C7852792-ADC9-4E50-9053-BAFC19CA450F}"/>
              </a:ext>
            </a:extLst>
          </p:cNvPr>
          <p:cNvCxnSpPr>
            <a:cxnSpLocks/>
          </p:cNvCxnSpPr>
          <p:nvPr/>
        </p:nvCxnSpPr>
        <p:spPr>
          <a:xfrm>
            <a:off x="3046463" y="3198327"/>
            <a:ext cx="1733425" cy="0"/>
          </a:xfrm>
          <a:prstGeom prst="line">
            <a:avLst/>
          </a:prstGeom>
          <a:ln w="38100">
            <a:solidFill>
              <a:srgbClr val="1F52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B481E37-133E-4060-BC35-3592F5EF538E}"/>
              </a:ext>
            </a:extLst>
          </p:cNvPr>
          <p:cNvCxnSpPr/>
          <p:nvPr/>
        </p:nvCxnSpPr>
        <p:spPr>
          <a:xfrm flipV="1">
            <a:off x="3660644" y="3551306"/>
            <a:ext cx="0" cy="412955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9E10CAC1-F335-4F53-8E62-96FD72214C5F}"/>
              </a:ext>
            </a:extLst>
          </p:cNvPr>
          <p:cNvCxnSpPr>
            <a:cxnSpLocks/>
          </p:cNvCxnSpPr>
          <p:nvPr/>
        </p:nvCxnSpPr>
        <p:spPr>
          <a:xfrm>
            <a:off x="3660644" y="3551306"/>
            <a:ext cx="477847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161E9BEB-84E1-482D-8E00-F5FEA4F744E0}"/>
              </a:ext>
            </a:extLst>
          </p:cNvPr>
          <p:cNvCxnSpPr/>
          <p:nvPr/>
        </p:nvCxnSpPr>
        <p:spPr>
          <a:xfrm flipV="1">
            <a:off x="4138491" y="3551305"/>
            <a:ext cx="0" cy="412955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69A8B9E-6CBD-4882-8245-7DB51065E38B}"/>
              </a:ext>
            </a:extLst>
          </p:cNvPr>
          <p:cNvCxnSpPr>
            <a:cxnSpLocks/>
          </p:cNvCxnSpPr>
          <p:nvPr/>
        </p:nvCxnSpPr>
        <p:spPr>
          <a:xfrm flipV="1">
            <a:off x="4138491" y="3960973"/>
            <a:ext cx="641397" cy="3287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22D508A-81A7-468F-B413-5A3081C8C7BB}"/>
              </a:ext>
            </a:extLst>
          </p:cNvPr>
          <p:cNvCxnSpPr>
            <a:cxnSpLocks/>
          </p:cNvCxnSpPr>
          <p:nvPr/>
        </p:nvCxnSpPr>
        <p:spPr>
          <a:xfrm>
            <a:off x="845022" y="3198327"/>
            <a:ext cx="1723594" cy="0"/>
          </a:xfrm>
          <a:prstGeom prst="line">
            <a:avLst/>
          </a:prstGeom>
          <a:ln w="38100">
            <a:solidFill>
              <a:srgbClr val="1F52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BC1EC6D7-36B5-4D97-800F-33A274187A14}"/>
              </a:ext>
            </a:extLst>
          </p:cNvPr>
          <p:cNvCxnSpPr>
            <a:cxnSpLocks/>
          </p:cNvCxnSpPr>
          <p:nvPr/>
        </p:nvCxnSpPr>
        <p:spPr>
          <a:xfrm>
            <a:off x="845022" y="3964260"/>
            <a:ext cx="2815622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6A005705-84F7-48AA-B25C-AA74AA0D6A60}"/>
              </a:ext>
            </a:extLst>
          </p:cNvPr>
          <p:cNvSpPr txBox="1"/>
          <p:nvPr/>
        </p:nvSpPr>
        <p:spPr>
          <a:xfrm>
            <a:off x="1819826" y="2502345"/>
            <a:ext cx="736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Purge 1</a:t>
            </a: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42C149F3-761F-4956-8B19-20DFC65CB327}"/>
              </a:ext>
            </a:extLst>
          </p:cNvPr>
          <p:cNvCxnSpPr>
            <a:cxnSpLocks/>
          </p:cNvCxnSpPr>
          <p:nvPr/>
        </p:nvCxnSpPr>
        <p:spPr>
          <a:xfrm>
            <a:off x="1800716" y="2542256"/>
            <a:ext cx="7679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235CCE6B-FE9E-443C-AF46-522DDBFB1009}"/>
              </a:ext>
            </a:extLst>
          </p:cNvPr>
          <p:cNvSpPr txBox="1"/>
          <p:nvPr/>
        </p:nvSpPr>
        <p:spPr>
          <a:xfrm>
            <a:off x="2986795" y="3360115"/>
            <a:ext cx="736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Purge 2</a:t>
            </a: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840FD795-DE3B-41C7-90AF-004D0D3E60C7}"/>
              </a:ext>
            </a:extLst>
          </p:cNvPr>
          <p:cNvCxnSpPr>
            <a:cxnSpLocks/>
          </p:cNvCxnSpPr>
          <p:nvPr/>
        </p:nvCxnSpPr>
        <p:spPr>
          <a:xfrm>
            <a:off x="3027175" y="3360116"/>
            <a:ext cx="63346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E0D8BBD4-57E0-4F3D-8BD9-11062DF11F5B}"/>
              </a:ext>
            </a:extLst>
          </p:cNvPr>
          <p:cNvSpPr txBox="1"/>
          <p:nvPr/>
        </p:nvSpPr>
        <p:spPr>
          <a:xfrm>
            <a:off x="2142657" y="1890985"/>
            <a:ext cx="2295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TDMAT : Précurseur moléculaire à base de titane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0C98B1C4-E2D5-45ED-8B54-CBF9214D2952}"/>
              </a:ext>
            </a:extLst>
          </p:cNvPr>
          <p:cNvSpPr txBox="1"/>
          <p:nvPr/>
        </p:nvSpPr>
        <p:spPr>
          <a:xfrm>
            <a:off x="808709" y="2875945"/>
            <a:ext cx="74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1F52D3"/>
                </a:solidFill>
              </a:rPr>
              <a:t>Ethanol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3F743ABC-38B7-4CE8-ABB7-BC9C4C42F76D}"/>
              </a:ext>
            </a:extLst>
          </p:cNvPr>
          <p:cNvSpPr txBox="1"/>
          <p:nvPr/>
        </p:nvSpPr>
        <p:spPr>
          <a:xfrm>
            <a:off x="781490" y="3653196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3399"/>
                </a:solidFill>
              </a:rPr>
              <a:t>Plasma NH</a:t>
            </a:r>
            <a:r>
              <a:rPr lang="fr-FR" sz="1400" baseline="-25000" dirty="0">
                <a:solidFill>
                  <a:srgbClr val="FF3399"/>
                </a:solidFill>
              </a:rPr>
              <a:t>3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248A3079-7E0F-4983-B80A-E4C85662ACB8}"/>
              </a:ext>
            </a:extLst>
          </p:cNvPr>
          <p:cNvSpPr txBox="1"/>
          <p:nvPr/>
        </p:nvSpPr>
        <p:spPr>
          <a:xfrm>
            <a:off x="5193618" y="4515339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temps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9F4DF031-11D5-43F8-BE6E-A509F4FB34EA}"/>
              </a:ext>
            </a:extLst>
          </p:cNvPr>
          <p:cNvSpPr txBox="1"/>
          <p:nvPr/>
        </p:nvSpPr>
        <p:spPr>
          <a:xfrm>
            <a:off x="333065" y="1401133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Pression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2299CBF-65F8-43D1-957C-BED4C555B1F2}"/>
              </a:ext>
            </a:extLst>
          </p:cNvPr>
          <p:cNvSpPr/>
          <p:nvPr/>
        </p:nvSpPr>
        <p:spPr>
          <a:xfrm>
            <a:off x="845022" y="1877856"/>
            <a:ext cx="3934866" cy="262521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17E9224-662C-4589-A5F0-38EB62663F6A}"/>
              </a:ext>
            </a:extLst>
          </p:cNvPr>
          <p:cNvSpPr txBox="1"/>
          <p:nvPr/>
        </p:nvSpPr>
        <p:spPr>
          <a:xfrm>
            <a:off x="3533778" y="1392605"/>
            <a:ext cx="1246110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dirty="0"/>
              <a:t>1 cycle ALD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71298678-593E-4997-8D11-E154431C45AD}"/>
              </a:ext>
            </a:extLst>
          </p:cNvPr>
          <p:cNvSpPr txBox="1"/>
          <p:nvPr/>
        </p:nvSpPr>
        <p:spPr>
          <a:xfrm>
            <a:off x="4094350" y="4076376"/>
            <a:ext cx="736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Purge 3</a:t>
            </a:r>
          </a:p>
        </p:txBody>
      </p: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80EFD548-D3C1-4852-BCCC-ECE7B1626F39}"/>
              </a:ext>
            </a:extLst>
          </p:cNvPr>
          <p:cNvCxnSpPr>
            <a:cxnSpLocks/>
          </p:cNvCxnSpPr>
          <p:nvPr/>
        </p:nvCxnSpPr>
        <p:spPr>
          <a:xfrm>
            <a:off x="4134369" y="4076053"/>
            <a:ext cx="63346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space réservé du contenu 2">
            <a:extLst>
              <a:ext uri="{FF2B5EF4-FFF2-40B4-BE49-F238E27FC236}">
                <a16:creationId xmlns:a16="http://schemas.microsoft.com/office/drawing/2014/main" id="{BEFB8228-0CED-4BAD-BD6D-4D8C897FA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150" y="797375"/>
            <a:ext cx="7140048" cy="80227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ALD : dépôt de couches atomiques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CB14F06C-872E-40B0-9B5B-14D38084BDDD}"/>
              </a:ext>
            </a:extLst>
          </p:cNvPr>
          <p:cNvSpPr txBox="1"/>
          <p:nvPr/>
        </p:nvSpPr>
        <p:spPr>
          <a:xfrm>
            <a:off x="5840356" y="1268917"/>
            <a:ext cx="6002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Envoi séquentiel des précurseurs gazeux dans la chambre de réaction  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Réaction chimique et création du dépôt sur le substrat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1BA4D49B-887E-4665-8C7A-DE9569A29ABA}"/>
              </a:ext>
            </a:extLst>
          </p:cNvPr>
          <p:cNvSpPr txBox="1"/>
          <p:nvPr/>
        </p:nvSpPr>
        <p:spPr>
          <a:xfrm>
            <a:off x="-186634" y="4983894"/>
            <a:ext cx="9028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chemeClr val="accent1"/>
              </a:buClr>
            </a:pPr>
            <a:r>
              <a:rPr lang="fr-FR" dirty="0">
                <a:solidFill>
                  <a:srgbClr val="FF0000"/>
                </a:solidFill>
              </a:rPr>
              <a:t>TDMAT (1s) </a:t>
            </a:r>
            <a:r>
              <a:rPr lang="fr-FR" dirty="0"/>
              <a:t>/ purge 1 (4s) / </a:t>
            </a:r>
            <a:r>
              <a:rPr lang="fr-FR" dirty="0">
                <a:solidFill>
                  <a:srgbClr val="1F52D3"/>
                </a:solidFill>
              </a:rPr>
              <a:t>Ethanol (0,5s) </a:t>
            </a:r>
            <a:r>
              <a:rPr lang="fr-FR" dirty="0"/>
              <a:t>/ purge 2 </a:t>
            </a:r>
            <a:r>
              <a:rPr lang="fr-FR" dirty="0">
                <a:solidFill>
                  <a:schemeClr val="accent6"/>
                </a:solidFill>
              </a:rPr>
              <a:t> (5s) </a:t>
            </a:r>
            <a:r>
              <a:rPr lang="fr-FR" dirty="0"/>
              <a:t>/ </a:t>
            </a:r>
            <a:r>
              <a:rPr lang="fr-FR" dirty="0">
                <a:solidFill>
                  <a:srgbClr val="FF3399"/>
                </a:solidFill>
              </a:rPr>
              <a:t>NH</a:t>
            </a:r>
            <a:r>
              <a:rPr lang="fr-FR" baseline="-25000" dirty="0">
                <a:solidFill>
                  <a:srgbClr val="FF3399"/>
                </a:solidFill>
              </a:rPr>
              <a:t>3</a:t>
            </a:r>
            <a:r>
              <a:rPr lang="fr-FR" dirty="0">
                <a:solidFill>
                  <a:srgbClr val="FF3399"/>
                </a:solidFill>
              </a:rPr>
              <a:t> plasma (12s) </a:t>
            </a:r>
            <a:r>
              <a:rPr lang="fr-FR" dirty="0"/>
              <a:t>/ purge 3 (6s)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187469" y="2809175"/>
            <a:ext cx="3399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accent1"/>
                </a:solidFill>
              </a:rPr>
              <a:t>Paramètres du dépôt ALD: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Substrat de silicium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Température : 250°C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Nombre de cycles : 2000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Pression : 5 mbar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1270"/>
          <a:stretch/>
        </p:blipFill>
        <p:spPr>
          <a:xfrm>
            <a:off x="313582" y="5397396"/>
            <a:ext cx="1248210" cy="92602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290188" y="5767001"/>
            <a:ext cx="25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F52D3"/>
                </a:solidFill>
              </a:rPr>
              <a:t>Incorporation de carbone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459402" y="5767001"/>
            <a:ext cx="215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3399"/>
                </a:solidFill>
              </a:rPr>
              <a:t>Formation du nitrure</a:t>
            </a:r>
          </a:p>
        </p:txBody>
      </p:sp>
    </p:spTree>
    <p:extLst>
      <p:ext uri="{BB962C8B-B14F-4D97-AF65-F5344CB8AC3E}">
        <p14:creationId xmlns:p14="http://schemas.microsoft.com/office/powerpoint/2010/main" val="6789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E959FABA-7C2F-41F1-9119-3A3B2F5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" y="138782"/>
            <a:ext cx="12192000" cy="488983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  <a:ea typeface="+mn-ea"/>
                <a:cs typeface="+mn-cs"/>
              </a:rPr>
              <a:t>F</a:t>
            </a:r>
            <a:r>
              <a:rPr lang="en-GB" sz="3200" b="1" dirty="0">
                <a:latin typeface="+mn-lt"/>
                <a:ea typeface="+mn-ea"/>
                <a:cs typeface="+mn-cs"/>
              </a:rPr>
              <a:t>ilm mince de 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TiON</a:t>
            </a:r>
            <a:r>
              <a:rPr lang="en-GB" sz="3200" b="1" baseline="-25000" dirty="0" err="1">
                <a:latin typeface="+mn-lt"/>
                <a:ea typeface="+mn-ea"/>
                <a:cs typeface="+mn-cs"/>
              </a:rPr>
              <a:t>x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C</a:t>
            </a:r>
            <a:r>
              <a:rPr lang="en-GB" sz="3200" b="1" baseline="-25000" dirty="0" err="1">
                <a:latin typeface="+mn-lt"/>
                <a:ea typeface="+mn-ea"/>
                <a:cs typeface="+mn-cs"/>
              </a:rPr>
              <a:t>y</a:t>
            </a:r>
            <a:r>
              <a:rPr lang="en-GB" sz="3200" b="1" baseline="-25000" dirty="0">
                <a:latin typeface="+mn-lt"/>
                <a:ea typeface="+mn-ea"/>
                <a:cs typeface="+mn-cs"/>
              </a:rPr>
              <a:t> </a:t>
            </a:r>
            <a:r>
              <a:rPr lang="fr-FR" sz="3200" dirty="0">
                <a:latin typeface="+mn-lt"/>
                <a:ea typeface="+mn-ea"/>
                <a:cs typeface="+mn-cs"/>
              </a:rPr>
              <a:t>élaboré</a:t>
            </a:r>
            <a:r>
              <a:rPr lang="en-GB" sz="3200" dirty="0">
                <a:latin typeface="+mn-lt"/>
                <a:ea typeface="+mn-ea"/>
                <a:cs typeface="+mn-cs"/>
              </a:rPr>
              <a:t> par PEALD</a:t>
            </a:r>
            <a:endParaRPr lang="en-GB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2" name="Espace réservé du numéro de diapositive 7">
            <a:extLst>
              <a:ext uri="{FF2B5EF4-FFF2-40B4-BE49-F238E27FC236}">
                <a16:creationId xmlns:a16="http://schemas.microsoft.com/office/drawing/2014/main" id="{2D00BFDE-4E66-4624-B022-C3DE5BA0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5927" y="983342"/>
            <a:ext cx="6566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>
                <a:solidFill>
                  <a:srgbClr val="FF6700"/>
                </a:solidFill>
              </a:rPr>
              <a:t>Bilan des caractérisations </a:t>
            </a:r>
            <a:r>
              <a:rPr lang="fr-FR" b="1" u="sng" dirty="0">
                <a:solidFill>
                  <a:srgbClr val="FF6700"/>
                </a:solidFill>
              </a:rPr>
              <a:t>:</a:t>
            </a:r>
            <a:endParaRPr lang="fr-FR" sz="1800" b="1" u="sng" dirty="0">
              <a:solidFill>
                <a:srgbClr val="FF6700"/>
              </a:solidFill>
            </a:endParaRPr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dirty="0"/>
              <a:t>Rugosité (XRR) : 0,6 nm – </a:t>
            </a:r>
            <a:r>
              <a:rPr lang="fr-FR" b="1" u="sng" dirty="0"/>
              <a:t>rugosité très faible</a:t>
            </a:r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dirty="0"/>
              <a:t>Epaisseur XRR : </a:t>
            </a:r>
            <a:r>
              <a:rPr lang="fr-FR" b="1" dirty="0">
                <a:solidFill>
                  <a:srgbClr val="FF0000"/>
                </a:solidFill>
              </a:rPr>
              <a:t>77 nm</a:t>
            </a:r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dirty="0"/>
              <a:t>DRX : Amorphe </a:t>
            </a:r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dirty="0"/>
              <a:t>Résistivité : 54µ</a:t>
            </a:r>
            <a:r>
              <a:rPr lang="fr-FR" dirty="0">
                <a:sym typeface="Symbol" panose="05050102010706020507" pitchFamily="18" charset="2"/>
              </a:rPr>
              <a:t></a:t>
            </a:r>
            <a:r>
              <a:rPr lang="fr-FR" dirty="0"/>
              <a:t>.cm – </a:t>
            </a:r>
            <a:r>
              <a:rPr lang="fr-FR" b="1" u="sng" dirty="0"/>
              <a:t>résistivité faible (par rapport au </a:t>
            </a:r>
            <a:r>
              <a:rPr lang="fr-FR" b="1" u="sng" dirty="0" err="1"/>
              <a:t>TiN</a:t>
            </a:r>
            <a:r>
              <a:rPr lang="fr-FR" b="1" u="sng" dirty="0"/>
              <a:t>)</a:t>
            </a:r>
            <a:endParaRPr lang="fr-FR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7598948" y="775623"/>
            <a:ext cx="4270214" cy="3509248"/>
            <a:chOff x="5685589" y="702297"/>
            <a:chExt cx="4270214" cy="3509248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5589" y="702297"/>
              <a:ext cx="4270214" cy="3509248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8093889" y="1058357"/>
              <a:ext cx="1406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accent1"/>
                  </a:solidFill>
                </a:rPr>
                <a:t>Spectres XPS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77009" y="1860505"/>
              <a:ext cx="19255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accent1"/>
                  </a:solidFill>
                </a:rPr>
                <a:t>Environnement du carbone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665169" y="3397719"/>
            <a:ext cx="3768955" cy="3023116"/>
            <a:chOff x="1878926" y="3038713"/>
            <a:chExt cx="4217024" cy="3333995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8926" y="3038713"/>
              <a:ext cx="4217024" cy="333399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4104234" y="3291666"/>
              <a:ext cx="1546635" cy="407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6700"/>
                  </a:solidFill>
                </a:rPr>
                <a:t>Spectres XPS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658298" y="4113972"/>
              <a:ext cx="2028677" cy="305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FF6700"/>
                  </a:solidFill>
                </a:rPr>
                <a:t>Environnement de l’azote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75927" y="2365037"/>
            <a:ext cx="5264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dirty="0"/>
              <a:t>Composition chimique XPS : </a:t>
            </a:r>
            <a:r>
              <a:rPr lang="fr-FR" b="1" dirty="0">
                <a:solidFill>
                  <a:srgbClr val="FF0000"/>
                </a:solidFill>
              </a:rPr>
              <a:t>Ti</a:t>
            </a:r>
            <a:r>
              <a:rPr lang="fr-FR" b="1" baseline="-25000" dirty="0">
                <a:solidFill>
                  <a:srgbClr val="FF0000"/>
                </a:solidFill>
              </a:rPr>
              <a:t>0,37</a:t>
            </a:r>
            <a:r>
              <a:rPr lang="fr-FR" b="1" dirty="0">
                <a:solidFill>
                  <a:srgbClr val="FF0000"/>
                </a:solidFill>
              </a:rPr>
              <a:t>N</a:t>
            </a:r>
            <a:r>
              <a:rPr lang="fr-FR" b="1" baseline="-25000" dirty="0">
                <a:solidFill>
                  <a:srgbClr val="FF0000"/>
                </a:solidFill>
              </a:rPr>
              <a:t>0,05</a:t>
            </a:r>
            <a:r>
              <a:rPr lang="fr-FR" b="1" dirty="0">
                <a:solidFill>
                  <a:srgbClr val="FF0000"/>
                </a:solidFill>
              </a:rPr>
              <a:t>C</a:t>
            </a:r>
            <a:r>
              <a:rPr lang="fr-FR" b="1" baseline="-25000" dirty="0">
                <a:solidFill>
                  <a:srgbClr val="FF0000"/>
                </a:solidFill>
              </a:rPr>
              <a:t>0,02</a:t>
            </a:r>
            <a:r>
              <a:rPr lang="fr-FR" b="1" dirty="0">
                <a:solidFill>
                  <a:srgbClr val="FF0000"/>
                </a:solidFill>
              </a:rPr>
              <a:t>O</a:t>
            </a:r>
            <a:r>
              <a:rPr lang="fr-FR" sz="1600" b="1" baseline="-25000" dirty="0">
                <a:solidFill>
                  <a:srgbClr val="FF0000"/>
                </a:solidFill>
              </a:rPr>
              <a:t>0,55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121356" y="2345581"/>
            <a:ext cx="175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Présence de </a:t>
            </a:r>
            <a:r>
              <a:rPr lang="fr-FR" b="1" dirty="0" err="1">
                <a:solidFill>
                  <a:schemeClr val="accent6"/>
                </a:solidFill>
              </a:rPr>
              <a:t>Ti-C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32335" y="4786747"/>
            <a:ext cx="181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505FE"/>
                </a:solidFill>
              </a:rPr>
              <a:t>Présence de </a:t>
            </a:r>
            <a:r>
              <a:rPr lang="fr-FR" b="1" dirty="0" err="1">
                <a:solidFill>
                  <a:srgbClr val="0505FE"/>
                </a:solidFill>
              </a:rPr>
              <a:t>Ti-N</a:t>
            </a:r>
            <a:endParaRPr lang="fr-FR" b="1" dirty="0">
              <a:solidFill>
                <a:srgbClr val="0505FE"/>
              </a:solidFill>
            </a:endParaRPr>
          </a:p>
        </p:txBody>
      </p:sp>
      <p:cxnSp>
        <p:nvCxnSpPr>
          <p:cNvPr id="4" name="Connecteur droit avec flèche 3"/>
          <p:cNvCxnSpPr>
            <a:stCxn id="16" idx="3"/>
          </p:cNvCxnSpPr>
          <p:nvPr/>
        </p:nvCxnSpPr>
        <p:spPr>
          <a:xfrm>
            <a:off x="9877104" y="2530247"/>
            <a:ext cx="1183062" cy="67657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Multicouches </a:t>
            </a:r>
            <a:r>
              <a:rPr lang="fr-FR" sz="2800" dirty="0" err="1"/>
              <a:t>NbN</a:t>
            </a:r>
            <a:r>
              <a:rPr lang="fr-FR" sz="2800" dirty="0"/>
              <a:t>/</a:t>
            </a:r>
            <a:r>
              <a:rPr lang="fr-FR" sz="2800" dirty="0" err="1"/>
              <a:t>TiN</a:t>
            </a:r>
            <a:endParaRPr lang="fr-FR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476779" y="4786523"/>
            <a:ext cx="4953843" cy="10711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76779" y="4251498"/>
            <a:ext cx="4953843" cy="5350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476779" y="3706792"/>
            <a:ext cx="4953843" cy="535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4476779" y="3162086"/>
            <a:ext cx="4953843" cy="5350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476779" y="2652226"/>
            <a:ext cx="4953843" cy="5350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TiN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76779" y="2117201"/>
            <a:ext cx="4953843" cy="5350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NbN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842539" y="663748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e</a:t>
            </a:r>
            <a:r>
              <a:rPr lang="fr-FR" sz="2000" b="1" baseline="30000" dirty="0">
                <a:solidFill>
                  <a:srgbClr val="FF0000"/>
                </a:solidFill>
              </a:rPr>
              <a:t>-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270389" y="922534"/>
            <a:ext cx="198718" cy="19871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/>
          <p:cNvSpPr/>
          <p:nvPr/>
        </p:nvSpPr>
        <p:spPr>
          <a:xfrm>
            <a:off x="6658631" y="4519010"/>
            <a:ext cx="198718" cy="198718"/>
          </a:xfrm>
          <a:prstGeom prst="ellipse">
            <a:avLst/>
          </a:prstGeom>
          <a:solidFill>
            <a:srgbClr val="CC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155643" y="2284968"/>
            <a:ext cx="319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FF0000"/>
                </a:solidFill>
              </a:rPr>
              <a:t>Primary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electron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penetration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55642" y="2901555"/>
            <a:ext cx="316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CC00FF"/>
                </a:solidFill>
              </a:rPr>
              <a:t>Secondary</a:t>
            </a:r>
            <a:r>
              <a:rPr lang="fr-FR" dirty="0">
                <a:solidFill>
                  <a:srgbClr val="CC00FF"/>
                </a:solidFill>
              </a:rPr>
              <a:t> </a:t>
            </a:r>
            <a:r>
              <a:rPr lang="fr-FR" dirty="0" err="1">
                <a:solidFill>
                  <a:srgbClr val="CC00FF"/>
                </a:solidFill>
              </a:rPr>
              <a:t>electron</a:t>
            </a:r>
            <a:r>
              <a:rPr lang="fr-FR" dirty="0">
                <a:solidFill>
                  <a:srgbClr val="CC00FF"/>
                </a:solidFill>
              </a:rPr>
              <a:t> </a:t>
            </a:r>
            <a:r>
              <a:rPr lang="fr-FR" dirty="0" err="1">
                <a:solidFill>
                  <a:srgbClr val="CC00FF"/>
                </a:solidFill>
              </a:rPr>
              <a:t>emission</a:t>
            </a:r>
            <a:endParaRPr lang="fr-FR" dirty="0">
              <a:solidFill>
                <a:srgbClr val="CC00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55642" y="3512445"/>
            <a:ext cx="338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CC00FF"/>
                </a:solidFill>
              </a:rPr>
              <a:t>Secondary</a:t>
            </a:r>
            <a:r>
              <a:rPr lang="fr-FR" dirty="0">
                <a:solidFill>
                  <a:srgbClr val="CC00FF"/>
                </a:solidFill>
              </a:rPr>
              <a:t> </a:t>
            </a:r>
            <a:r>
              <a:rPr lang="fr-FR" dirty="0" err="1">
                <a:solidFill>
                  <a:srgbClr val="CC00FF"/>
                </a:solidFill>
              </a:rPr>
              <a:t>electron</a:t>
            </a:r>
            <a:r>
              <a:rPr lang="fr-FR" dirty="0">
                <a:solidFill>
                  <a:srgbClr val="CC00FF"/>
                </a:solidFill>
              </a:rPr>
              <a:t> </a:t>
            </a:r>
            <a:r>
              <a:rPr lang="fr-FR" dirty="0" err="1">
                <a:solidFill>
                  <a:srgbClr val="CC00FF"/>
                </a:solidFill>
              </a:rPr>
              <a:t>energy</a:t>
            </a:r>
            <a:r>
              <a:rPr lang="fr-FR" dirty="0">
                <a:solidFill>
                  <a:srgbClr val="CC00FF"/>
                </a:solidFill>
              </a:rPr>
              <a:t> </a:t>
            </a:r>
            <a:r>
              <a:rPr lang="fr-FR" dirty="0" err="1">
                <a:solidFill>
                  <a:srgbClr val="CC00FF"/>
                </a:solidFill>
              </a:rPr>
              <a:t>loss</a:t>
            </a:r>
            <a:endParaRPr lang="fr-FR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11393 0.524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01836 -0.05347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6 -0.05347 L 0.06732 -0.13588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13588 L 0.04583 -0.2097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  <p:bldP spid="29" grpId="4" animBg="1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Multicouches </a:t>
            </a:r>
            <a:r>
              <a:rPr lang="fr-FR" sz="2800" dirty="0" err="1"/>
              <a:t>NbN</a:t>
            </a:r>
            <a:r>
              <a:rPr lang="fr-FR" sz="2800" dirty="0"/>
              <a:t>/</a:t>
            </a:r>
            <a:r>
              <a:rPr lang="fr-FR" sz="2800" dirty="0" err="1"/>
              <a:t>TiN</a:t>
            </a:r>
            <a:endParaRPr lang="fr-FR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459778" y="2410372"/>
            <a:ext cx="3152225" cy="2136115"/>
            <a:chOff x="5648874" y="1582116"/>
            <a:chExt cx="7941703" cy="3843299"/>
          </a:xfrm>
        </p:grpSpPr>
        <p:sp>
          <p:nvSpPr>
            <p:cNvPr id="6" name="Rectangle 5"/>
            <p:cNvSpPr/>
            <p:nvPr/>
          </p:nvSpPr>
          <p:spPr>
            <a:xfrm>
              <a:off x="5648874" y="4354261"/>
              <a:ext cx="4953843" cy="1071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Si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48874" y="3819236"/>
              <a:ext cx="4953843" cy="5350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3,4 nm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8874" y="3274530"/>
              <a:ext cx="4953843" cy="5350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3,1 nm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48874" y="2729824"/>
              <a:ext cx="4953843" cy="5350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3,2 nm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48874" y="2219964"/>
              <a:ext cx="4953843" cy="5350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2,7 nm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48874" y="1684939"/>
              <a:ext cx="4953843" cy="5350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3,1 nm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10931237" y="1582116"/>
              <a:ext cx="0" cy="2830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11006259" y="2812668"/>
              <a:ext cx="2584318" cy="6888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15,5 nm</a:t>
              </a: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6" y="883329"/>
            <a:ext cx="4909650" cy="366315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455223" y="4642713"/>
            <a:ext cx="5590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>
                <a:solidFill>
                  <a:srgbClr val="FF6700"/>
                </a:solidFill>
              </a:rPr>
              <a:t>Bilan des caractérisations </a:t>
            </a:r>
            <a:r>
              <a:rPr lang="fr-FR" b="1" u="sng" dirty="0">
                <a:solidFill>
                  <a:srgbClr val="FF6700"/>
                </a:solidFill>
              </a:rPr>
              <a:t>:</a:t>
            </a:r>
            <a:endParaRPr lang="fr-FR" sz="1800" b="1" u="sng" dirty="0">
              <a:solidFill>
                <a:srgbClr val="FF6700"/>
              </a:solidFill>
            </a:endParaRPr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dirty="0"/>
              <a:t>Rugosité (XRR) : 0,8 nm </a:t>
            </a:r>
            <a:r>
              <a:rPr lang="fr-FR" sz="1800" dirty="0"/>
              <a:t>– </a:t>
            </a:r>
            <a:r>
              <a:rPr lang="fr-FR" sz="1800" b="1" u="sng" dirty="0"/>
              <a:t>rugosité faible</a:t>
            </a:r>
            <a:endParaRPr lang="fr-FR" b="1" u="sng" dirty="0"/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dirty="0"/>
              <a:t>Résistivité : 135 µ</a:t>
            </a:r>
            <a:r>
              <a:rPr lang="fr-FR" dirty="0">
                <a:sym typeface="Symbol" panose="05050102010706020507" pitchFamily="18" charset="2"/>
              </a:rPr>
              <a:t></a:t>
            </a:r>
            <a:r>
              <a:rPr lang="fr-FR" dirty="0"/>
              <a:t>.cm</a:t>
            </a:r>
            <a:endParaRPr lang="fr-FR" b="1" u="sng" dirty="0"/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DRX : </a:t>
            </a:r>
            <a:r>
              <a:rPr lang="fr-FR" dirty="0" err="1"/>
              <a:t>NbTiN</a:t>
            </a:r>
            <a:r>
              <a:rPr lang="fr-FR" dirty="0"/>
              <a:t> CFC </a:t>
            </a:r>
            <a:r>
              <a:rPr lang="fr-FR" sz="1800" dirty="0"/>
              <a:t>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9029801" y="1181987"/>
            <a:ext cx="113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étude XPS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39280" y="1802633"/>
            <a:ext cx="390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Élaboration multicouche PVD </a:t>
            </a:r>
            <a:r>
              <a:rPr lang="fr-FR" dirty="0" err="1">
                <a:solidFill>
                  <a:srgbClr val="008000"/>
                </a:solidFill>
              </a:rPr>
              <a:t>TiN</a:t>
            </a:r>
            <a:r>
              <a:rPr lang="fr-FR" dirty="0"/>
              <a:t> / </a:t>
            </a:r>
            <a:r>
              <a:rPr lang="fr-FR" dirty="0" err="1">
                <a:solidFill>
                  <a:srgbClr val="FF6700"/>
                </a:solidFill>
              </a:rPr>
              <a:t>NbN</a:t>
            </a:r>
            <a:endParaRPr lang="fr-FR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Multicouches </a:t>
            </a:r>
            <a:r>
              <a:rPr lang="fr-FR" sz="2800" dirty="0" err="1"/>
              <a:t>NbN</a:t>
            </a:r>
            <a:r>
              <a:rPr lang="fr-FR" sz="2800" dirty="0"/>
              <a:t>/</a:t>
            </a:r>
            <a:r>
              <a:rPr lang="fr-FR" sz="2800" dirty="0" err="1"/>
              <a:t>TiN</a:t>
            </a:r>
            <a:endParaRPr lang="fr-FR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6" y="883329"/>
            <a:ext cx="4909650" cy="366315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455223" y="4642713"/>
            <a:ext cx="5590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>
                <a:solidFill>
                  <a:srgbClr val="FF6700"/>
                </a:solidFill>
              </a:rPr>
              <a:t>Bilan des caractérisations </a:t>
            </a:r>
            <a:r>
              <a:rPr lang="fr-FR" b="1" u="sng" dirty="0">
                <a:solidFill>
                  <a:srgbClr val="FF6700"/>
                </a:solidFill>
              </a:rPr>
              <a:t>:</a:t>
            </a:r>
            <a:endParaRPr lang="fr-FR" sz="1800" b="1" u="sng" dirty="0">
              <a:solidFill>
                <a:srgbClr val="FF6700"/>
              </a:solidFill>
            </a:endParaRPr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dirty="0"/>
              <a:t>Rugosité (XRR) : 0,8 nm </a:t>
            </a:r>
            <a:r>
              <a:rPr lang="fr-FR" sz="1800" dirty="0"/>
              <a:t>– </a:t>
            </a:r>
            <a:r>
              <a:rPr lang="fr-FR" sz="1800" b="1" u="sng" dirty="0"/>
              <a:t>rugosité faible</a:t>
            </a:r>
            <a:endParaRPr lang="fr-FR" b="1" u="sng" dirty="0"/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dirty="0"/>
              <a:t>Résistivité : 135 µ</a:t>
            </a:r>
            <a:r>
              <a:rPr lang="fr-FR" dirty="0">
                <a:sym typeface="Symbol" panose="05050102010706020507" pitchFamily="18" charset="2"/>
              </a:rPr>
              <a:t></a:t>
            </a:r>
            <a:r>
              <a:rPr lang="fr-FR" dirty="0"/>
              <a:t>.cm</a:t>
            </a:r>
            <a:endParaRPr lang="fr-FR" b="1" u="sng" dirty="0"/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sz="1800" dirty="0"/>
              <a:t>DRX : </a:t>
            </a:r>
            <a:r>
              <a:rPr lang="fr-FR" dirty="0" err="1"/>
              <a:t>NbTiN</a:t>
            </a:r>
            <a:r>
              <a:rPr lang="fr-FR" dirty="0"/>
              <a:t> CFC </a:t>
            </a:r>
            <a:r>
              <a:rPr lang="fr-FR" sz="1800" dirty="0"/>
              <a:t>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9029801" y="1181987"/>
            <a:ext cx="113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étude XPS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67107" y="2566160"/>
            <a:ext cx="612648" cy="1466344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779755" y="2566160"/>
            <a:ext cx="612648" cy="1466344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9005051" y="2565770"/>
            <a:ext cx="612648" cy="1466344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392403" y="2565770"/>
            <a:ext cx="612648" cy="1466344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9615461" y="2565770"/>
            <a:ext cx="612648" cy="1466344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1459778" y="2410372"/>
            <a:ext cx="3152225" cy="2136115"/>
            <a:chOff x="5648874" y="1582116"/>
            <a:chExt cx="7941703" cy="3843299"/>
          </a:xfrm>
        </p:grpSpPr>
        <p:sp>
          <p:nvSpPr>
            <p:cNvPr id="27" name="Rectangle 26"/>
            <p:cNvSpPr/>
            <p:nvPr/>
          </p:nvSpPr>
          <p:spPr>
            <a:xfrm>
              <a:off x="5648874" y="4354261"/>
              <a:ext cx="4953843" cy="10711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Si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48874" y="3819236"/>
              <a:ext cx="4953843" cy="5350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3,4 nm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48874" y="3274530"/>
              <a:ext cx="4953843" cy="5350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3,1 nm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48874" y="2729824"/>
              <a:ext cx="4953843" cy="5350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3,2 nm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48874" y="2219964"/>
              <a:ext cx="4953843" cy="5350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2,7 nm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48874" y="1684939"/>
              <a:ext cx="4953843" cy="5350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3,1 nm</a:t>
              </a: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>
              <a:off x="10931237" y="1582116"/>
              <a:ext cx="0" cy="2830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11006259" y="2812668"/>
              <a:ext cx="2584318" cy="6888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15,5 nm</a:t>
              </a:r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639280" y="1802633"/>
            <a:ext cx="390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Élaboration multicouche PVD </a:t>
            </a:r>
            <a:r>
              <a:rPr lang="fr-FR" dirty="0" err="1">
                <a:solidFill>
                  <a:srgbClr val="008000"/>
                </a:solidFill>
              </a:rPr>
              <a:t>TiN</a:t>
            </a:r>
            <a:r>
              <a:rPr lang="fr-FR" dirty="0"/>
              <a:t> / </a:t>
            </a:r>
            <a:r>
              <a:rPr lang="fr-FR" dirty="0" err="1">
                <a:solidFill>
                  <a:srgbClr val="FF6700"/>
                </a:solidFill>
              </a:rPr>
              <a:t>NbN</a:t>
            </a:r>
            <a:endParaRPr lang="fr-FR" dirty="0">
              <a:solidFill>
                <a:srgbClr val="FF67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225870" y="2565770"/>
            <a:ext cx="1103546" cy="1466344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8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2"/>
          </p:nvPr>
        </p:nvSpPr>
        <p:spPr>
          <a:xfrm>
            <a:off x="407712" y="865578"/>
            <a:ext cx="10642726" cy="5457584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>
                <a:solidFill>
                  <a:schemeClr val="bg2">
                    <a:lumMod val="90000"/>
                  </a:schemeClr>
                </a:solidFill>
              </a:rPr>
              <a:t>Elaboration couches minces : TiNC et multicouches</a:t>
            </a:r>
          </a:p>
          <a:p>
            <a:endParaRPr lang="fr-FR" dirty="0"/>
          </a:p>
          <a:p>
            <a:r>
              <a:rPr lang="fr-FR" dirty="0"/>
              <a:t>Propriétés : mesure du SEY et vitesse de conditionnement</a:t>
            </a:r>
          </a:p>
          <a:p>
            <a:endParaRPr lang="fr-FR" sz="3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3200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  <a:p>
            <a:endParaRPr lang="fr-FR" sz="3200" dirty="0"/>
          </a:p>
          <a:p>
            <a:endParaRPr lang="fr-FR" sz="32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04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E959FABA-7C2F-41F1-9119-3A3B2F5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" y="138782"/>
            <a:ext cx="12192000" cy="488983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  <a:ea typeface="+mn-ea"/>
                <a:cs typeface="+mn-cs"/>
              </a:rPr>
              <a:t>F</a:t>
            </a:r>
            <a:r>
              <a:rPr lang="en-GB" sz="3200" b="1" dirty="0">
                <a:latin typeface="+mn-lt"/>
                <a:ea typeface="+mn-ea"/>
                <a:cs typeface="+mn-cs"/>
              </a:rPr>
              <a:t>ilm mince de 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TiN</a:t>
            </a:r>
            <a:r>
              <a:rPr lang="en-GB" sz="3200" b="1" baseline="-25000" dirty="0" err="1">
                <a:latin typeface="+mn-lt"/>
                <a:ea typeface="+mn-ea"/>
                <a:cs typeface="+mn-cs"/>
              </a:rPr>
              <a:t>x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C</a:t>
            </a:r>
            <a:r>
              <a:rPr lang="en-GB" sz="3200" b="1" baseline="-25000" dirty="0" err="1">
                <a:latin typeface="+mn-lt"/>
                <a:ea typeface="+mn-ea"/>
                <a:cs typeface="+mn-cs"/>
              </a:rPr>
              <a:t>y</a:t>
            </a:r>
            <a:endParaRPr lang="en-GB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2" name="Espace réservé du numéro de diapositive 7">
            <a:extLst>
              <a:ext uri="{FF2B5EF4-FFF2-40B4-BE49-F238E27FC236}">
                <a16:creationId xmlns:a16="http://schemas.microsoft.com/office/drawing/2014/main" id="{2D00BFDE-4E66-4624-B022-C3DE5BA0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4200" y="1287920"/>
            <a:ext cx="5399388" cy="3810964"/>
            <a:chOff x="514951" y="2052769"/>
            <a:chExt cx="5399388" cy="381096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14951" y="2052769"/>
              <a:ext cx="5399388" cy="38109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1082155" y="4706754"/>
                  <a:ext cx="1930552" cy="6178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fr-F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−1+(</m:t>
                            </m:r>
                            <m:sSup>
                              <m:sSupPr>
                                <m:ctrlPr>
                                  <a:rPr lang="fr-F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fr-F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fr-FR" sz="1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F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155" y="4706754"/>
                  <a:ext cx="1930552" cy="6178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ZoneTexte 29"/>
          <p:cNvSpPr txBox="1"/>
          <p:nvPr/>
        </p:nvSpPr>
        <p:spPr>
          <a:xfrm>
            <a:off x="4198877" y="4914218"/>
            <a:ext cx="39783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SEY proche de 1 après conditionnement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008" y="1315515"/>
            <a:ext cx="5028738" cy="3755773"/>
          </a:xfrm>
          <a:prstGeom prst="rect">
            <a:avLst/>
          </a:prstGeom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53090"/>
              </p:ext>
            </p:extLst>
          </p:nvPr>
        </p:nvGraphicFramePr>
        <p:xfrm>
          <a:off x="2687752" y="5373090"/>
          <a:ext cx="7000585" cy="127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887">
                  <a:extLst>
                    <a:ext uri="{9D8B030D-6E8A-4147-A177-3AD203B41FA5}">
                      <a16:colId xmlns:a16="http://schemas.microsoft.com/office/drawing/2014/main" val="761052573"/>
                    </a:ext>
                  </a:extLst>
                </a:gridCol>
                <a:gridCol w="2035170">
                  <a:extLst>
                    <a:ext uri="{9D8B030D-6E8A-4147-A177-3AD203B41FA5}">
                      <a16:colId xmlns:a16="http://schemas.microsoft.com/office/drawing/2014/main" val="3895857454"/>
                    </a:ext>
                  </a:extLst>
                </a:gridCol>
                <a:gridCol w="2333528">
                  <a:extLst>
                    <a:ext uri="{9D8B030D-6E8A-4147-A177-3AD203B41FA5}">
                      <a16:colId xmlns:a16="http://schemas.microsoft.com/office/drawing/2014/main" val="3797588452"/>
                    </a:ext>
                  </a:extLst>
                </a:gridCol>
              </a:tblGrid>
              <a:tr h="545668"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TiNC</a:t>
                      </a:r>
                      <a:r>
                        <a:rPr lang="fr-FR" sz="1800" baseline="0" dirty="0"/>
                        <a:t> PVD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TiNC ALD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05540"/>
                  </a:ext>
                </a:extLst>
              </a:tr>
              <a:tr h="32721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Sans conditionnement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1,97</a:t>
                      </a:r>
                      <a:endParaRPr lang="fr-FR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1F52D3"/>
                          </a:solidFill>
                        </a:rPr>
                        <a:t>1,95</a:t>
                      </a:r>
                      <a:endParaRPr lang="fr-FR" sz="1800" dirty="0">
                        <a:solidFill>
                          <a:srgbClr val="1F52D3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07356"/>
                  </a:ext>
                </a:extLst>
              </a:tr>
              <a:tr h="32721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Avec conditionnement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1,01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1F52D3"/>
                          </a:solidFill>
                        </a:rPr>
                        <a:t>1,04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168278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148057" y="813659"/>
            <a:ext cx="1191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TINC PVD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985922" y="813658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1F52D3"/>
                </a:solidFill>
              </a:rPr>
              <a:t>TINC ALD</a:t>
            </a:r>
          </a:p>
        </p:txBody>
      </p:sp>
    </p:spTree>
    <p:extLst>
      <p:ext uri="{BB962C8B-B14F-4D97-AF65-F5344CB8AC3E}">
        <p14:creationId xmlns:p14="http://schemas.microsoft.com/office/powerpoint/2010/main" val="22979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E959FABA-7C2F-41F1-9119-3A3B2F5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" y="138782"/>
            <a:ext cx="12192000" cy="488983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  <a:ea typeface="+mn-ea"/>
                <a:cs typeface="+mn-cs"/>
              </a:rPr>
              <a:t>F</a:t>
            </a:r>
            <a:r>
              <a:rPr lang="en-GB" sz="3200" b="1" dirty="0">
                <a:latin typeface="+mn-lt"/>
                <a:ea typeface="+mn-ea"/>
                <a:cs typeface="+mn-cs"/>
              </a:rPr>
              <a:t>ilms minces de 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TiN</a:t>
            </a:r>
            <a:r>
              <a:rPr lang="en-GB" sz="3200" b="1" baseline="-25000" dirty="0" err="1">
                <a:latin typeface="+mn-lt"/>
                <a:ea typeface="+mn-ea"/>
                <a:cs typeface="+mn-cs"/>
              </a:rPr>
              <a:t>x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C</a:t>
            </a:r>
            <a:r>
              <a:rPr lang="en-GB" sz="3200" b="1" baseline="-25000" dirty="0" err="1">
                <a:latin typeface="+mn-lt"/>
                <a:ea typeface="+mn-ea"/>
                <a:cs typeface="+mn-cs"/>
              </a:rPr>
              <a:t>y</a:t>
            </a:r>
            <a:r>
              <a:rPr lang="en-GB" sz="3200" b="1" baseline="-25000" dirty="0">
                <a:latin typeface="+mn-lt"/>
                <a:ea typeface="+mn-ea"/>
                <a:cs typeface="+mn-cs"/>
              </a:rPr>
              <a:t> </a:t>
            </a:r>
            <a:r>
              <a:rPr lang="fr-FR" sz="3200" dirty="0">
                <a:latin typeface="+mn-lt"/>
                <a:ea typeface="+mn-ea"/>
                <a:cs typeface="+mn-cs"/>
              </a:rPr>
              <a:t>élaboré</a:t>
            </a:r>
            <a:r>
              <a:rPr lang="en-GB" sz="3200" dirty="0">
                <a:latin typeface="+mn-lt"/>
                <a:ea typeface="+mn-ea"/>
                <a:cs typeface="+mn-cs"/>
              </a:rPr>
              <a:t> par PVD vs ALD</a:t>
            </a:r>
            <a:endParaRPr lang="en-GB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2" name="Espace réservé du numéro de diapositive 7">
            <a:extLst>
              <a:ext uri="{FF2B5EF4-FFF2-40B4-BE49-F238E27FC236}">
                <a16:creationId xmlns:a16="http://schemas.microsoft.com/office/drawing/2014/main" id="{2D00BFDE-4E66-4624-B022-C3DE5BA0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4169" y="943484"/>
            <a:ext cx="153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Mesures SEY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308997" y="5397317"/>
            <a:ext cx="575809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fr-FR" b="1" dirty="0">
                <a:solidFill>
                  <a:srgbClr val="FF0000"/>
                </a:solidFill>
              </a:rPr>
              <a:t>Retard de conditionnement pour TiNC ALD vs TiNC PVD</a:t>
            </a:r>
          </a:p>
          <a:p>
            <a:pPr algn="ctr">
              <a:buClr>
                <a:srgbClr val="FF0000"/>
              </a:buClr>
            </a:pPr>
            <a:r>
              <a:rPr lang="fr-FR" b="1" dirty="0">
                <a:solidFill>
                  <a:srgbClr val="FF0000"/>
                </a:solidFill>
              </a:rPr>
              <a:t>Cependant, Le conditionnement n’est pas fortement impacté par la contamination oxygène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36683" y="1230139"/>
            <a:ext cx="6902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Courbe de conditionnement en fonction de la dose d’électrons (C/mm²)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842899" y="1865813"/>
            <a:ext cx="4690292" cy="3364051"/>
            <a:chOff x="3308997" y="1481837"/>
            <a:chExt cx="4690292" cy="336405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1861" y="1481837"/>
              <a:ext cx="4460645" cy="3364051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4443829" y="1700169"/>
              <a:ext cx="355546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66FF"/>
                  </a:solidFill>
                </a:rPr>
                <a:t>TiNC ALD(contamination O : 55% !)</a:t>
              </a:r>
            </a:p>
            <a:p>
              <a:r>
                <a:rPr lang="fr-FR" dirty="0">
                  <a:solidFill>
                    <a:srgbClr val="FF0000"/>
                  </a:solidFill>
                </a:rPr>
                <a:t>TiNC PVD (contamination O : 5%)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32621" y="3643783"/>
              <a:ext cx="11015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66FF"/>
                  </a:solidFill>
                </a:rPr>
                <a:t>TiNC ALD 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82752" y="3950903"/>
              <a:ext cx="1119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TiNC PVD 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 rot="16200000">
              <a:off x="2737398" y="2949073"/>
              <a:ext cx="14509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Maximum du SEY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2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Multicouche </a:t>
            </a:r>
            <a:r>
              <a:rPr lang="fr-FR" sz="2800" dirty="0" err="1"/>
              <a:t>NbN</a:t>
            </a:r>
            <a:r>
              <a:rPr lang="fr-FR" sz="2800" dirty="0"/>
              <a:t>/</a:t>
            </a:r>
            <a:r>
              <a:rPr lang="fr-FR" sz="2800" dirty="0" err="1"/>
              <a:t>TiN</a:t>
            </a:r>
            <a:endParaRPr lang="fr-FR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3" y="1953494"/>
            <a:ext cx="5683665" cy="4128810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03460"/>
              </p:ext>
            </p:extLst>
          </p:nvPr>
        </p:nvGraphicFramePr>
        <p:xfrm>
          <a:off x="6562694" y="2681753"/>
          <a:ext cx="4252587" cy="91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8218">
                  <a:extLst>
                    <a:ext uri="{9D8B030D-6E8A-4147-A177-3AD203B41FA5}">
                      <a16:colId xmlns:a16="http://schemas.microsoft.com/office/drawing/2014/main" val="2851467314"/>
                    </a:ext>
                  </a:extLst>
                </a:gridCol>
                <a:gridCol w="1376218">
                  <a:extLst>
                    <a:ext uri="{9D8B030D-6E8A-4147-A177-3AD203B41FA5}">
                      <a16:colId xmlns:a16="http://schemas.microsoft.com/office/drawing/2014/main" val="514891647"/>
                    </a:ext>
                  </a:extLst>
                </a:gridCol>
                <a:gridCol w="2008151">
                  <a:extLst>
                    <a:ext uri="{9D8B030D-6E8A-4147-A177-3AD203B41FA5}">
                      <a16:colId xmlns:a16="http://schemas.microsoft.com/office/drawing/2014/main" val="907495011"/>
                    </a:ext>
                  </a:extLst>
                </a:gridCol>
              </a:tblGrid>
              <a:tr h="199560">
                <a:tc>
                  <a:txBody>
                    <a:bodyPr/>
                    <a:lstStyle/>
                    <a:p>
                      <a:r>
                        <a:rPr lang="fr-FR" sz="1400" dirty="0"/>
                        <a:t>Courbe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FF"/>
                          </a:solidFill>
                        </a:rPr>
                        <a:t>Sans 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Conditionnement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66489"/>
                  </a:ext>
                </a:extLst>
              </a:tr>
              <a:tr h="191386">
                <a:tc>
                  <a:txBody>
                    <a:bodyPr/>
                    <a:lstStyle/>
                    <a:p>
                      <a:r>
                        <a:rPr lang="fr-FR" sz="1400" dirty="0"/>
                        <a:t>SEY</a:t>
                      </a:r>
                      <a:r>
                        <a:rPr lang="fr-FR" sz="1400" baseline="0" dirty="0"/>
                        <a:t> max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FF"/>
                          </a:solidFill>
                        </a:rPr>
                        <a:t>2,10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0,99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968042"/>
                  </a:ext>
                </a:extLst>
              </a:tr>
              <a:tr h="191386">
                <a:tc>
                  <a:txBody>
                    <a:bodyPr/>
                    <a:lstStyle/>
                    <a:p>
                      <a:r>
                        <a:rPr lang="fr-FR" sz="1400" dirty="0" err="1"/>
                        <a:t>Emax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FF00FF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483400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789479"/>
            <a:ext cx="153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Mesures SEY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7498" y="1422003"/>
            <a:ext cx="53227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Courbe de SEY en fonction de l’énergie du canon à électrons pour différentes doses d’électrons (C/mm²)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1802" y="4161366"/>
            <a:ext cx="4014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SEY inférieur à 1 après conditionnement</a:t>
            </a:r>
          </a:p>
        </p:txBody>
      </p:sp>
      <p:sp>
        <p:nvSpPr>
          <p:cNvPr id="13" name="Étoile à 5 branches 12"/>
          <p:cNvSpPr/>
          <p:nvPr/>
        </p:nvSpPr>
        <p:spPr>
          <a:xfrm>
            <a:off x="857023" y="4027607"/>
            <a:ext cx="168442" cy="1635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 à 5 branches 13"/>
          <p:cNvSpPr/>
          <p:nvPr/>
        </p:nvSpPr>
        <p:spPr>
          <a:xfrm>
            <a:off x="796064" y="2146087"/>
            <a:ext cx="168442" cy="163560"/>
          </a:xfrm>
          <a:prstGeom prst="star5">
            <a:avLst/>
          </a:prstGeom>
          <a:solidFill>
            <a:srgbClr val="FF80FF"/>
          </a:solidFill>
          <a:ln>
            <a:solidFill>
              <a:srgbClr val="FF8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/>
          <p:cNvSpPr/>
          <p:nvPr/>
        </p:nvSpPr>
        <p:spPr>
          <a:xfrm>
            <a:off x="10235527" y="3037278"/>
            <a:ext cx="168442" cy="1635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>
            <a:off x="8472883" y="3048854"/>
            <a:ext cx="168442" cy="163560"/>
          </a:xfrm>
          <a:prstGeom prst="star5">
            <a:avLst/>
          </a:prstGeom>
          <a:solidFill>
            <a:srgbClr val="FF80FF"/>
          </a:solidFill>
          <a:ln>
            <a:solidFill>
              <a:srgbClr val="FF8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8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t="8512" r="29665"/>
          <a:stretch/>
        </p:blipFill>
        <p:spPr>
          <a:xfrm>
            <a:off x="5449459" y="1643974"/>
            <a:ext cx="5696965" cy="43249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Multicouche </a:t>
            </a:r>
            <a:r>
              <a:rPr lang="fr-FR" sz="2800" dirty="0" err="1"/>
              <a:t>NbN</a:t>
            </a:r>
            <a:r>
              <a:rPr lang="fr-FR" sz="2800" dirty="0"/>
              <a:t>/</a:t>
            </a:r>
            <a:r>
              <a:rPr lang="fr-FR" sz="2800" dirty="0" err="1"/>
              <a:t>TiN</a:t>
            </a:r>
            <a:endParaRPr lang="fr-FR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789479"/>
            <a:ext cx="153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Mesures SEY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20213" y="6036716"/>
            <a:ext cx="498373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Conditionnement plus rapide pour le multicouche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42267" y="903002"/>
            <a:ext cx="613962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Courbe de conditionnement en fonction de la dose d’électrons (C/mm²)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100636" y="1962339"/>
            <a:ext cx="185832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Multicouche PVD </a:t>
            </a:r>
            <a:endParaRPr lang="fr-FR" dirty="0" smtClean="0">
              <a:solidFill>
                <a:srgbClr val="00B05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TiNC PVD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2" y="1962339"/>
            <a:ext cx="4240835" cy="35897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342267" y="1643974"/>
            <a:ext cx="1019622" cy="34435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4466118" y="5087566"/>
            <a:ext cx="876149" cy="4645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466118" y="1643974"/>
            <a:ext cx="876149" cy="318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0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- </a:t>
            </a:r>
            <a:r>
              <a:rPr lang="fr-FR" dirty="0" err="1"/>
              <a:t>Multipacting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39146" y="658099"/>
            <a:ext cx="118218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u="sng" dirty="0">
              <a:solidFill>
                <a:srgbClr val="638EC4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3717" y="716183"/>
            <a:ext cx="11997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chemeClr val="accent1"/>
                </a:solidFill>
              </a:rPr>
              <a:t>Multipacting</a:t>
            </a:r>
            <a:r>
              <a:rPr lang="fr-FR" sz="2400" b="1" dirty="0">
                <a:solidFill>
                  <a:schemeClr val="accent1"/>
                </a:solidFill>
              </a:rPr>
              <a:t> : </a:t>
            </a:r>
            <a:r>
              <a:rPr lang="fr-FR" sz="2400" b="1" dirty="0">
                <a:solidFill>
                  <a:srgbClr val="5B9BD5"/>
                </a:solidFill>
              </a:rPr>
              <a:t>effet</a:t>
            </a:r>
            <a:r>
              <a:rPr lang="fr-FR" sz="2400" b="1" dirty="0">
                <a:solidFill>
                  <a:schemeClr val="accent1"/>
                </a:solidFill>
              </a:rPr>
              <a:t> d’avalanche d’électrons </a:t>
            </a:r>
            <a:r>
              <a:rPr lang="fr-FR" sz="2400" b="1" dirty="0">
                <a:solidFill>
                  <a:schemeClr val="accent1"/>
                </a:solidFill>
                <a:sym typeface="Symbol" panose="05050102010706020507" pitchFamily="18" charset="2"/>
              </a:rPr>
              <a:t> Perturbe le fonctionnement et limite les performance des composants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endParaRPr lang="fr-FR" sz="2400" b="1" u="sng" dirty="0">
              <a:solidFill>
                <a:schemeClr val="accent1"/>
              </a:solidFill>
            </a:endParaRPr>
          </a:p>
        </p:txBody>
      </p:sp>
      <p:pic>
        <p:nvPicPr>
          <p:cNvPr id="96" name="Image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32" y="1547180"/>
            <a:ext cx="3215544" cy="2421857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16" y="2678842"/>
            <a:ext cx="3113367" cy="1795148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5824728" y="3083161"/>
            <a:ext cx="4582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Spatial </a:t>
            </a:r>
            <a:r>
              <a:rPr lang="fr-FR" sz="2000" dirty="0">
                <a:sym typeface="Symbol" panose="05050102010706020507" pitchFamily="18" charset="2"/>
              </a:rPr>
              <a:t></a:t>
            </a:r>
            <a:r>
              <a:rPr lang="fr-FR" sz="2000" dirty="0"/>
              <a:t>  composants RF des satellites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824728" y="156046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Nucléaire </a:t>
            </a:r>
            <a:r>
              <a:rPr lang="fr-FR" sz="2000" dirty="0">
                <a:sym typeface="Symbol" panose="05050102010706020507" pitchFamily="18" charset="2"/>
              </a:rPr>
              <a:t></a:t>
            </a:r>
            <a:r>
              <a:rPr lang="fr-FR" sz="2000" dirty="0"/>
              <a:t> antennes hautes fréquences de chauffage du plasma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824728" y="455985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Accélérateurs de particules </a:t>
            </a:r>
            <a:r>
              <a:rPr lang="fr-FR" sz="2000" dirty="0">
                <a:sym typeface="Symbol" panose="05050102010706020507" pitchFamily="18" charset="2"/>
              </a:rPr>
              <a:t></a:t>
            </a:r>
            <a:r>
              <a:rPr lang="fr-FR" sz="2000" dirty="0"/>
              <a:t> cavités RF supraconductrices et coupleurs de puissance RF</a:t>
            </a:r>
          </a:p>
        </p:txBody>
      </p:sp>
      <p:pic>
        <p:nvPicPr>
          <p:cNvPr id="101" name="Imag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78" y="3632105"/>
            <a:ext cx="3506906" cy="26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9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Conclusion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93007" y="1342423"/>
            <a:ext cx="1183908" cy="924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3007" y="933350"/>
            <a:ext cx="1183908" cy="4090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TiNC PVD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4911" y="3637116"/>
            <a:ext cx="1183908" cy="924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4911" y="3228043"/>
            <a:ext cx="1183908" cy="409073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TiNC ALD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324" y="1319229"/>
            <a:ext cx="2607676" cy="18318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27689" y="915027"/>
            <a:ext cx="186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Rugosité : 0,5 nm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9049" y="3267784"/>
            <a:ext cx="186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Rugosité : 0,6 nm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09337" y="933350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SEY : 1,01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35889" y="3247913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SEY : 1,04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8959" y="2337835"/>
            <a:ext cx="4685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Faible contamination en Oxygène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80840" y="886152"/>
            <a:ext cx="3738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Approche multicouche PVD </a:t>
            </a:r>
            <a:r>
              <a:rPr lang="fr-FR" dirty="0" err="1">
                <a:solidFill>
                  <a:srgbClr val="008000"/>
                </a:solidFill>
              </a:rPr>
              <a:t>TiN</a:t>
            </a:r>
            <a:r>
              <a:rPr lang="fr-FR" dirty="0"/>
              <a:t> / </a:t>
            </a:r>
            <a:r>
              <a:rPr lang="fr-FR" dirty="0" err="1">
                <a:solidFill>
                  <a:srgbClr val="FF6700"/>
                </a:solidFill>
              </a:rPr>
              <a:t>NbN</a:t>
            </a:r>
            <a:endParaRPr lang="fr-FR" dirty="0">
              <a:solidFill>
                <a:srgbClr val="FF67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31741" y="1227424"/>
            <a:ext cx="1205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SEY : 0,99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5043" y="4729222"/>
            <a:ext cx="4685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Forte contamination en Oxygène mais </a:t>
            </a:r>
            <a:r>
              <a:rPr lang="fr-FR" b="1" u="sng" dirty="0"/>
              <a:t>peu d’influence sur la valeur de SEY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152451" y="785571"/>
            <a:ext cx="5265019" cy="20057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155174" y="5483192"/>
            <a:ext cx="5265019" cy="8463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55788" y="5581106"/>
            <a:ext cx="5099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Approche élaboration avec incorporation de carbone est satisfaisante car obtention de SEY proches de 1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6251882" y="3366882"/>
            <a:ext cx="5265019" cy="8463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6417571" y="3333822"/>
            <a:ext cx="5099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Approche multicouche très satisfaisante car obtention de SEY &lt; 1 et la vitesse de conditionnement est rapide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6251882" y="4818338"/>
            <a:ext cx="5265019" cy="8463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334726" y="4895548"/>
            <a:ext cx="5099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Perspectives : incorporation de carbone dans le multicouche</a:t>
            </a:r>
          </a:p>
        </p:txBody>
      </p:sp>
      <p:sp>
        <p:nvSpPr>
          <p:cNvPr id="37" name="Flèche vers le bas 36"/>
          <p:cNvSpPr/>
          <p:nvPr/>
        </p:nvSpPr>
        <p:spPr>
          <a:xfrm>
            <a:off x="8741043" y="4331718"/>
            <a:ext cx="288758" cy="428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5925562" y="799268"/>
            <a:ext cx="5976077" cy="34991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55174" y="3096126"/>
            <a:ext cx="5265019" cy="2302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220243" y="1442039"/>
            <a:ext cx="186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Rugosité : 0,8 nm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49967" y="5874835"/>
            <a:ext cx="61187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Etude du </a:t>
            </a:r>
            <a:r>
              <a:rPr lang="fr-FR" b="1" dirty="0" err="1">
                <a:solidFill>
                  <a:srgbClr val="FF0000"/>
                </a:solidFill>
              </a:rPr>
              <a:t>multipacting</a:t>
            </a:r>
            <a:r>
              <a:rPr lang="fr-FR" b="1" dirty="0">
                <a:solidFill>
                  <a:srgbClr val="FF0000"/>
                </a:solidFill>
              </a:rPr>
              <a:t> dans le banc du LPSC : Dépôt </a:t>
            </a:r>
            <a:r>
              <a:rPr lang="fr-FR" b="1" dirty="0" err="1">
                <a:solidFill>
                  <a:srgbClr val="FF0000"/>
                </a:solidFill>
              </a:rPr>
              <a:t>TiN</a:t>
            </a:r>
            <a:r>
              <a:rPr lang="fr-FR" b="1" dirty="0">
                <a:solidFill>
                  <a:srgbClr val="FF0000"/>
                </a:solidFill>
              </a:rPr>
              <a:t> sur Cu</a:t>
            </a:r>
          </a:p>
        </p:txBody>
      </p:sp>
    </p:spTree>
    <p:extLst>
      <p:ext uri="{BB962C8B-B14F-4D97-AF65-F5344CB8AC3E}">
        <p14:creationId xmlns:p14="http://schemas.microsoft.com/office/powerpoint/2010/main" val="16820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Conclusion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815749" y="3211552"/>
            <a:ext cx="442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Environ 200 élaborations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426702" y="2932854"/>
            <a:ext cx="5391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6700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8226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195873" y="2932854"/>
            <a:ext cx="1853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6700"/>
                </a:solidFill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5382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333453" y="790230"/>
            <a:ext cx="53227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Courbe de SEY en fonction de l’énergie du canon à électrons pour différentes doses d’électrons (C/mm²), P = 10</a:t>
            </a:r>
            <a:r>
              <a:rPr lang="fr-FR" sz="1400" baseline="30000" dirty="0"/>
              <a:t>-9</a:t>
            </a:r>
            <a:r>
              <a:rPr lang="fr-FR" sz="1400" dirty="0"/>
              <a:t> mbar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E959FABA-7C2F-41F1-9119-3A3B2F5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" y="138782"/>
            <a:ext cx="12192000" cy="488983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  <a:ea typeface="+mn-ea"/>
                <a:cs typeface="+mn-cs"/>
              </a:rPr>
              <a:t>F</a:t>
            </a:r>
            <a:r>
              <a:rPr lang="en-GB" sz="3200" b="1" dirty="0">
                <a:latin typeface="+mn-lt"/>
                <a:ea typeface="+mn-ea"/>
                <a:cs typeface="+mn-cs"/>
              </a:rPr>
              <a:t>ilm mince de 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TiON</a:t>
            </a:r>
            <a:r>
              <a:rPr lang="en-GB" sz="3200" b="1" baseline="-25000" dirty="0">
                <a:latin typeface="+mn-lt"/>
                <a:ea typeface="+mn-ea"/>
                <a:cs typeface="+mn-cs"/>
              </a:rPr>
              <a:t> </a:t>
            </a:r>
            <a:r>
              <a:rPr lang="fr-FR" sz="3200" dirty="0">
                <a:latin typeface="+mn-lt"/>
                <a:ea typeface="+mn-ea"/>
                <a:cs typeface="+mn-cs"/>
              </a:rPr>
              <a:t>élaboré</a:t>
            </a:r>
            <a:r>
              <a:rPr lang="en-GB" sz="3200" dirty="0">
                <a:latin typeface="+mn-lt"/>
                <a:ea typeface="+mn-ea"/>
                <a:cs typeface="+mn-cs"/>
              </a:rPr>
              <a:t> par PEALD</a:t>
            </a:r>
            <a:endParaRPr lang="en-GB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2" name="Espace réservé du numéro de diapositive 7">
            <a:extLst>
              <a:ext uri="{FF2B5EF4-FFF2-40B4-BE49-F238E27FC236}">
                <a16:creationId xmlns:a16="http://schemas.microsoft.com/office/drawing/2014/main" id="{2D00BFDE-4E66-4624-B022-C3DE5BA0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058648" y="3774094"/>
            <a:ext cx="232756" cy="565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Trapèze 119"/>
          <p:cNvSpPr/>
          <p:nvPr/>
        </p:nvSpPr>
        <p:spPr>
          <a:xfrm rot="10800000">
            <a:off x="9058648" y="4339360"/>
            <a:ext cx="232756" cy="38951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8543260" y="5337679"/>
            <a:ext cx="1273629" cy="104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8752266" y="5232484"/>
            <a:ext cx="844732" cy="105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/>
          <p:cNvSpPr txBox="1"/>
          <p:nvPr/>
        </p:nvSpPr>
        <p:spPr>
          <a:xfrm>
            <a:off x="7540819" y="5146581"/>
            <a:ext cx="897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2"/>
                </a:solidFill>
              </a:rPr>
              <a:t>Echantillon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8439435" y="3184955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Canon à e</a:t>
            </a:r>
            <a:r>
              <a:rPr lang="fr-FR" sz="1200" b="1" baseline="30000" dirty="0"/>
              <a:t>-</a:t>
            </a:r>
            <a:endParaRPr lang="fr-FR" sz="1200" b="1" dirty="0"/>
          </a:p>
          <a:p>
            <a:pPr algn="ctr"/>
            <a:r>
              <a:rPr lang="fr-FR" sz="1200" b="1" dirty="0" err="1" smtClean="0"/>
              <a:t>E</a:t>
            </a:r>
            <a:r>
              <a:rPr lang="fr-FR" sz="1100" b="1" baseline="-25000" dirty="0" err="1" smtClean="0"/>
              <a:t>cinétique</a:t>
            </a:r>
            <a:r>
              <a:rPr lang="fr-FR" sz="1200" b="1" dirty="0" smtClean="0"/>
              <a:t> = 0 - 4000 eV</a:t>
            </a:r>
            <a:endParaRPr lang="fr-FR" sz="1200" b="1" dirty="0"/>
          </a:p>
        </p:txBody>
      </p:sp>
      <p:sp>
        <p:nvSpPr>
          <p:cNvPr id="113" name="ZoneTexte 112"/>
          <p:cNvSpPr txBox="1"/>
          <p:nvPr/>
        </p:nvSpPr>
        <p:spPr>
          <a:xfrm>
            <a:off x="6945142" y="732216"/>
            <a:ext cx="524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Procédure de mesure de SEY par conditionnement (préparation de surface)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11189454" y="223957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118" name="ZoneTexte 117"/>
          <p:cNvSpPr txBox="1"/>
          <p:nvPr/>
        </p:nvSpPr>
        <p:spPr>
          <a:xfrm>
            <a:off x="7703070" y="2631506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700"/>
                </a:solidFill>
              </a:rPr>
              <a:t>Dose d’électrons </a:t>
            </a:r>
            <a:r>
              <a:rPr lang="fr-FR" dirty="0" smtClean="0">
                <a:solidFill>
                  <a:srgbClr val="FF6700"/>
                </a:solidFill>
              </a:rPr>
              <a:t>en C/mm</a:t>
            </a:r>
            <a:r>
              <a:rPr lang="fr-FR" baseline="30000" dirty="0" smtClean="0">
                <a:solidFill>
                  <a:srgbClr val="FF6700"/>
                </a:solidFill>
              </a:rPr>
              <a:t>2</a:t>
            </a:r>
            <a:endParaRPr lang="fr-FR" baseline="30000" dirty="0">
              <a:solidFill>
                <a:srgbClr val="FF6700"/>
              </a:solidFill>
            </a:endParaRPr>
          </a:p>
        </p:txBody>
      </p:sp>
      <p:cxnSp>
        <p:nvCxnSpPr>
          <p:cNvPr id="129" name="Connecteur droit 128"/>
          <p:cNvCxnSpPr/>
          <p:nvPr/>
        </p:nvCxnSpPr>
        <p:spPr>
          <a:xfrm>
            <a:off x="6945142" y="2451977"/>
            <a:ext cx="2410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9355229" y="2451977"/>
            <a:ext cx="61794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>
            <a:off x="9990428" y="2451977"/>
            <a:ext cx="11164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/>
          <p:cNvSpPr/>
          <p:nvPr/>
        </p:nvSpPr>
        <p:spPr>
          <a:xfrm>
            <a:off x="7005565" y="234587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6" name="Groupe 135"/>
          <p:cNvGrpSpPr/>
          <p:nvPr/>
        </p:nvGrpSpPr>
        <p:grpSpPr>
          <a:xfrm>
            <a:off x="6759973" y="1418210"/>
            <a:ext cx="700898" cy="700898"/>
            <a:chOff x="748841" y="1525870"/>
            <a:chExt cx="1212547" cy="1212547"/>
          </a:xfrm>
        </p:grpSpPr>
        <p:sp>
          <p:nvSpPr>
            <p:cNvPr id="137" name="Google Shape;197;p21"/>
            <p:cNvSpPr/>
            <p:nvPr/>
          </p:nvSpPr>
          <p:spPr>
            <a:xfrm rot="8100000">
              <a:off x="748841" y="1525870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8;p21"/>
            <p:cNvSpPr/>
            <p:nvPr/>
          </p:nvSpPr>
          <p:spPr>
            <a:xfrm>
              <a:off x="790103" y="1564700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</a:t>
              </a:r>
              <a:endParaRPr dirty="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50336"/>
          <a:stretch/>
        </p:blipFill>
        <p:spPr>
          <a:xfrm>
            <a:off x="333723" y="1192764"/>
            <a:ext cx="5000034" cy="43353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8990" y="1273049"/>
            <a:ext cx="4534767" cy="364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513" y="1499041"/>
            <a:ext cx="2131959" cy="1195258"/>
          </a:xfrm>
          <a:prstGeom prst="rect">
            <a:avLst/>
          </a:prstGeom>
        </p:spPr>
      </p:pic>
      <p:sp>
        <p:nvSpPr>
          <p:cNvPr id="61" name="Ellipse 60"/>
          <p:cNvSpPr/>
          <p:nvPr/>
        </p:nvSpPr>
        <p:spPr>
          <a:xfrm>
            <a:off x="7277981" y="2371216"/>
            <a:ext cx="142870" cy="14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 flipH="1">
            <a:off x="9174632" y="4728870"/>
            <a:ext cx="394" cy="503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9148866" y="4685467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e</a:t>
            </a:r>
            <a:r>
              <a:rPr lang="fr-FR" sz="1600" b="1" baseline="30000" dirty="0">
                <a:solidFill>
                  <a:srgbClr val="FF0000"/>
                </a:solidFill>
              </a:rPr>
              <a:t>-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66" name="Connecteur droit avec flèche 65"/>
          <p:cNvCxnSpPr>
            <a:stCxn id="122" idx="0"/>
          </p:cNvCxnSpPr>
          <p:nvPr/>
        </p:nvCxnSpPr>
        <p:spPr>
          <a:xfrm flipV="1">
            <a:off x="9174632" y="4728870"/>
            <a:ext cx="642257" cy="503614"/>
          </a:xfrm>
          <a:prstGeom prst="straightConnector1">
            <a:avLst/>
          </a:prstGeom>
          <a:ln w="38100">
            <a:solidFill>
              <a:srgbClr val="DA4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9821246" y="4563303"/>
            <a:ext cx="1414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DA46FF"/>
                </a:solidFill>
              </a:rPr>
              <a:t>e</a:t>
            </a:r>
            <a:r>
              <a:rPr lang="fr-FR" sz="1600" b="1" baseline="30000" dirty="0" smtClean="0">
                <a:solidFill>
                  <a:srgbClr val="DA46FF"/>
                </a:solidFill>
              </a:rPr>
              <a:t>-</a:t>
            </a:r>
            <a:r>
              <a:rPr lang="fr-FR" sz="1600" b="1" baseline="-25000" dirty="0" smtClean="0">
                <a:solidFill>
                  <a:srgbClr val="DA46FF"/>
                </a:solidFill>
              </a:rPr>
              <a:t>  </a:t>
            </a:r>
            <a:r>
              <a:rPr lang="fr-FR" sz="1600" b="1" dirty="0" smtClean="0">
                <a:solidFill>
                  <a:srgbClr val="DA46FF"/>
                </a:solidFill>
              </a:rPr>
              <a:t>Secondaires</a:t>
            </a:r>
            <a:endParaRPr lang="fr-FR" sz="1600" b="1" dirty="0">
              <a:solidFill>
                <a:srgbClr val="DA4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331018" y="5631840"/>
                <a:ext cx="3687228" cy="531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/>
                  <a:t>SEY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𝑰𝒏𝒕𝒆𝒏𝒔𝒊𝒕</m:t>
                        </m:r>
                        <m:r>
                          <a:rPr lang="fr-FR" b="1" i="1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fr-FR" b="1" i="1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𝒅𝒆𝒔</m:t>
                        </m:r>
                        <m:r>
                          <a:rPr lang="fr-FR" b="1" i="1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 é</m:t>
                        </m:r>
                        <m:r>
                          <a:rPr lang="fr-FR" b="1" i="1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𝒍𝒆𝒄𝒕𝒓𝒐𝒏𝒔</m:t>
                        </m:r>
                        <m:r>
                          <a:rPr lang="fr-FR" b="1" i="1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1" i="1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𝒔𝒆𝒄𝒐𝒏𝒅𝒂𝒊𝒓𝒆𝒔</m:t>
                        </m:r>
                      </m:num>
                      <m:den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𝑰𝒏𝒕𝒆𝒏𝒔𝒊𝒕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𝒅𝒆𝒔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é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𝒍𝒆𝒄𝒕𝒓𝒐𝒏𝒔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𝒑𝒓𝒊𝒎𝒂𝒊𝒓𝒆𝒔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018" y="5631840"/>
                <a:ext cx="3687228" cy="531492"/>
              </a:xfrm>
              <a:prstGeom prst="rect">
                <a:avLst/>
              </a:prstGeom>
              <a:blipFill>
                <a:blip r:embed="rId6"/>
                <a:stretch>
                  <a:fillRect l="-1490" b="-57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7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1" grpId="0" animBg="1"/>
      <p:bldP spid="64" grpId="0"/>
      <p:bldP spid="68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333453" y="790230"/>
            <a:ext cx="53227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Courbe de SEY en fonction de l’énergie du canon à électrons pour différentes doses d’électrons (C/mm²), P = 10</a:t>
            </a:r>
            <a:r>
              <a:rPr lang="fr-FR" sz="1400" baseline="30000" dirty="0"/>
              <a:t>-9</a:t>
            </a:r>
            <a:r>
              <a:rPr lang="fr-FR" sz="1400" dirty="0"/>
              <a:t> mbar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E959FABA-7C2F-41F1-9119-3A3B2F5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" y="138782"/>
            <a:ext cx="12192000" cy="488983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  <a:ea typeface="+mn-ea"/>
                <a:cs typeface="+mn-cs"/>
              </a:rPr>
              <a:t>F</a:t>
            </a:r>
            <a:r>
              <a:rPr lang="en-GB" sz="3200" b="1" dirty="0">
                <a:latin typeface="+mn-lt"/>
                <a:ea typeface="+mn-ea"/>
                <a:cs typeface="+mn-cs"/>
              </a:rPr>
              <a:t>ilm mince de 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TiON</a:t>
            </a:r>
            <a:r>
              <a:rPr lang="en-GB" sz="3200" b="1" baseline="-25000" dirty="0">
                <a:latin typeface="+mn-lt"/>
                <a:ea typeface="+mn-ea"/>
                <a:cs typeface="+mn-cs"/>
              </a:rPr>
              <a:t> </a:t>
            </a:r>
            <a:r>
              <a:rPr lang="fr-FR" sz="3200" dirty="0">
                <a:latin typeface="+mn-lt"/>
                <a:ea typeface="+mn-ea"/>
                <a:cs typeface="+mn-cs"/>
              </a:rPr>
              <a:t>élaboré</a:t>
            </a:r>
            <a:r>
              <a:rPr lang="en-GB" sz="3200" dirty="0">
                <a:latin typeface="+mn-lt"/>
                <a:ea typeface="+mn-ea"/>
                <a:cs typeface="+mn-cs"/>
              </a:rPr>
              <a:t> par PEALD</a:t>
            </a:r>
            <a:endParaRPr lang="en-GB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2" name="Espace réservé du numéro de diapositive 7">
            <a:extLst>
              <a:ext uri="{FF2B5EF4-FFF2-40B4-BE49-F238E27FC236}">
                <a16:creationId xmlns:a16="http://schemas.microsoft.com/office/drawing/2014/main" id="{2D00BFDE-4E66-4624-B022-C3DE5BA0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058648" y="3774094"/>
            <a:ext cx="232756" cy="565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Trapèze 119"/>
          <p:cNvSpPr/>
          <p:nvPr/>
        </p:nvSpPr>
        <p:spPr>
          <a:xfrm rot="10800000">
            <a:off x="9058648" y="4339360"/>
            <a:ext cx="232756" cy="38951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8543260" y="5337679"/>
            <a:ext cx="1273629" cy="104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8752266" y="5232484"/>
            <a:ext cx="844732" cy="105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3" name="Connecteur droit avec flèche 122"/>
          <p:cNvCxnSpPr>
            <a:stCxn id="120" idx="0"/>
            <a:endCxn id="122" idx="0"/>
          </p:cNvCxnSpPr>
          <p:nvPr/>
        </p:nvCxnSpPr>
        <p:spPr>
          <a:xfrm flipH="1">
            <a:off x="9174632" y="4728870"/>
            <a:ext cx="394" cy="50361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ZoneTexte 123"/>
          <p:cNvSpPr txBox="1"/>
          <p:nvPr/>
        </p:nvSpPr>
        <p:spPr>
          <a:xfrm>
            <a:off x="9148866" y="4685467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4"/>
                </a:solidFill>
              </a:rPr>
              <a:t>e</a:t>
            </a:r>
            <a:r>
              <a:rPr lang="fr-FR" sz="1600" b="1" baseline="30000" dirty="0">
                <a:solidFill>
                  <a:schemeClr val="accent4"/>
                </a:solidFill>
              </a:rPr>
              <a:t>-</a:t>
            </a:r>
            <a:endParaRPr lang="fr-FR" sz="1600" b="1" dirty="0">
              <a:solidFill>
                <a:schemeClr val="accent4"/>
              </a:solidFill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8565815" y="3184955"/>
            <a:ext cx="12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Canon à e</a:t>
            </a:r>
            <a:r>
              <a:rPr lang="fr-FR" sz="1200" b="1" baseline="30000" dirty="0"/>
              <a:t>-</a:t>
            </a:r>
            <a:endParaRPr lang="fr-FR" sz="1200" b="1" dirty="0"/>
          </a:p>
          <a:p>
            <a:pPr algn="ctr"/>
            <a:r>
              <a:rPr lang="fr-FR" sz="1200" b="1" dirty="0" err="1" smtClean="0"/>
              <a:t>E</a:t>
            </a:r>
            <a:r>
              <a:rPr lang="fr-FR" sz="1100" b="1" baseline="-25000" dirty="0" err="1" smtClean="0"/>
              <a:t>cinétique</a:t>
            </a:r>
            <a:r>
              <a:rPr lang="fr-FR" sz="1200" b="1" dirty="0" smtClean="0"/>
              <a:t> = 500 eV</a:t>
            </a:r>
            <a:endParaRPr lang="fr-FR" sz="1200" b="1" dirty="0"/>
          </a:p>
        </p:txBody>
      </p:sp>
      <p:sp>
        <p:nvSpPr>
          <p:cNvPr id="114" name="ZoneTexte 113"/>
          <p:cNvSpPr txBox="1"/>
          <p:nvPr/>
        </p:nvSpPr>
        <p:spPr>
          <a:xfrm>
            <a:off x="11189454" y="223957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118" name="ZoneTexte 117"/>
          <p:cNvSpPr txBox="1"/>
          <p:nvPr/>
        </p:nvSpPr>
        <p:spPr>
          <a:xfrm>
            <a:off x="7703070" y="2631506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700"/>
                </a:solidFill>
              </a:rPr>
              <a:t>Dose d’électrons </a:t>
            </a:r>
            <a:r>
              <a:rPr lang="fr-FR" dirty="0" smtClean="0">
                <a:solidFill>
                  <a:srgbClr val="FF6700"/>
                </a:solidFill>
              </a:rPr>
              <a:t>en C/mm</a:t>
            </a:r>
            <a:r>
              <a:rPr lang="fr-FR" baseline="30000" dirty="0" smtClean="0">
                <a:solidFill>
                  <a:srgbClr val="FF6700"/>
                </a:solidFill>
              </a:rPr>
              <a:t>2</a:t>
            </a:r>
            <a:endParaRPr lang="fr-FR" baseline="30000" dirty="0">
              <a:solidFill>
                <a:srgbClr val="FF6700"/>
              </a:solidFill>
            </a:endParaRPr>
          </a:p>
        </p:txBody>
      </p:sp>
      <p:cxnSp>
        <p:nvCxnSpPr>
          <p:cNvPr id="129" name="Connecteur droit 128"/>
          <p:cNvCxnSpPr/>
          <p:nvPr/>
        </p:nvCxnSpPr>
        <p:spPr>
          <a:xfrm>
            <a:off x="6945142" y="2451977"/>
            <a:ext cx="2410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9355229" y="2451977"/>
            <a:ext cx="61794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>
            <a:off x="9990428" y="2451977"/>
            <a:ext cx="11164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/>
          <p:cNvSpPr/>
          <p:nvPr/>
        </p:nvSpPr>
        <p:spPr>
          <a:xfrm>
            <a:off x="7005565" y="234587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6" name="Groupe 135"/>
          <p:cNvGrpSpPr/>
          <p:nvPr/>
        </p:nvGrpSpPr>
        <p:grpSpPr>
          <a:xfrm>
            <a:off x="6759973" y="1418210"/>
            <a:ext cx="700898" cy="700898"/>
            <a:chOff x="748841" y="1525870"/>
            <a:chExt cx="1212547" cy="1212547"/>
          </a:xfrm>
        </p:grpSpPr>
        <p:sp>
          <p:nvSpPr>
            <p:cNvPr id="137" name="Google Shape;197;p21"/>
            <p:cNvSpPr/>
            <p:nvPr/>
          </p:nvSpPr>
          <p:spPr>
            <a:xfrm rot="8100000">
              <a:off x="748841" y="1525870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8;p21"/>
            <p:cNvSpPr/>
            <p:nvPr/>
          </p:nvSpPr>
          <p:spPr>
            <a:xfrm>
              <a:off x="790103" y="1564700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</a:t>
              </a:r>
              <a:endParaRPr dirty="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50336"/>
          <a:stretch/>
        </p:blipFill>
        <p:spPr>
          <a:xfrm>
            <a:off x="333723" y="1192764"/>
            <a:ext cx="5000034" cy="43353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513" y="1499041"/>
            <a:ext cx="2131959" cy="1195258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7526734" y="1419744"/>
            <a:ext cx="700898" cy="700898"/>
            <a:chOff x="806377" y="1537027"/>
            <a:chExt cx="1212547" cy="1212547"/>
          </a:xfrm>
        </p:grpSpPr>
        <p:sp>
          <p:nvSpPr>
            <p:cNvPr id="28" name="Google Shape;197;p21"/>
            <p:cNvSpPr/>
            <p:nvPr/>
          </p:nvSpPr>
          <p:spPr>
            <a:xfrm rot="8100000">
              <a:off x="806377" y="1537027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8;p21"/>
            <p:cNvSpPr/>
            <p:nvPr/>
          </p:nvSpPr>
          <p:spPr>
            <a:xfrm rot="10800000">
              <a:off x="847639" y="1575857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fr-FR" sz="800" baseline="30000" dirty="0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7535161" y="1616304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1,7.10</a:t>
            </a:r>
            <a:r>
              <a:rPr lang="fr-FR" sz="1400" b="1" baseline="30000" dirty="0" smtClean="0"/>
              <a:t>-4</a:t>
            </a:r>
            <a:endParaRPr lang="fr-FR" sz="1400" b="1" baseline="30000" dirty="0"/>
          </a:p>
        </p:txBody>
      </p:sp>
      <p:sp>
        <p:nvSpPr>
          <p:cNvPr id="31" name="Ellipse 30"/>
          <p:cNvSpPr/>
          <p:nvPr/>
        </p:nvSpPr>
        <p:spPr>
          <a:xfrm>
            <a:off x="7770996" y="2333103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945142" y="732216"/>
            <a:ext cx="524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Procédure de mesure de SEY par conditionnement (préparation de surface)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540819" y="5146581"/>
            <a:ext cx="897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2"/>
                </a:solidFill>
              </a:rPr>
              <a:t>Echantillon</a:t>
            </a:r>
          </a:p>
        </p:txBody>
      </p:sp>
    </p:spTree>
    <p:extLst>
      <p:ext uri="{BB962C8B-B14F-4D97-AF65-F5344CB8AC3E}">
        <p14:creationId xmlns:p14="http://schemas.microsoft.com/office/powerpoint/2010/main" val="32865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333453" y="790230"/>
            <a:ext cx="53227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Courbe de SEY en fonction de l’énergie du canon à électrons pour différentes doses d’électrons (C/mm²), P = 10</a:t>
            </a:r>
            <a:r>
              <a:rPr lang="fr-FR" sz="1400" baseline="30000" dirty="0"/>
              <a:t>-9</a:t>
            </a:r>
            <a:r>
              <a:rPr lang="fr-FR" sz="1400" dirty="0"/>
              <a:t> mbar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E959FABA-7C2F-41F1-9119-3A3B2F5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" y="138782"/>
            <a:ext cx="12192000" cy="488983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  <a:ea typeface="+mn-ea"/>
                <a:cs typeface="+mn-cs"/>
              </a:rPr>
              <a:t>F</a:t>
            </a:r>
            <a:r>
              <a:rPr lang="en-GB" sz="3200" b="1" dirty="0">
                <a:latin typeface="+mn-lt"/>
                <a:ea typeface="+mn-ea"/>
                <a:cs typeface="+mn-cs"/>
              </a:rPr>
              <a:t>ilm mince de 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TiON</a:t>
            </a:r>
            <a:r>
              <a:rPr lang="en-GB" sz="3200" b="1" baseline="-25000" dirty="0">
                <a:latin typeface="+mn-lt"/>
                <a:ea typeface="+mn-ea"/>
                <a:cs typeface="+mn-cs"/>
              </a:rPr>
              <a:t> </a:t>
            </a:r>
            <a:r>
              <a:rPr lang="fr-FR" sz="3200" dirty="0">
                <a:latin typeface="+mn-lt"/>
                <a:ea typeface="+mn-ea"/>
                <a:cs typeface="+mn-cs"/>
              </a:rPr>
              <a:t>élaboré</a:t>
            </a:r>
            <a:r>
              <a:rPr lang="en-GB" sz="3200" dirty="0">
                <a:latin typeface="+mn-lt"/>
                <a:ea typeface="+mn-ea"/>
                <a:cs typeface="+mn-cs"/>
              </a:rPr>
              <a:t> par PEALD</a:t>
            </a:r>
            <a:endParaRPr lang="en-GB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2" name="Espace réservé du numéro de diapositive 7">
            <a:extLst>
              <a:ext uri="{FF2B5EF4-FFF2-40B4-BE49-F238E27FC236}">
                <a16:creationId xmlns:a16="http://schemas.microsoft.com/office/drawing/2014/main" id="{2D00BFDE-4E66-4624-B022-C3DE5BA0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058648" y="3774094"/>
            <a:ext cx="232756" cy="565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Trapèze 119"/>
          <p:cNvSpPr/>
          <p:nvPr/>
        </p:nvSpPr>
        <p:spPr>
          <a:xfrm rot="10800000">
            <a:off x="9058648" y="4339360"/>
            <a:ext cx="232756" cy="38951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8543260" y="5337679"/>
            <a:ext cx="1273629" cy="104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8752266" y="5232484"/>
            <a:ext cx="844732" cy="105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0" name="Groupe 109"/>
          <p:cNvGrpSpPr/>
          <p:nvPr/>
        </p:nvGrpSpPr>
        <p:grpSpPr>
          <a:xfrm>
            <a:off x="7526734" y="1419744"/>
            <a:ext cx="700898" cy="700898"/>
            <a:chOff x="806377" y="1537027"/>
            <a:chExt cx="1212547" cy="1212547"/>
          </a:xfrm>
        </p:grpSpPr>
        <p:sp>
          <p:nvSpPr>
            <p:cNvPr id="111" name="Google Shape;197;p21"/>
            <p:cNvSpPr/>
            <p:nvPr/>
          </p:nvSpPr>
          <p:spPr>
            <a:xfrm rot="8100000">
              <a:off x="806377" y="1537027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8;p21"/>
            <p:cNvSpPr/>
            <p:nvPr/>
          </p:nvSpPr>
          <p:spPr>
            <a:xfrm rot="10800000">
              <a:off x="847639" y="1575857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fr-FR" sz="800" baseline="30000" dirty="0"/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11189454" y="223957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115" name="ZoneTexte 114"/>
          <p:cNvSpPr txBox="1"/>
          <p:nvPr/>
        </p:nvSpPr>
        <p:spPr>
          <a:xfrm>
            <a:off x="7535161" y="1616304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1,7.10</a:t>
            </a:r>
            <a:r>
              <a:rPr lang="fr-FR" sz="1400" b="1" baseline="30000" dirty="0" smtClean="0"/>
              <a:t>-4</a:t>
            </a:r>
            <a:endParaRPr lang="fr-FR" sz="1400" b="1" baseline="30000" dirty="0"/>
          </a:p>
        </p:txBody>
      </p:sp>
      <p:cxnSp>
        <p:nvCxnSpPr>
          <p:cNvPr id="129" name="Connecteur droit 128"/>
          <p:cNvCxnSpPr/>
          <p:nvPr/>
        </p:nvCxnSpPr>
        <p:spPr>
          <a:xfrm>
            <a:off x="6945142" y="2451977"/>
            <a:ext cx="2410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9355229" y="2451977"/>
            <a:ext cx="61794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>
            <a:off x="9990428" y="2451977"/>
            <a:ext cx="11164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/>
          <p:cNvSpPr/>
          <p:nvPr/>
        </p:nvSpPr>
        <p:spPr>
          <a:xfrm>
            <a:off x="7005565" y="234587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7770996" y="2333103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6" name="Groupe 135"/>
          <p:cNvGrpSpPr/>
          <p:nvPr/>
        </p:nvGrpSpPr>
        <p:grpSpPr>
          <a:xfrm>
            <a:off x="6759973" y="1418210"/>
            <a:ext cx="700898" cy="700898"/>
            <a:chOff x="748841" y="1525870"/>
            <a:chExt cx="1212547" cy="1212547"/>
          </a:xfrm>
        </p:grpSpPr>
        <p:sp>
          <p:nvSpPr>
            <p:cNvPr id="137" name="Google Shape;197;p21"/>
            <p:cNvSpPr/>
            <p:nvPr/>
          </p:nvSpPr>
          <p:spPr>
            <a:xfrm rot="8100000">
              <a:off x="748841" y="1525870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8;p21"/>
            <p:cNvSpPr/>
            <p:nvPr/>
          </p:nvSpPr>
          <p:spPr>
            <a:xfrm>
              <a:off x="790103" y="1564700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</a:t>
              </a:r>
              <a:endParaRPr dirty="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50488"/>
          <a:stretch/>
        </p:blipFill>
        <p:spPr>
          <a:xfrm>
            <a:off x="328000" y="1187074"/>
            <a:ext cx="5000282" cy="4348899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513" y="1499041"/>
            <a:ext cx="2131959" cy="119525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059219" y="2371216"/>
            <a:ext cx="142870" cy="14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945142" y="732216"/>
            <a:ext cx="524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Procédure de mesure de SEY par conditionnement (préparation de surface)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703070" y="2631506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700"/>
                </a:solidFill>
              </a:rPr>
              <a:t>Dose d’électrons </a:t>
            </a:r>
            <a:r>
              <a:rPr lang="fr-FR" dirty="0" smtClean="0">
                <a:solidFill>
                  <a:srgbClr val="FF6700"/>
                </a:solidFill>
              </a:rPr>
              <a:t>en C/mm</a:t>
            </a:r>
            <a:r>
              <a:rPr lang="fr-FR" baseline="30000" dirty="0" smtClean="0">
                <a:solidFill>
                  <a:srgbClr val="FF6700"/>
                </a:solidFill>
              </a:rPr>
              <a:t>2</a:t>
            </a:r>
            <a:endParaRPr lang="fr-FR" baseline="30000" dirty="0">
              <a:solidFill>
                <a:srgbClr val="FF6700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540819" y="5146581"/>
            <a:ext cx="897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2"/>
                </a:solidFill>
              </a:rPr>
              <a:t>Echantillon</a:t>
            </a:r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9174632" y="4728870"/>
            <a:ext cx="394" cy="503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9148866" y="4685467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e</a:t>
            </a:r>
            <a:r>
              <a:rPr lang="fr-FR" sz="1600" b="1" baseline="30000" dirty="0">
                <a:solidFill>
                  <a:srgbClr val="FF0000"/>
                </a:solidFill>
              </a:rPr>
              <a:t>-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 flipV="1">
            <a:off x="9174632" y="4728870"/>
            <a:ext cx="642257" cy="503614"/>
          </a:xfrm>
          <a:prstGeom prst="straightConnector1">
            <a:avLst/>
          </a:prstGeom>
          <a:ln w="38100">
            <a:solidFill>
              <a:srgbClr val="DA4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9821246" y="4563303"/>
            <a:ext cx="1414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DA46FF"/>
                </a:solidFill>
              </a:rPr>
              <a:t>e</a:t>
            </a:r>
            <a:r>
              <a:rPr lang="fr-FR" sz="1600" b="1" baseline="30000" dirty="0" smtClean="0">
                <a:solidFill>
                  <a:srgbClr val="DA46FF"/>
                </a:solidFill>
              </a:rPr>
              <a:t>-</a:t>
            </a:r>
            <a:r>
              <a:rPr lang="fr-FR" sz="1600" b="1" baseline="-25000" dirty="0" smtClean="0">
                <a:solidFill>
                  <a:srgbClr val="DA46FF"/>
                </a:solidFill>
              </a:rPr>
              <a:t>  </a:t>
            </a:r>
            <a:r>
              <a:rPr lang="fr-FR" sz="1600" b="1" dirty="0" smtClean="0">
                <a:solidFill>
                  <a:srgbClr val="DA46FF"/>
                </a:solidFill>
              </a:rPr>
              <a:t>Secondaires</a:t>
            </a:r>
            <a:endParaRPr lang="fr-FR" sz="1600" b="1" dirty="0">
              <a:solidFill>
                <a:srgbClr val="DA46FF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8439435" y="3184955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Canon à e</a:t>
            </a:r>
            <a:r>
              <a:rPr lang="fr-FR" sz="1200" b="1" baseline="30000" dirty="0"/>
              <a:t>-</a:t>
            </a:r>
            <a:endParaRPr lang="fr-FR" sz="1200" b="1" dirty="0"/>
          </a:p>
          <a:p>
            <a:pPr algn="ctr"/>
            <a:r>
              <a:rPr lang="fr-FR" sz="1200" b="1" dirty="0" err="1" smtClean="0"/>
              <a:t>E</a:t>
            </a:r>
            <a:r>
              <a:rPr lang="fr-FR" sz="1100" b="1" baseline="-25000" dirty="0" err="1" smtClean="0"/>
              <a:t>cinétique</a:t>
            </a:r>
            <a:r>
              <a:rPr lang="fr-FR" sz="1200" b="1" dirty="0" smtClean="0"/>
              <a:t> = 0 - 4000 eV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3673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333453" y="790230"/>
            <a:ext cx="53227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Courbe de SEY en fonction de l’énergie du canon à électrons pour différentes doses d’électrons (C/mm²), P = 10</a:t>
            </a:r>
            <a:r>
              <a:rPr lang="fr-FR" sz="1400" baseline="30000" dirty="0"/>
              <a:t>-9</a:t>
            </a:r>
            <a:r>
              <a:rPr lang="fr-FR" sz="1400" dirty="0"/>
              <a:t> mbar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E959FABA-7C2F-41F1-9119-3A3B2F5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" y="138782"/>
            <a:ext cx="12192000" cy="488983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  <a:ea typeface="+mn-ea"/>
                <a:cs typeface="+mn-cs"/>
              </a:rPr>
              <a:t>F</a:t>
            </a:r>
            <a:r>
              <a:rPr lang="en-GB" sz="3200" b="1" dirty="0">
                <a:latin typeface="+mn-lt"/>
                <a:ea typeface="+mn-ea"/>
                <a:cs typeface="+mn-cs"/>
              </a:rPr>
              <a:t>ilm mince de 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TiON</a:t>
            </a:r>
            <a:r>
              <a:rPr lang="en-GB" sz="3200" b="1" baseline="-25000" dirty="0">
                <a:latin typeface="+mn-lt"/>
                <a:ea typeface="+mn-ea"/>
                <a:cs typeface="+mn-cs"/>
              </a:rPr>
              <a:t> </a:t>
            </a:r>
            <a:r>
              <a:rPr lang="fr-FR" sz="3200" dirty="0">
                <a:latin typeface="+mn-lt"/>
                <a:ea typeface="+mn-ea"/>
                <a:cs typeface="+mn-cs"/>
              </a:rPr>
              <a:t>élaboré</a:t>
            </a:r>
            <a:r>
              <a:rPr lang="en-GB" sz="3200" dirty="0">
                <a:latin typeface="+mn-lt"/>
                <a:ea typeface="+mn-ea"/>
                <a:cs typeface="+mn-cs"/>
              </a:rPr>
              <a:t> par PEALD</a:t>
            </a:r>
            <a:endParaRPr lang="en-GB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2" name="Espace réservé du numéro de diapositive 7">
            <a:extLst>
              <a:ext uri="{FF2B5EF4-FFF2-40B4-BE49-F238E27FC236}">
                <a16:creationId xmlns:a16="http://schemas.microsoft.com/office/drawing/2014/main" id="{2D00BFDE-4E66-4624-B022-C3DE5BA0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058648" y="3774094"/>
            <a:ext cx="232756" cy="565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Trapèze 119"/>
          <p:cNvSpPr/>
          <p:nvPr/>
        </p:nvSpPr>
        <p:spPr>
          <a:xfrm rot="10800000">
            <a:off x="9058648" y="4339360"/>
            <a:ext cx="232756" cy="38951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8543260" y="5337679"/>
            <a:ext cx="1273629" cy="104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8752266" y="5232484"/>
            <a:ext cx="844732" cy="105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/>
          <p:cNvSpPr txBox="1"/>
          <p:nvPr/>
        </p:nvSpPr>
        <p:spPr>
          <a:xfrm>
            <a:off x="8565815" y="3184955"/>
            <a:ext cx="12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Canon à e</a:t>
            </a:r>
            <a:r>
              <a:rPr lang="fr-FR" sz="1200" b="1" baseline="30000" dirty="0"/>
              <a:t>-</a:t>
            </a:r>
            <a:endParaRPr lang="fr-FR" sz="1200" b="1" dirty="0"/>
          </a:p>
          <a:p>
            <a:pPr algn="ctr"/>
            <a:r>
              <a:rPr lang="fr-FR" sz="1200" b="1" dirty="0" err="1" smtClean="0"/>
              <a:t>E</a:t>
            </a:r>
            <a:r>
              <a:rPr lang="fr-FR" sz="1100" b="1" baseline="-25000" dirty="0" err="1" smtClean="0"/>
              <a:t>cinétique</a:t>
            </a:r>
            <a:r>
              <a:rPr lang="fr-FR" sz="1200" b="1" dirty="0" smtClean="0"/>
              <a:t> = 500 eV</a:t>
            </a:r>
            <a:endParaRPr lang="fr-FR" sz="1200" b="1" dirty="0"/>
          </a:p>
        </p:txBody>
      </p:sp>
      <p:grpSp>
        <p:nvGrpSpPr>
          <p:cNvPr id="110" name="Groupe 109"/>
          <p:cNvGrpSpPr/>
          <p:nvPr/>
        </p:nvGrpSpPr>
        <p:grpSpPr>
          <a:xfrm>
            <a:off x="7526734" y="1419744"/>
            <a:ext cx="700898" cy="700898"/>
            <a:chOff x="806377" y="1537027"/>
            <a:chExt cx="1212547" cy="1212547"/>
          </a:xfrm>
        </p:grpSpPr>
        <p:sp>
          <p:nvSpPr>
            <p:cNvPr id="111" name="Google Shape;197;p21"/>
            <p:cNvSpPr/>
            <p:nvPr/>
          </p:nvSpPr>
          <p:spPr>
            <a:xfrm rot="8100000">
              <a:off x="806377" y="1537027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8;p21"/>
            <p:cNvSpPr/>
            <p:nvPr/>
          </p:nvSpPr>
          <p:spPr>
            <a:xfrm rot="10800000">
              <a:off x="847639" y="1575857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fr-FR" sz="800" baseline="30000" dirty="0"/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11189454" y="223957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115" name="ZoneTexte 114"/>
          <p:cNvSpPr txBox="1"/>
          <p:nvPr/>
        </p:nvSpPr>
        <p:spPr>
          <a:xfrm>
            <a:off x="7535161" y="1616304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1,7.10</a:t>
            </a:r>
            <a:r>
              <a:rPr lang="fr-FR" sz="1400" b="1" baseline="30000" dirty="0" smtClean="0"/>
              <a:t>-4</a:t>
            </a:r>
            <a:endParaRPr lang="fr-FR" sz="1400" b="1" baseline="30000" dirty="0"/>
          </a:p>
        </p:txBody>
      </p:sp>
      <p:cxnSp>
        <p:nvCxnSpPr>
          <p:cNvPr id="129" name="Connecteur droit 128"/>
          <p:cNvCxnSpPr/>
          <p:nvPr/>
        </p:nvCxnSpPr>
        <p:spPr>
          <a:xfrm>
            <a:off x="6945142" y="2451977"/>
            <a:ext cx="2410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9355229" y="2451977"/>
            <a:ext cx="61794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>
            <a:off x="9990428" y="2451977"/>
            <a:ext cx="11164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/>
          <p:cNvSpPr/>
          <p:nvPr/>
        </p:nvSpPr>
        <p:spPr>
          <a:xfrm>
            <a:off x="7005565" y="234587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7770996" y="2333103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6" name="Groupe 135"/>
          <p:cNvGrpSpPr/>
          <p:nvPr/>
        </p:nvGrpSpPr>
        <p:grpSpPr>
          <a:xfrm>
            <a:off x="6759973" y="1418210"/>
            <a:ext cx="700898" cy="700898"/>
            <a:chOff x="748841" y="1525870"/>
            <a:chExt cx="1212547" cy="1212547"/>
          </a:xfrm>
        </p:grpSpPr>
        <p:sp>
          <p:nvSpPr>
            <p:cNvPr id="137" name="Google Shape;197;p21"/>
            <p:cNvSpPr/>
            <p:nvPr/>
          </p:nvSpPr>
          <p:spPr>
            <a:xfrm rot="8100000">
              <a:off x="748841" y="1525870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8;p21"/>
            <p:cNvSpPr/>
            <p:nvPr/>
          </p:nvSpPr>
          <p:spPr>
            <a:xfrm>
              <a:off x="790103" y="1564700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</a:t>
              </a:r>
              <a:endParaRPr dirty="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50488"/>
          <a:stretch/>
        </p:blipFill>
        <p:spPr>
          <a:xfrm>
            <a:off x="328000" y="1187074"/>
            <a:ext cx="5000282" cy="4348899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513" y="1499041"/>
            <a:ext cx="2131959" cy="1195258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8584217" y="1420109"/>
            <a:ext cx="700898" cy="700898"/>
            <a:chOff x="806377" y="1537027"/>
            <a:chExt cx="1212547" cy="1212547"/>
          </a:xfrm>
        </p:grpSpPr>
        <p:sp>
          <p:nvSpPr>
            <p:cNvPr id="32" name="Google Shape;197;p21"/>
            <p:cNvSpPr/>
            <p:nvPr/>
          </p:nvSpPr>
          <p:spPr>
            <a:xfrm rot="8100000">
              <a:off x="806377" y="1537027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8;p21"/>
            <p:cNvSpPr/>
            <p:nvPr/>
          </p:nvSpPr>
          <p:spPr>
            <a:xfrm>
              <a:off x="847639" y="1575857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dirty="0"/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8565815" y="1607782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9,1.10</a:t>
            </a:r>
            <a:r>
              <a:rPr lang="fr-FR" sz="1400" b="1" baseline="30000" dirty="0" smtClean="0"/>
              <a:t>-3</a:t>
            </a:r>
            <a:endParaRPr lang="fr-FR" sz="1400" b="1" baseline="30000" dirty="0"/>
          </a:p>
        </p:txBody>
      </p:sp>
      <p:sp>
        <p:nvSpPr>
          <p:cNvPr id="35" name="Ellipse 34"/>
          <p:cNvSpPr/>
          <p:nvPr/>
        </p:nvSpPr>
        <p:spPr>
          <a:xfrm>
            <a:off x="8829871" y="234660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9174632" y="4728870"/>
            <a:ext cx="394" cy="50361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9148866" y="4685467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</a:rPr>
              <a:t>e</a:t>
            </a:r>
            <a:r>
              <a:rPr lang="fr-FR" sz="1600" b="1" baseline="30000" dirty="0">
                <a:solidFill>
                  <a:schemeClr val="accent2"/>
                </a:solidFill>
              </a:rPr>
              <a:t>-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945142" y="732216"/>
            <a:ext cx="524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Procédure de mesure de SEY par conditionnement (préparation de surface)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703070" y="2631506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700"/>
                </a:solidFill>
              </a:rPr>
              <a:t>Dose d’électrons </a:t>
            </a:r>
            <a:r>
              <a:rPr lang="fr-FR" dirty="0" smtClean="0">
                <a:solidFill>
                  <a:srgbClr val="FF6700"/>
                </a:solidFill>
              </a:rPr>
              <a:t>en C/mm</a:t>
            </a:r>
            <a:r>
              <a:rPr lang="fr-FR" baseline="30000" dirty="0" smtClean="0">
                <a:solidFill>
                  <a:srgbClr val="FF6700"/>
                </a:solidFill>
              </a:rPr>
              <a:t>2</a:t>
            </a:r>
            <a:endParaRPr lang="fr-FR" baseline="30000" dirty="0">
              <a:solidFill>
                <a:srgbClr val="FF67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540819" y="5146581"/>
            <a:ext cx="897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2"/>
                </a:solidFill>
              </a:rPr>
              <a:t>Echantillon</a:t>
            </a:r>
          </a:p>
        </p:txBody>
      </p:sp>
    </p:spTree>
    <p:extLst>
      <p:ext uri="{BB962C8B-B14F-4D97-AF65-F5344CB8AC3E}">
        <p14:creationId xmlns:p14="http://schemas.microsoft.com/office/powerpoint/2010/main" val="41909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333453" y="790230"/>
            <a:ext cx="53227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Courbe de SEY en fonction de l’énergie du canon à électrons pour différentes doses d’électrons (C/mm²), P = 10</a:t>
            </a:r>
            <a:r>
              <a:rPr lang="fr-FR" sz="1400" baseline="30000" dirty="0"/>
              <a:t>-9</a:t>
            </a:r>
            <a:r>
              <a:rPr lang="fr-FR" sz="1400" dirty="0"/>
              <a:t> mbar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E959FABA-7C2F-41F1-9119-3A3B2F5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" y="138782"/>
            <a:ext cx="12192000" cy="488983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  <a:ea typeface="+mn-ea"/>
                <a:cs typeface="+mn-cs"/>
              </a:rPr>
              <a:t>F</a:t>
            </a:r>
            <a:r>
              <a:rPr lang="en-GB" sz="3200" b="1" dirty="0">
                <a:latin typeface="+mn-lt"/>
                <a:ea typeface="+mn-ea"/>
                <a:cs typeface="+mn-cs"/>
              </a:rPr>
              <a:t>ilm mince de 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TiON</a:t>
            </a:r>
            <a:r>
              <a:rPr lang="en-GB" sz="3200" b="1" baseline="-25000" dirty="0">
                <a:latin typeface="+mn-lt"/>
                <a:ea typeface="+mn-ea"/>
                <a:cs typeface="+mn-cs"/>
              </a:rPr>
              <a:t> </a:t>
            </a:r>
            <a:r>
              <a:rPr lang="fr-FR" sz="3200" dirty="0">
                <a:latin typeface="+mn-lt"/>
                <a:ea typeface="+mn-ea"/>
                <a:cs typeface="+mn-cs"/>
              </a:rPr>
              <a:t>élaboré</a:t>
            </a:r>
            <a:r>
              <a:rPr lang="en-GB" sz="3200" dirty="0">
                <a:latin typeface="+mn-lt"/>
                <a:ea typeface="+mn-ea"/>
                <a:cs typeface="+mn-cs"/>
              </a:rPr>
              <a:t> par PEALD</a:t>
            </a:r>
            <a:endParaRPr lang="en-GB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2" name="Espace réservé du numéro de diapositive 7">
            <a:extLst>
              <a:ext uri="{FF2B5EF4-FFF2-40B4-BE49-F238E27FC236}">
                <a16:creationId xmlns:a16="http://schemas.microsoft.com/office/drawing/2014/main" id="{2D00BFDE-4E66-4624-B022-C3DE5BA0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058648" y="3774094"/>
            <a:ext cx="232756" cy="565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Trapèze 119"/>
          <p:cNvSpPr/>
          <p:nvPr/>
        </p:nvSpPr>
        <p:spPr>
          <a:xfrm rot="10800000">
            <a:off x="9058648" y="4339360"/>
            <a:ext cx="232756" cy="38951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8543260" y="5337679"/>
            <a:ext cx="1273629" cy="104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8752266" y="5232484"/>
            <a:ext cx="844732" cy="105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7" name="Groupe 106"/>
          <p:cNvGrpSpPr/>
          <p:nvPr/>
        </p:nvGrpSpPr>
        <p:grpSpPr>
          <a:xfrm>
            <a:off x="8584217" y="1420109"/>
            <a:ext cx="700898" cy="700898"/>
            <a:chOff x="806377" y="1537027"/>
            <a:chExt cx="1212547" cy="1212547"/>
          </a:xfrm>
        </p:grpSpPr>
        <p:sp>
          <p:nvSpPr>
            <p:cNvPr id="108" name="Google Shape;197;p21"/>
            <p:cNvSpPr/>
            <p:nvPr/>
          </p:nvSpPr>
          <p:spPr>
            <a:xfrm rot="8100000">
              <a:off x="806377" y="1537027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8;p21"/>
            <p:cNvSpPr/>
            <p:nvPr/>
          </p:nvSpPr>
          <p:spPr>
            <a:xfrm>
              <a:off x="847639" y="1575857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dirty="0"/>
            </a:p>
          </p:txBody>
        </p:sp>
      </p:grpSp>
      <p:grpSp>
        <p:nvGrpSpPr>
          <p:cNvPr id="110" name="Groupe 109"/>
          <p:cNvGrpSpPr/>
          <p:nvPr/>
        </p:nvGrpSpPr>
        <p:grpSpPr>
          <a:xfrm>
            <a:off x="7526734" y="1419744"/>
            <a:ext cx="700898" cy="700898"/>
            <a:chOff x="806377" y="1537027"/>
            <a:chExt cx="1212547" cy="1212547"/>
          </a:xfrm>
        </p:grpSpPr>
        <p:sp>
          <p:nvSpPr>
            <p:cNvPr id="111" name="Google Shape;197;p21"/>
            <p:cNvSpPr/>
            <p:nvPr/>
          </p:nvSpPr>
          <p:spPr>
            <a:xfrm rot="8100000">
              <a:off x="806377" y="1537027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8;p21"/>
            <p:cNvSpPr/>
            <p:nvPr/>
          </p:nvSpPr>
          <p:spPr>
            <a:xfrm rot="10800000">
              <a:off x="847639" y="1575857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fr-FR" sz="800" baseline="30000" dirty="0"/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11189454" y="223957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115" name="ZoneTexte 114"/>
          <p:cNvSpPr txBox="1"/>
          <p:nvPr/>
        </p:nvSpPr>
        <p:spPr>
          <a:xfrm>
            <a:off x="7535161" y="1616304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1,7.10</a:t>
            </a:r>
            <a:r>
              <a:rPr lang="fr-FR" sz="1400" b="1" baseline="30000" dirty="0" smtClean="0"/>
              <a:t>-4</a:t>
            </a:r>
            <a:endParaRPr lang="fr-FR" sz="1400" b="1" baseline="30000" dirty="0"/>
          </a:p>
        </p:txBody>
      </p:sp>
      <p:sp>
        <p:nvSpPr>
          <p:cNvPr id="116" name="ZoneTexte 115"/>
          <p:cNvSpPr txBox="1"/>
          <p:nvPr/>
        </p:nvSpPr>
        <p:spPr>
          <a:xfrm>
            <a:off x="8565815" y="1607782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9,1.10</a:t>
            </a:r>
            <a:r>
              <a:rPr lang="fr-FR" sz="1400" b="1" baseline="30000" dirty="0" smtClean="0"/>
              <a:t>-3</a:t>
            </a:r>
            <a:endParaRPr lang="fr-FR" sz="1400" b="1" baseline="30000" dirty="0"/>
          </a:p>
        </p:txBody>
      </p:sp>
      <p:cxnSp>
        <p:nvCxnSpPr>
          <p:cNvPr id="129" name="Connecteur droit 128"/>
          <p:cNvCxnSpPr/>
          <p:nvPr/>
        </p:nvCxnSpPr>
        <p:spPr>
          <a:xfrm>
            <a:off x="6945142" y="2451977"/>
            <a:ext cx="2410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9355229" y="2451977"/>
            <a:ext cx="61794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>
            <a:off x="9990428" y="2451977"/>
            <a:ext cx="11164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/>
          <p:cNvSpPr/>
          <p:nvPr/>
        </p:nvSpPr>
        <p:spPr>
          <a:xfrm>
            <a:off x="7005565" y="234587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7770996" y="2333103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8829871" y="234660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6" name="Groupe 135"/>
          <p:cNvGrpSpPr/>
          <p:nvPr/>
        </p:nvGrpSpPr>
        <p:grpSpPr>
          <a:xfrm>
            <a:off x="6759973" y="1418210"/>
            <a:ext cx="700898" cy="700898"/>
            <a:chOff x="748841" y="1525870"/>
            <a:chExt cx="1212547" cy="1212547"/>
          </a:xfrm>
        </p:grpSpPr>
        <p:sp>
          <p:nvSpPr>
            <p:cNvPr id="137" name="Google Shape;197;p21"/>
            <p:cNvSpPr/>
            <p:nvPr/>
          </p:nvSpPr>
          <p:spPr>
            <a:xfrm rot="8100000">
              <a:off x="748841" y="1525870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8;p21"/>
            <p:cNvSpPr/>
            <p:nvPr/>
          </p:nvSpPr>
          <p:spPr>
            <a:xfrm>
              <a:off x="790103" y="1564700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</a:t>
              </a:r>
              <a:endParaRPr dirty="0"/>
            </a:p>
          </p:txBody>
        </p:sp>
      </p:grpSp>
      <p:pic>
        <p:nvPicPr>
          <p:cNvPr id="56" name="Imag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13" y="1499041"/>
            <a:ext cx="2131959" cy="1195258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4"/>
          <a:srcRect r="50383"/>
          <a:stretch/>
        </p:blipFill>
        <p:spPr>
          <a:xfrm>
            <a:off x="331449" y="1185626"/>
            <a:ext cx="5016961" cy="4354229"/>
          </a:xfrm>
          <a:prstGeom prst="rect">
            <a:avLst/>
          </a:prstGeom>
        </p:spPr>
      </p:pic>
      <p:sp>
        <p:nvSpPr>
          <p:cNvPr id="52" name="Ellipse 51"/>
          <p:cNvSpPr/>
          <p:nvPr/>
        </p:nvSpPr>
        <p:spPr>
          <a:xfrm>
            <a:off x="9089025" y="2371216"/>
            <a:ext cx="142870" cy="14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945142" y="732216"/>
            <a:ext cx="524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Procédure de mesure de SEY par conditionnement (préparation de surface)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703070" y="2631506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700"/>
                </a:solidFill>
              </a:rPr>
              <a:t>Dose d’électrons </a:t>
            </a:r>
            <a:r>
              <a:rPr lang="fr-FR" dirty="0" smtClean="0">
                <a:solidFill>
                  <a:srgbClr val="FF6700"/>
                </a:solidFill>
              </a:rPr>
              <a:t>en C/mm</a:t>
            </a:r>
            <a:r>
              <a:rPr lang="fr-FR" baseline="30000" dirty="0" smtClean="0">
                <a:solidFill>
                  <a:srgbClr val="FF6700"/>
                </a:solidFill>
              </a:rPr>
              <a:t>2</a:t>
            </a:r>
            <a:endParaRPr lang="fr-FR" baseline="30000" dirty="0">
              <a:solidFill>
                <a:srgbClr val="FF67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540819" y="5146581"/>
            <a:ext cx="897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2"/>
                </a:solidFill>
              </a:rPr>
              <a:t>Echantillon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 flipH="1">
            <a:off x="9174632" y="4728870"/>
            <a:ext cx="394" cy="503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9148866" y="4685467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e</a:t>
            </a:r>
            <a:r>
              <a:rPr lang="fr-FR" sz="1600" b="1" baseline="30000" dirty="0">
                <a:solidFill>
                  <a:srgbClr val="FF0000"/>
                </a:solidFill>
              </a:rPr>
              <a:t>-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 flipV="1">
            <a:off x="9174632" y="4728870"/>
            <a:ext cx="642257" cy="503614"/>
          </a:xfrm>
          <a:prstGeom prst="straightConnector1">
            <a:avLst/>
          </a:prstGeom>
          <a:ln w="38100">
            <a:solidFill>
              <a:srgbClr val="DA4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9821246" y="4563303"/>
            <a:ext cx="1414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DA46FF"/>
                </a:solidFill>
              </a:rPr>
              <a:t>e</a:t>
            </a:r>
            <a:r>
              <a:rPr lang="fr-FR" sz="1600" b="1" baseline="30000" dirty="0" smtClean="0">
                <a:solidFill>
                  <a:srgbClr val="DA46FF"/>
                </a:solidFill>
              </a:rPr>
              <a:t>-</a:t>
            </a:r>
            <a:r>
              <a:rPr lang="fr-FR" sz="1600" b="1" baseline="-25000" dirty="0" smtClean="0">
                <a:solidFill>
                  <a:srgbClr val="DA46FF"/>
                </a:solidFill>
              </a:rPr>
              <a:t>  </a:t>
            </a:r>
            <a:r>
              <a:rPr lang="fr-FR" sz="1600" b="1" dirty="0" smtClean="0">
                <a:solidFill>
                  <a:srgbClr val="DA46FF"/>
                </a:solidFill>
              </a:rPr>
              <a:t>Secondaires</a:t>
            </a:r>
            <a:endParaRPr lang="fr-FR" sz="1600" b="1" dirty="0">
              <a:solidFill>
                <a:srgbClr val="DA46FF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8439435" y="3184955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Canon à e</a:t>
            </a:r>
            <a:r>
              <a:rPr lang="fr-FR" sz="1200" b="1" baseline="30000" dirty="0"/>
              <a:t>-</a:t>
            </a:r>
            <a:endParaRPr lang="fr-FR" sz="1200" b="1" dirty="0"/>
          </a:p>
          <a:p>
            <a:pPr algn="ctr"/>
            <a:r>
              <a:rPr lang="fr-FR" sz="1200" b="1" dirty="0" err="1" smtClean="0"/>
              <a:t>E</a:t>
            </a:r>
            <a:r>
              <a:rPr lang="fr-FR" sz="1100" b="1" baseline="-25000" dirty="0" err="1" smtClean="0"/>
              <a:t>cinétique</a:t>
            </a:r>
            <a:r>
              <a:rPr lang="fr-FR" sz="1200" b="1" dirty="0" smtClean="0"/>
              <a:t> = 0 - 4000 eV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1314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333453" y="790230"/>
            <a:ext cx="53227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Courbe de SEY en fonction de l’énergie du canon à électrons pour différentes doses d’électrons (C/mm²), P = 10</a:t>
            </a:r>
            <a:r>
              <a:rPr lang="fr-FR" sz="1400" baseline="30000" dirty="0"/>
              <a:t>-9</a:t>
            </a:r>
            <a:r>
              <a:rPr lang="fr-FR" sz="1400" dirty="0"/>
              <a:t> mbar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E959FABA-7C2F-41F1-9119-3A3B2F5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" y="138782"/>
            <a:ext cx="12192000" cy="488983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  <a:ea typeface="+mn-ea"/>
                <a:cs typeface="+mn-cs"/>
              </a:rPr>
              <a:t>F</a:t>
            </a:r>
            <a:r>
              <a:rPr lang="en-GB" sz="3200" b="1" dirty="0">
                <a:latin typeface="+mn-lt"/>
                <a:ea typeface="+mn-ea"/>
                <a:cs typeface="+mn-cs"/>
              </a:rPr>
              <a:t>ilm mince de 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TiON</a:t>
            </a:r>
            <a:r>
              <a:rPr lang="en-GB" sz="3200" b="1" baseline="-25000" dirty="0">
                <a:latin typeface="+mn-lt"/>
                <a:ea typeface="+mn-ea"/>
                <a:cs typeface="+mn-cs"/>
              </a:rPr>
              <a:t> </a:t>
            </a:r>
            <a:r>
              <a:rPr lang="fr-FR" sz="3200" dirty="0">
                <a:latin typeface="+mn-lt"/>
                <a:ea typeface="+mn-ea"/>
                <a:cs typeface="+mn-cs"/>
              </a:rPr>
              <a:t>élaboré</a:t>
            </a:r>
            <a:r>
              <a:rPr lang="en-GB" sz="3200" dirty="0">
                <a:latin typeface="+mn-lt"/>
                <a:ea typeface="+mn-ea"/>
                <a:cs typeface="+mn-cs"/>
              </a:rPr>
              <a:t> par PEALD</a:t>
            </a:r>
            <a:endParaRPr lang="en-GB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2" name="Espace réservé du numéro de diapositive 7">
            <a:extLst>
              <a:ext uri="{FF2B5EF4-FFF2-40B4-BE49-F238E27FC236}">
                <a16:creationId xmlns:a16="http://schemas.microsoft.com/office/drawing/2014/main" id="{2D00BFDE-4E66-4624-B022-C3DE5BA0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058648" y="3774094"/>
            <a:ext cx="232756" cy="565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Trapèze 119"/>
          <p:cNvSpPr/>
          <p:nvPr/>
        </p:nvSpPr>
        <p:spPr>
          <a:xfrm rot="10800000">
            <a:off x="9058648" y="4339360"/>
            <a:ext cx="232756" cy="38951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8543260" y="5337679"/>
            <a:ext cx="1273629" cy="104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8752266" y="5232484"/>
            <a:ext cx="844732" cy="105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/>
          <p:cNvSpPr txBox="1"/>
          <p:nvPr/>
        </p:nvSpPr>
        <p:spPr>
          <a:xfrm>
            <a:off x="8565815" y="3184955"/>
            <a:ext cx="12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Canon à e</a:t>
            </a:r>
            <a:r>
              <a:rPr lang="fr-FR" sz="1200" b="1" baseline="30000" dirty="0"/>
              <a:t>-</a:t>
            </a:r>
            <a:endParaRPr lang="fr-FR" sz="1200" b="1" dirty="0"/>
          </a:p>
          <a:p>
            <a:pPr algn="ctr"/>
            <a:r>
              <a:rPr lang="fr-FR" sz="1200" b="1" dirty="0" err="1" smtClean="0"/>
              <a:t>E</a:t>
            </a:r>
            <a:r>
              <a:rPr lang="fr-FR" sz="1100" b="1" baseline="-25000" dirty="0" err="1" smtClean="0"/>
              <a:t>cinétique</a:t>
            </a:r>
            <a:r>
              <a:rPr lang="fr-FR" sz="1200" b="1" dirty="0" smtClean="0"/>
              <a:t> = 500 eV</a:t>
            </a:r>
            <a:endParaRPr lang="fr-FR" sz="1200" b="1" dirty="0"/>
          </a:p>
        </p:txBody>
      </p:sp>
      <p:grpSp>
        <p:nvGrpSpPr>
          <p:cNvPr id="107" name="Groupe 106"/>
          <p:cNvGrpSpPr/>
          <p:nvPr/>
        </p:nvGrpSpPr>
        <p:grpSpPr>
          <a:xfrm>
            <a:off x="8584217" y="1420109"/>
            <a:ext cx="700898" cy="700898"/>
            <a:chOff x="806377" y="1537027"/>
            <a:chExt cx="1212547" cy="1212547"/>
          </a:xfrm>
        </p:grpSpPr>
        <p:sp>
          <p:nvSpPr>
            <p:cNvPr id="108" name="Google Shape;197;p21"/>
            <p:cNvSpPr/>
            <p:nvPr/>
          </p:nvSpPr>
          <p:spPr>
            <a:xfrm rot="8100000">
              <a:off x="806377" y="1537027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8;p21"/>
            <p:cNvSpPr/>
            <p:nvPr/>
          </p:nvSpPr>
          <p:spPr>
            <a:xfrm>
              <a:off x="847639" y="1575857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dirty="0"/>
            </a:p>
          </p:txBody>
        </p:sp>
      </p:grpSp>
      <p:grpSp>
        <p:nvGrpSpPr>
          <p:cNvPr id="110" name="Groupe 109"/>
          <p:cNvGrpSpPr/>
          <p:nvPr/>
        </p:nvGrpSpPr>
        <p:grpSpPr>
          <a:xfrm>
            <a:off x="7526734" y="1419744"/>
            <a:ext cx="700898" cy="700898"/>
            <a:chOff x="806377" y="1537027"/>
            <a:chExt cx="1212547" cy="1212547"/>
          </a:xfrm>
        </p:grpSpPr>
        <p:sp>
          <p:nvSpPr>
            <p:cNvPr id="111" name="Google Shape;197;p21"/>
            <p:cNvSpPr/>
            <p:nvPr/>
          </p:nvSpPr>
          <p:spPr>
            <a:xfrm rot="8100000">
              <a:off x="806377" y="1537027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8;p21"/>
            <p:cNvSpPr/>
            <p:nvPr/>
          </p:nvSpPr>
          <p:spPr>
            <a:xfrm rot="10800000">
              <a:off x="847639" y="1575857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fr-FR" sz="800" baseline="30000" dirty="0"/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11189454" y="223957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115" name="ZoneTexte 114"/>
          <p:cNvSpPr txBox="1"/>
          <p:nvPr/>
        </p:nvSpPr>
        <p:spPr>
          <a:xfrm>
            <a:off x="7535161" y="1616304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1,7.10</a:t>
            </a:r>
            <a:r>
              <a:rPr lang="fr-FR" sz="1400" b="1" baseline="30000" dirty="0" smtClean="0"/>
              <a:t>-4</a:t>
            </a:r>
            <a:endParaRPr lang="fr-FR" sz="1400" b="1" baseline="30000" dirty="0"/>
          </a:p>
        </p:txBody>
      </p:sp>
      <p:sp>
        <p:nvSpPr>
          <p:cNvPr id="116" name="ZoneTexte 115"/>
          <p:cNvSpPr txBox="1"/>
          <p:nvPr/>
        </p:nvSpPr>
        <p:spPr>
          <a:xfrm>
            <a:off x="8565815" y="1607782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9,1.10</a:t>
            </a:r>
            <a:r>
              <a:rPr lang="fr-FR" sz="1400" b="1" baseline="30000" dirty="0" smtClean="0"/>
              <a:t>-3</a:t>
            </a:r>
            <a:endParaRPr lang="fr-FR" sz="1400" b="1" baseline="30000" dirty="0"/>
          </a:p>
        </p:txBody>
      </p:sp>
      <p:cxnSp>
        <p:nvCxnSpPr>
          <p:cNvPr id="129" name="Connecteur droit 128"/>
          <p:cNvCxnSpPr/>
          <p:nvPr/>
        </p:nvCxnSpPr>
        <p:spPr>
          <a:xfrm>
            <a:off x="6945142" y="2451977"/>
            <a:ext cx="2410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9355229" y="2451977"/>
            <a:ext cx="61794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>
            <a:off x="9990428" y="2451977"/>
            <a:ext cx="11164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/>
          <p:cNvSpPr/>
          <p:nvPr/>
        </p:nvSpPr>
        <p:spPr>
          <a:xfrm>
            <a:off x="7005565" y="234587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7770996" y="2333103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8829871" y="234660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6" name="Groupe 135"/>
          <p:cNvGrpSpPr/>
          <p:nvPr/>
        </p:nvGrpSpPr>
        <p:grpSpPr>
          <a:xfrm>
            <a:off x="6759973" y="1418210"/>
            <a:ext cx="700898" cy="700898"/>
            <a:chOff x="748841" y="1525870"/>
            <a:chExt cx="1212547" cy="1212547"/>
          </a:xfrm>
        </p:grpSpPr>
        <p:sp>
          <p:nvSpPr>
            <p:cNvPr id="137" name="Google Shape;197;p21"/>
            <p:cNvSpPr/>
            <p:nvPr/>
          </p:nvSpPr>
          <p:spPr>
            <a:xfrm rot="8100000">
              <a:off x="748841" y="1525870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8;p21"/>
            <p:cNvSpPr/>
            <p:nvPr/>
          </p:nvSpPr>
          <p:spPr>
            <a:xfrm>
              <a:off x="790103" y="1564700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</a:t>
              </a:r>
              <a:endParaRPr dirty="0"/>
            </a:p>
          </p:txBody>
        </p:sp>
      </p:grpSp>
      <p:pic>
        <p:nvPicPr>
          <p:cNvPr id="56" name="Imag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13" y="1499041"/>
            <a:ext cx="2131959" cy="1195258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4"/>
          <a:srcRect r="50383"/>
          <a:stretch/>
        </p:blipFill>
        <p:spPr>
          <a:xfrm>
            <a:off x="331449" y="1185626"/>
            <a:ext cx="5016961" cy="4354229"/>
          </a:xfrm>
          <a:prstGeom prst="rect">
            <a:avLst/>
          </a:prstGeom>
        </p:spPr>
      </p:pic>
      <p:grpSp>
        <p:nvGrpSpPr>
          <p:cNvPr id="36" name="Groupe 35"/>
          <p:cNvGrpSpPr/>
          <p:nvPr/>
        </p:nvGrpSpPr>
        <p:grpSpPr>
          <a:xfrm>
            <a:off x="10245306" y="1402215"/>
            <a:ext cx="700898" cy="700898"/>
            <a:chOff x="806377" y="1537027"/>
            <a:chExt cx="1212547" cy="1212547"/>
          </a:xfrm>
        </p:grpSpPr>
        <p:sp>
          <p:nvSpPr>
            <p:cNvPr id="37" name="Google Shape;197;p21"/>
            <p:cNvSpPr/>
            <p:nvPr/>
          </p:nvSpPr>
          <p:spPr>
            <a:xfrm rot="8100000">
              <a:off x="806377" y="1537027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8;p21"/>
            <p:cNvSpPr/>
            <p:nvPr/>
          </p:nvSpPr>
          <p:spPr>
            <a:xfrm rot="10800000">
              <a:off x="847639" y="1575857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fr-FR" sz="800" baseline="30000" dirty="0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10235115" y="1586034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1,2.10</a:t>
            </a:r>
            <a:r>
              <a:rPr lang="fr-FR" sz="1400" b="1" baseline="30000" dirty="0" smtClean="0"/>
              <a:t>-1</a:t>
            </a:r>
            <a:endParaRPr lang="fr-FR" sz="1400" b="1" baseline="30000" dirty="0"/>
          </a:p>
        </p:txBody>
      </p:sp>
      <p:sp>
        <p:nvSpPr>
          <p:cNvPr id="40" name="Ellipse 39"/>
          <p:cNvSpPr/>
          <p:nvPr/>
        </p:nvSpPr>
        <p:spPr>
          <a:xfrm>
            <a:off x="10483839" y="234587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9174632" y="4728870"/>
            <a:ext cx="394" cy="503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9148866" y="4685467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e</a:t>
            </a:r>
            <a:r>
              <a:rPr lang="fr-FR" sz="1600" b="1" baseline="30000" dirty="0">
                <a:solidFill>
                  <a:srgbClr val="FF0000"/>
                </a:solidFill>
              </a:rPr>
              <a:t>-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945142" y="732216"/>
            <a:ext cx="524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Procédure de mesure de SEY par conditionnement (préparation de surface)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703070" y="2631506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700"/>
                </a:solidFill>
              </a:rPr>
              <a:t>Dose d’électrons </a:t>
            </a:r>
            <a:r>
              <a:rPr lang="fr-FR" dirty="0" smtClean="0">
                <a:solidFill>
                  <a:srgbClr val="FF6700"/>
                </a:solidFill>
              </a:rPr>
              <a:t>en C/mm</a:t>
            </a:r>
            <a:r>
              <a:rPr lang="fr-FR" baseline="30000" dirty="0" smtClean="0">
                <a:solidFill>
                  <a:srgbClr val="FF6700"/>
                </a:solidFill>
              </a:rPr>
              <a:t>2</a:t>
            </a:r>
            <a:endParaRPr lang="fr-FR" baseline="30000" dirty="0">
              <a:solidFill>
                <a:srgbClr val="FF67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540819" y="5146581"/>
            <a:ext cx="897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2"/>
                </a:solidFill>
              </a:rPr>
              <a:t>Echantillon</a:t>
            </a:r>
          </a:p>
        </p:txBody>
      </p:sp>
    </p:spTree>
    <p:extLst>
      <p:ext uri="{BB962C8B-B14F-4D97-AF65-F5344CB8AC3E}">
        <p14:creationId xmlns:p14="http://schemas.microsoft.com/office/powerpoint/2010/main" val="29322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- </a:t>
            </a:r>
            <a:r>
              <a:rPr lang="fr-FR" dirty="0" err="1"/>
              <a:t>Multipacting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39146" y="658099"/>
            <a:ext cx="118218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u="sng" dirty="0">
              <a:solidFill>
                <a:srgbClr val="638EC4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u="sng" dirty="0">
              <a:solidFill>
                <a:srgbClr val="638EC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499283" y="3435120"/>
                <a:ext cx="11301601" cy="677878"/>
              </a:xfrm>
              <a:prstGeom prst="rect">
                <a:avLst/>
              </a:prstGeom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rgbClr val="638EC4"/>
                    </a:solidFill>
                  </a:rPr>
                  <a:t>Rendement d’émission d’électrons secondaires </a:t>
                </a:r>
                <a:r>
                  <a:rPr lang="fr-FR" sz="2400" b="1" dirty="0">
                    <a:solidFill>
                      <a:schemeClr val="tx1"/>
                    </a:solidFill>
                  </a:rPr>
                  <a:t>SEY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𝑰𝒏𝒕𝒆𝒏𝒔𝒊𝒕</m:t>
                        </m:r>
                        <m:r>
                          <a:rPr lang="fr-FR" sz="2400" b="1" i="1" smtClean="0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fr-FR" sz="2400" b="1" i="1" smtClean="0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𝒅𝒆𝒔</m:t>
                        </m:r>
                        <m:r>
                          <a:rPr lang="fr-FR" sz="2400" b="1" i="1" smtClean="0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 é</m:t>
                        </m:r>
                        <m:r>
                          <a:rPr lang="fr-FR" sz="2400" b="1" i="1" smtClean="0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𝒍𝒆𝒄𝒕𝒓𝒐𝒏𝒔</m:t>
                        </m:r>
                        <m:r>
                          <a:rPr lang="fr-FR" sz="2400" b="1" i="1" smtClean="0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1" i="1" smtClean="0">
                            <a:solidFill>
                              <a:srgbClr val="CF10FF"/>
                            </a:solidFill>
                            <a:latin typeface="Cambria Math" panose="02040503050406030204" pitchFamily="18" charset="0"/>
                          </a:rPr>
                          <m:t>𝒔𝒆𝒄𝒐𝒏𝒅𝒂𝒊𝒓𝒆𝒔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𝑰𝒏𝒕𝒆𝒏𝒔𝒊𝒕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𝒅𝒆𝒔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é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𝒍𝒆𝒄𝒕𝒓𝒐𝒏𝒔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𝒑𝒓𝒊𝒎𝒂𝒊𝒓𝒆𝒔</m:t>
                        </m:r>
                      </m:den>
                    </m:f>
                  </m:oMath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283" y="3435120"/>
                <a:ext cx="11301601" cy="677878"/>
              </a:xfrm>
              <a:prstGeom prst="rect">
                <a:avLst/>
              </a:prstGeom>
              <a:blipFill>
                <a:blip r:embed="rId2"/>
                <a:stretch>
                  <a:fillRect b="-180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/>
          <p:nvPr/>
        </p:nvSpPr>
        <p:spPr>
          <a:xfrm>
            <a:off x="296751" y="4260909"/>
            <a:ext cx="11706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Les métaux (Cu, Al, aciers inox) et céramiques (alumine) ont un SEY ≈ 2-3</a:t>
            </a:r>
          </a:p>
          <a:p>
            <a:pPr algn="ctr"/>
            <a:r>
              <a:rPr lang="fr-FR" sz="2400" dirty="0"/>
              <a:t>→ Utilisation de revêtements pour diminuer le SEY</a:t>
            </a:r>
          </a:p>
          <a:p>
            <a:pPr algn="ctr"/>
            <a:r>
              <a:rPr lang="fr-FR" sz="2400" dirty="0"/>
              <a:t>Actuellement la plupart des revêtements ont un SEY supérieur à 1 </a:t>
            </a:r>
            <a:r>
              <a:rPr lang="fr-FR" sz="2400" dirty="0">
                <a:solidFill>
                  <a:srgbClr val="FF0000"/>
                </a:solidFill>
                <a:sym typeface="Wingdings" panose="05000000000000000000" pitchFamily="2" charset="2"/>
              </a:rPr>
              <a:t>.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640" y="1324429"/>
            <a:ext cx="6240889" cy="193934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75942" y="838645"/>
            <a:ext cx="10348282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Exemple de </a:t>
            </a:r>
            <a:r>
              <a:rPr lang="fr-FR" sz="2000" b="1" dirty="0" err="1">
                <a:solidFill>
                  <a:srgbClr val="FF0000"/>
                </a:solidFill>
              </a:rPr>
              <a:t>multipacting</a:t>
            </a:r>
            <a:r>
              <a:rPr lang="fr-FR" sz="2000" b="1" dirty="0">
                <a:solidFill>
                  <a:srgbClr val="FF0000"/>
                </a:solidFill>
              </a:rPr>
              <a:t> dans le LHC : formation de nuages d’électrons dans les lignes faisceaux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713911" y="5552530"/>
            <a:ext cx="10872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  <a:sym typeface="Wingdings" panose="05000000000000000000" pitchFamily="2" charset="2"/>
              </a:rPr>
              <a:t>Le but est d’obtenir des </a:t>
            </a:r>
            <a:r>
              <a:rPr lang="fr-FR" sz="2400" dirty="0">
                <a:solidFill>
                  <a:srgbClr val="FF0000"/>
                </a:solidFill>
              </a:rPr>
              <a:t>revêtements avec un</a:t>
            </a:r>
            <a:r>
              <a:rPr lang="fr-FR" sz="2400" dirty="0">
                <a:solidFill>
                  <a:srgbClr val="FF0000"/>
                </a:solidFill>
                <a:sym typeface="Wingdings" panose="05000000000000000000" pitchFamily="2" charset="2"/>
              </a:rPr>
              <a:t> SEY &lt; 1 afin de diminuer le phénomène d’avalanche d’électrons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333453" y="790230"/>
            <a:ext cx="53227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Courbe de SEY en fonction de l’énergie du canon à électrons pour différentes doses d’électrons (C/mm²), P = 10</a:t>
            </a:r>
            <a:r>
              <a:rPr lang="fr-FR" sz="1400" baseline="30000" dirty="0"/>
              <a:t>-9</a:t>
            </a:r>
            <a:r>
              <a:rPr lang="fr-FR" sz="1400" dirty="0"/>
              <a:t> mbar</a:t>
            </a: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3"/>
          <a:srcRect r="33286"/>
          <a:stretch/>
        </p:blipFill>
        <p:spPr>
          <a:xfrm>
            <a:off x="330202" y="1185626"/>
            <a:ext cx="5040655" cy="4349076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E959FABA-7C2F-41F1-9119-3A3B2F5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" y="138782"/>
            <a:ext cx="12192000" cy="488983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+mn-lt"/>
                <a:ea typeface="+mn-ea"/>
                <a:cs typeface="+mn-cs"/>
              </a:rPr>
              <a:t>F</a:t>
            </a:r>
            <a:r>
              <a:rPr lang="en-GB" sz="3200" b="1" dirty="0">
                <a:latin typeface="+mn-lt"/>
                <a:ea typeface="+mn-ea"/>
                <a:cs typeface="+mn-cs"/>
              </a:rPr>
              <a:t>ilm mince de </a:t>
            </a:r>
            <a:r>
              <a:rPr lang="en-GB" sz="3200" b="1" dirty="0" err="1">
                <a:latin typeface="+mn-lt"/>
                <a:ea typeface="+mn-ea"/>
                <a:cs typeface="+mn-cs"/>
              </a:rPr>
              <a:t>TiON</a:t>
            </a:r>
            <a:r>
              <a:rPr lang="en-GB" sz="3200" b="1" baseline="-25000" dirty="0">
                <a:latin typeface="+mn-lt"/>
                <a:ea typeface="+mn-ea"/>
                <a:cs typeface="+mn-cs"/>
              </a:rPr>
              <a:t> </a:t>
            </a:r>
            <a:r>
              <a:rPr lang="fr-FR" sz="3200" dirty="0">
                <a:latin typeface="+mn-lt"/>
                <a:ea typeface="+mn-ea"/>
                <a:cs typeface="+mn-cs"/>
              </a:rPr>
              <a:t>élaboré</a:t>
            </a:r>
            <a:r>
              <a:rPr lang="en-GB" sz="3200" dirty="0">
                <a:latin typeface="+mn-lt"/>
                <a:ea typeface="+mn-ea"/>
                <a:cs typeface="+mn-cs"/>
              </a:rPr>
              <a:t> par PEALD</a:t>
            </a:r>
            <a:endParaRPr lang="en-GB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72" name="Espace réservé du numéro de diapositive 7">
            <a:extLst>
              <a:ext uri="{FF2B5EF4-FFF2-40B4-BE49-F238E27FC236}">
                <a16:creationId xmlns:a16="http://schemas.microsoft.com/office/drawing/2014/main" id="{2D00BFDE-4E66-4624-B022-C3DE5BA0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/>
          </p:nvPr>
        </p:nvGraphicFramePr>
        <p:xfrm>
          <a:off x="1486328" y="5606930"/>
          <a:ext cx="2876369" cy="7659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8218">
                  <a:extLst>
                    <a:ext uri="{9D8B030D-6E8A-4147-A177-3AD203B41FA5}">
                      <a16:colId xmlns:a16="http://schemas.microsoft.com/office/drawing/2014/main" val="2851467314"/>
                    </a:ext>
                  </a:extLst>
                </a:gridCol>
                <a:gridCol w="2008151">
                  <a:extLst>
                    <a:ext uri="{9D8B030D-6E8A-4147-A177-3AD203B41FA5}">
                      <a16:colId xmlns:a16="http://schemas.microsoft.com/office/drawing/2014/main" val="907495011"/>
                    </a:ext>
                  </a:extLst>
                </a:gridCol>
              </a:tblGrid>
              <a:tr h="430631">
                <a:tc>
                  <a:txBody>
                    <a:bodyPr/>
                    <a:lstStyle/>
                    <a:p>
                      <a:r>
                        <a:rPr lang="fr-FR" sz="1200" dirty="0"/>
                        <a:t>Courbe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FF0000"/>
                          </a:solidFill>
                        </a:rPr>
                        <a:t>Conditionnement 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7266489"/>
                  </a:ext>
                </a:extLst>
              </a:tr>
              <a:tr h="191386">
                <a:tc>
                  <a:txBody>
                    <a:bodyPr/>
                    <a:lstStyle/>
                    <a:p>
                      <a:r>
                        <a:rPr lang="fr-FR" sz="1200" dirty="0"/>
                        <a:t>SEY</a:t>
                      </a:r>
                      <a:r>
                        <a:rPr lang="fr-FR" sz="1200" baseline="0" dirty="0"/>
                        <a:t> max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1,16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968042"/>
                  </a:ext>
                </a:extLst>
              </a:tr>
            </a:tbl>
          </a:graphicData>
        </a:graphic>
      </p:graphicFrame>
      <p:sp>
        <p:nvSpPr>
          <p:cNvPr id="78" name="ZoneTexte 77"/>
          <p:cNvSpPr txBox="1"/>
          <p:nvPr/>
        </p:nvSpPr>
        <p:spPr>
          <a:xfrm>
            <a:off x="5337299" y="5805219"/>
            <a:ext cx="170149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SEY proche de </a:t>
            </a:r>
            <a:r>
              <a:rPr lang="fr-FR" b="1" dirty="0" smtClean="0">
                <a:solidFill>
                  <a:srgbClr val="FF0000"/>
                </a:solidFill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058648" y="3774094"/>
            <a:ext cx="232756" cy="565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Trapèze 119"/>
          <p:cNvSpPr/>
          <p:nvPr/>
        </p:nvSpPr>
        <p:spPr>
          <a:xfrm rot="10800000">
            <a:off x="9058648" y="4339360"/>
            <a:ext cx="232756" cy="38951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8543260" y="5337679"/>
            <a:ext cx="1273629" cy="104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/>
          <p:cNvSpPr/>
          <p:nvPr/>
        </p:nvSpPr>
        <p:spPr>
          <a:xfrm>
            <a:off x="8752266" y="5232484"/>
            <a:ext cx="844732" cy="105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4" name="Groupe 103"/>
          <p:cNvGrpSpPr/>
          <p:nvPr/>
        </p:nvGrpSpPr>
        <p:grpSpPr>
          <a:xfrm>
            <a:off x="10245306" y="1402215"/>
            <a:ext cx="700898" cy="700898"/>
            <a:chOff x="806377" y="1537027"/>
            <a:chExt cx="1212547" cy="1212547"/>
          </a:xfrm>
        </p:grpSpPr>
        <p:sp>
          <p:nvSpPr>
            <p:cNvPr id="105" name="Google Shape;197;p21"/>
            <p:cNvSpPr/>
            <p:nvPr/>
          </p:nvSpPr>
          <p:spPr>
            <a:xfrm rot="8100000">
              <a:off x="806377" y="1537027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8;p21"/>
            <p:cNvSpPr/>
            <p:nvPr/>
          </p:nvSpPr>
          <p:spPr>
            <a:xfrm rot="10800000">
              <a:off x="847639" y="1575857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fr-FR" sz="800" baseline="30000" dirty="0"/>
            </a:p>
          </p:txBody>
        </p:sp>
      </p:grpSp>
      <p:grpSp>
        <p:nvGrpSpPr>
          <p:cNvPr id="107" name="Groupe 106"/>
          <p:cNvGrpSpPr/>
          <p:nvPr/>
        </p:nvGrpSpPr>
        <p:grpSpPr>
          <a:xfrm>
            <a:off x="8584217" y="1420109"/>
            <a:ext cx="700898" cy="700898"/>
            <a:chOff x="806377" y="1537027"/>
            <a:chExt cx="1212547" cy="1212547"/>
          </a:xfrm>
        </p:grpSpPr>
        <p:sp>
          <p:nvSpPr>
            <p:cNvPr id="108" name="Google Shape;197;p21"/>
            <p:cNvSpPr/>
            <p:nvPr/>
          </p:nvSpPr>
          <p:spPr>
            <a:xfrm rot="8100000">
              <a:off x="806377" y="1537027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8;p21"/>
            <p:cNvSpPr/>
            <p:nvPr/>
          </p:nvSpPr>
          <p:spPr>
            <a:xfrm>
              <a:off x="847639" y="1575857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dirty="0"/>
            </a:p>
          </p:txBody>
        </p:sp>
      </p:grpSp>
      <p:grpSp>
        <p:nvGrpSpPr>
          <p:cNvPr id="110" name="Groupe 109"/>
          <p:cNvGrpSpPr/>
          <p:nvPr/>
        </p:nvGrpSpPr>
        <p:grpSpPr>
          <a:xfrm>
            <a:off x="7526734" y="1419744"/>
            <a:ext cx="700898" cy="700898"/>
            <a:chOff x="806377" y="1537027"/>
            <a:chExt cx="1212547" cy="1212547"/>
          </a:xfrm>
        </p:grpSpPr>
        <p:sp>
          <p:nvSpPr>
            <p:cNvPr id="111" name="Google Shape;197;p21"/>
            <p:cNvSpPr/>
            <p:nvPr/>
          </p:nvSpPr>
          <p:spPr>
            <a:xfrm rot="8100000">
              <a:off x="806377" y="1537027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8;p21"/>
            <p:cNvSpPr/>
            <p:nvPr/>
          </p:nvSpPr>
          <p:spPr>
            <a:xfrm rot="10800000">
              <a:off x="847639" y="1575857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fr-FR" sz="800" baseline="30000" dirty="0"/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11189454" y="2239578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115" name="ZoneTexte 114"/>
          <p:cNvSpPr txBox="1"/>
          <p:nvPr/>
        </p:nvSpPr>
        <p:spPr>
          <a:xfrm>
            <a:off x="7535161" y="1616304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1,7.10</a:t>
            </a:r>
            <a:r>
              <a:rPr lang="fr-FR" sz="1400" b="1" baseline="30000" dirty="0" smtClean="0"/>
              <a:t>-4</a:t>
            </a:r>
            <a:endParaRPr lang="fr-FR" sz="1400" b="1" baseline="30000" dirty="0"/>
          </a:p>
        </p:txBody>
      </p:sp>
      <p:sp>
        <p:nvSpPr>
          <p:cNvPr id="116" name="ZoneTexte 115"/>
          <p:cNvSpPr txBox="1"/>
          <p:nvPr/>
        </p:nvSpPr>
        <p:spPr>
          <a:xfrm>
            <a:off x="8565815" y="1607782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9,1.10</a:t>
            </a:r>
            <a:r>
              <a:rPr lang="fr-FR" sz="1400" b="1" baseline="30000" dirty="0" smtClean="0"/>
              <a:t>-3</a:t>
            </a:r>
            <a:endParaRPr lang="fr-FR" sz="1400" b="1" baseline="30000" dirty="0"/>
          </a:p>
        </p:txBody>
      </p:sp>
      <p:sp>
        <p:nvSpPr>
          <p:cNvPr id="117" name="ZoneTexte 116"/>
          <p:cNvSpPr txBox="1"/>
          <p:nvPr/>
        </p:nvSpPr>
        <p:spPr>
          <a:xfrm>
            <a:off x="10235115" y="1586034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1,2.10</a:t>
            </a:r>
            <a:r>
              <a:rPr lang="fr-FR" sz="1400" b="1" baseline="30000" dirty="0" smtClean="0"/>
              <a:t>-1</a:t>
            </a:r>
            <a:endParaRPr lang="fr-FR" sz="1400" b="1" baseline="30000" dirty="0"/>
          </a:p>
        </p:txBody>
      </p:sp>
      <p:cxnSp>
        <p:nvCxnSpPr>
          <p:cNvPr id="129" name="Connecteur droit 128"/>
          <p:cNvCxnSpPr/>
          <p:nvPr/>
        </p:nvCxnSpPr>
        <p:spPr>
          <a:xfrm>
            <a:off x="6945142" y="2451977"/>
            <a:ext cx="24100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9355229" y="2451977"/>
            <a:ext cx="61794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>
            <a:off x="9990428" y="2451977"/>
            <a:ext cx="11164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/>
          <p:cNvSpPr/>
          <p:nvPr/>
        </p:nvSpPr>
        <p:spPr>
          <a:xfrm>
            <a:off x="7005565" y="234587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7770996" y="2333103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8829871" y="234660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10483839" y="2345875"/>
            <a:ext cx="212204" cy="2122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6" name="Groupe 135"/>
          <p:cNvGrpSpPr/>
          <p:nvPr/>
        </p:nvGrpSpPr>
        <p:grpSpPr>
          <a:xfrm>
            <a:off x="6759973" y="1418210"/>
            <a:ext cx="700898" cy="700898"/>
            <a:chOff x="748841" y="1525870"/>
            <a:chExt cx="1212547" cy="1212547"/>
          </a:xfrm>
        </p:grpSpPr>
        <p:sp>
          <p:nvSpPr>
            <p:cNvPr id="137" name="Google Shape;197;p21"/>
            <p:cNvSpPr/>
            <p:nvPr/>
          </p:nvSpPr>
          <p:spPr>
            <a:xfrm rot="8100000">
              <a:off x="748841" y="1525870"/>
              <a:ext cx="1212547" cy="1212547"/>
            </a:xfrm>
            <a:prstGeom prst="teardrop">
              <a:avLst>
                <a:gd name="adj" fmla="val 100000"/>
              </a:avLst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8;p21"/>
            <p:cNvSpPr/>
            <p:nvPr/>
          </p:nvSpPr>
          <p:spPr>
            <a:xfrm>
              <a:off x="790103" y="1564700"/>
              <a:ext cx="1134900" cy="1134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dirty="0" smtClean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</a:t>
              </a:r>
              <a:endParaRPr dirty="0"/>
            </a:p>
          </p:txBody>
        </p:sp>
      </p:grpSp>
      <p:cxnSp>
        <p:nvCxnSpPr>
          <p:cNvPr id="144" name="Connecteur droit avec flèche 143"/>
          <p:cNvCxnSpPr/>
          <p:nvPr/>
        </p:nvCxnSpPr>
        <p:spPr>
          <a:xfrm>
            <a:off x="9312143" y="1875096"/>
            <a:ext cx="88521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ZoneTexte 146"/>
          <p:cNvSpPr txBox="1"/>
          <p:nvPr/>
        </p:nvSpPr>
        <p:spPr>
          <a:xfrm>
            <a:off x="9511967" y="145141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21h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1300" y="1273049"/>
            <a:ext cx="2743200" cy="1462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513" y="1499041"/>
            <a:ext cx="2131959" cy="1195258"/>
          </a:xfrm>
          <a:prstGeom prst="rect">
            <a:avLst/>
          </a:prstGeom>
        </p:spPr>
      </p:pic>
      <p:sp>
        <p:nvSpPr>
          <p:cNvPr id="53" name="Étoile à 5 branches 52"/>
          <p:cNvSpPr/>
          <p:nvPr/>
        </p:nvSpPr>
        <p:spPr>
          <a:xfrm>
            <a:off x="3580076" y="6117700"/>
            <a:ext cx="168442" cy="1635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Étoile à 5 branches 53"/>
          <p:cNvSpPr/>
          <p:nvPr/>
        </p:nvSpPr>
        <p:spPr>
          <a:xfrm>
            <a:off x="971520" y="3216238"/>
            <a:ext cx="168442" cy="1635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10740273" y="2371216"/>
            <a:ext cx="142870" cy="1428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945142" y="732216"/>
            <a:ext cx="524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Procédure de mesure de SEY par conditionnement (préparation de surface)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703070" y="2631506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6700"/>
                </a:solidFill>
              </a:rPr>
              <a:t>Dose d’électrons </a:t>
            </a:r>
            <a:r>
              <a:rPr lang="fr-FR" dirty="0" smtClean="0">
                <a:solidFill>
                  <a:srgbClr val="FF6700"/>
                </a:solidFill>
              </a:rPr>
              <a:t>en C/mm</a:t>
            </a:r>
            <a:r>
              <a:rPr lang="fr-FR" baseline="30000" dirty="0" smtClean="0">
                <a:solidFill>
                  <a:srgbClr val="FF6700"/>
                </a:solidFill>
              </a:rPr>
              <a:t>2</a:t>
            </a:r>
            <a:endParaRPr lang="fr-FR" baseline="30000" dirty="0">
              <a:solidFill>
                <a:srgbClr val="FF67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7540819" y="5146581"/>
            <a:ext cx="897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2"/>
                </a:solidFill>
              </a:rPr>
              <a:t>Echantillon</a:t>
            </a:r>
          </a:p>
        </p:txBody>
      </p:sp>
      <p:cxnSp>
        <p:nvCxnSpPr>
          <p:cNvPr id="60" name="Connecteur droit avec flèche 59"/>
          <p:cNvCxnSpPr/>
          <p:nvPr/>
        </p:nvCxnSpPr>
        <p:spPr>
          <a:xfrm flipH="1">
            <a:off x="9174632" y="4728870"/>
            <a:ext cx="394" cy="503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9148866" y="4685467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e</a:t>
            </a:r>
            <a:r>
              <a:rPr lang="fr-FR" sz="1600" b="1" baseline="30000" dirty="0">
                <a:solidFill>
                  <a:srgbClr val="FF0000"/>
                </a:solidFill>
              </a:rPr>
              <a:t>-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 flipV="1">
            <a:off x="9174632" y="4728870"/>
            <a:ext cx="642257" cy="503614"/>
          </a:xfrm>
          <a:prstGeom prst="straightConnector1">
            <a:avLst/>
          </a:prstGeom>
          <a:ln w="38100">
            <a:solidFill>
              <a:srgbClr val="DA4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9821246" y="4563303"/>
            <a:ext cx="1414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DA46FF"/>
                </a:solidFill>
              </a:rPr>
              <a:t>e</a:t>
            </a:r>
            <a:r>
              <a:rPr lang="fr-FR" sz="1600" b="1" baseline="30000" dirty="0" smtClean="0">
                <a:solidFill>
                  <a:srgbClr val="DA46FF"/>
                </a:solidFill>
              </a:rPr>
              <a:t>-</a:t>
            </a:r>
            <a:r>
              <a:rPr lang="fr-FR" sz="1600" b="1" baseline="-25000" dirty="0" smtClean="0">
                <a:solidFill>
                  <a:srgbClr val="DA46FF"/>
                </a:solidFill>
              </a:rPr>
              <a:t>  </a:t>
            </a:r>
            <a:r>
              <a:rPr lang="fr-FR" sz="1600" b="1" dirty="0" smtClean="0">
                <a:solidFill>
                  <a:srgbClr val="DA46FF"/>
                </a:solidFill>
              </a:rPr>
              <a:t>Secondaires</a:t>
            </a:r>
            <a:endParaRPr lang="fr-FR" sz="1600" b="1" dirty="0">
              <a:solidFill>
                <a:srgbClr val="DA46FF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8439435" y="3184955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Canon à e</a:t>
            </a:r>
            <a:r>
              <a:rPr lang="fr-FR" sz="1200" b="1" baseline="30000" dirty="0"/>
              <a:t>-</a:t>
            </a:r>
            <a:endParaRPr lang="fr-FR" sz="1200" b="1" dirty="0"/>
          </a:p>
          <a:p>
            <a:pPr algn="ctr"/>
            <a:r>
              <a:rPr lang="fr-FR" sz="1200" b="1" dirty="0" err="1" smtClean="0"/>
              <a:t>E</a:t>
            </a:r>
            <a:r>
              <a:rPr lang="fr-FR" sz="1100" b="1" baseline="-25000" dirty="0" err="1" smtClean="0"/>
              <a:t>cinétique</a:t>
            </a:r>
            <a:r>
              <a:rPr lang="fr-FR" sz="1200" b="1" dirty="0" smtClean="0"/>
              <a:t> = 0 - 4000 eV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9000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47" grpId="0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54040" y="3170186"/>
          <a:ext cx="506774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279">
                  <a:extLst>
                    <a:ext uri="{9D8B030D-6E8A-4147-A177-3AD203B41FA5}">
                      <a16:colId xmlns:a16="http://schemas.microsoft.com/office/drawing/2014/main" val="275018653"/>
                    </a:ext>
                  </a:extLst>
                </a:gridCol>
                <a:gridCol w="1140310">
                  <a:extLst>
                    <a:ext uri="{9D8B030D-6E8A-4147-A177-3AD203B41FA5}">
                      <a16:colId xmlns:a16="http://schemas.microsoft.com/office/drawing/2014/main" val="375427235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496967324"/>
                    </a:ext>
                  </a:extLst>
                </a:gridCol>
              </a:tblGrid>
              <a:tr h="38169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Publication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Film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639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I. Montero</a:t>
                      </a:r>
                      <a:r>
                        <a:rPr lang="en-US" sz="2000" u="none" baseline="30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u="none" baseline="0" dirty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007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TiONC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0,97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86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Costa Pinto, 2011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TiZrV+C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0,93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229840"/>
                  </a:ext>
                </a:extLst>
              </a:tr>
            </a:tbl>
          </a:graphicData>
        </a:graphic>
      </p:graphicFrame>
      <p:sp>
        <p:nvSpPr>
          <p:cNvPr id="6" name="Flèche droite 5"/>
          <p:cNvSpPr/>
          <p:nvPr/>
        </p:nvSpPr>
        <p:spPr>
          <a:xfrm>
            <a:off x="5615687" y="3499993"/>
            <a:ext cx="1168800" cy="54635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254041" y="1109134"/>
          <a:ext cx="506774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994">
                  <a:extLst>
                    <a:ext uri="{9D8B030D-6E8A-4147-A177-3AD203B41FA5}">
                      <a16:colId xmlns:a16="http://schemas.microsoft.com/office/drawing/2014/main" val="275018653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2496967324"/>
                    </a:ext>
                  </a:extLst>
                </a:gridCol>
                <a:gridCol w="1629765">
                  <a:extLst>
                    <a:ext uri="{9D8B030D-6E8A-4147-A177-3AD203B41FA5}">
                      <a16:colId xmlns:a16="http://schemas.microsoft.com/office/drawing/2014/main" val="177877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Publication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Film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639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/>
                        <a:t>E. L. Garwin,</a:t>
                      </a:r>
                      <a:r>
                        <a:rPr lang="en-US" sz="2000" baseline="0" dirty="0"/>
                        <a:t> 1987</a:t>
                      </a:r>
                      <a:endParaRPr lang="en-US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TiN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1,05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154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dirty="0"/>
                        <a:t>Dan Wang</a:t>
                      </a:r>
                      <a:r>
                        <a:rPr lang="fr-FR" altLang="ja-JP" sz="2000" i="1" dirty="0"/>
                        <a:t>,</a:t>
                      </a:r>
                      <a:r>
                        <a:rPr lang="fr-FR" sz="2000" baseline="0" dirty="0"/>
                        <a:t> 2018</a:t>
                      </a:r>
                      <a:endParaRPr lang="fr-FR" sz="2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TiN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1,54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36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A.R.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Nyaiesh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1986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TiN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1,22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867761"/>
                  </a:ext>
                </a:extLst>
              </a:tr>
            </a:tbl>
          </a:graphicData>
        </a:graphic>
      </p:graphicFrame>
      <p:sp>
        <p:nvSpPr>
          <p:cNvPr id="9" name="Flèche droite 8"/>
          <p:cNvSpPr/>
          <p:nvPr/>
        </p:nvSpPr>
        <p:spPr>
          <a:xfrm>
            <a:off x="5615687" y="1628434"/>
            <a:ext cx="1168800" cy="54635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989484" y="1486114"/>
            <a:ext cx="488645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Revêtements de </a:t>
            </a:r>
            <a:r>
              <a:rPr lang="fr-FR" sz="2400" dirty="0" err="1">
                <a:solidFill>
                  <a:srgbClr val="FF0000"/>
                </a:solidFill>
              </a:rPr>
              <a:t>TiN</a:t>
            </a:r>
            <a:r>
              <a:rPr lang="fr-FR" sz="2400" dirty="0">
                <a:solidFill>
                  <a:srgbClr val="FF0000"/>
                </a:solidFill>
              </a:rPr>
              <a:t> intéressants pour les effets anti-</a:t>
            </a:r>
            <a:r>
              <a:rPr lang="fr-FR" sz="2400" dirty="0" err="1">
                <a:solidFill>
                  <a:srgbClr val="FF0000"/>
                </a:solidFill>
              </a:rPr>
              <a:t>multipacting</a:t>
            </a:r>
            <a:endParaRPr lang="fr-FR" altLang="fr-FR" sz="4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24634" y="4180045"/>
            <a:ext cx="2311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 Abaissement du SEY</a:t>
            </a:r>
          </a:p>
        </p:txBody>
      </p:sp>
      <p:cxnSp>
        <p:nvCxnSpPr>
          <p:cNvPr id="12" name="Connecteur droit avec flèche 11"/>
          <p:cNvCxnSpPr>
            <a:stCxn id="14" idx="3"/>
            <a:endCxn id="11" idx="1"/>
          </p:cNvCxnSpPr>
          <p:nvPr/>
        </p:nvCxnSpPr>
        <p:spPr>
          <a:xfrm>
            <a:off x="8944956" y="3764547"/>
            <a:ext cx="779678" cy="83099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989484" y="3349048"/>
            <a:ext cx="19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Incorporation 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de Carbone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078386" y="5159114"/>
            <a:ext cx="1601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Rugosité ↗</a:t>
            </a:r>
          </a:p>
        </p:txBody>
      </p:sp>
      <p:cxnSp>
        <p:nvCxnSpPr>
          <p:cNvPr id="19" name="Connecteur droit avec flèche 18"/>
          <p:cNvCxnSpPr>
            <a:stCxn id="15" idx="3"/>
            <a:endCxn id="11" idx="1"/>
          </p:cNvCxnSpPr>
          <p:nvPr/>
        </p:nvCxnSpPr>
        <p:spPr>
          <a:xfrm flipV="1">
            <a:off x="8679465" y="4595544"/>
            <a:ext cx="1045169" cy="794403"/>
          </a:xfrm>
          <a:prstGeom prst="straightConnector1">
            <a:avLst/>
          </a:prstGeom>
          <a:ln w="381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au 16"/>
          <p:cNvGraphicFramePr>
            <a:graphicFrameLocks noGrp="1"/>
          </p:cNvGraphicFramePr>
          <p:nvPr>
            <p:extLst/>
          </p:nvPr>
        </p:nvGraphicFramePr>
        <p:xfrm>
          <a:off x="254040" y="4643188"/>
          <a:ext cx="5067748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684">
                  <a:extLst>
                    <a:ext uri="{9D8B030D-6E8A-4147-A177-3AD203B41FA5}">
                      <a16:colId xmlns:a16="http://schemas.microsoft.com/office/drawing/2014/main" val="275018653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754272352"/>
                    </a:ext>
                  </a:extLst>
                </a:gridCol>
                <a:gridCol w="1514522">
                  <a:extLst>
                    <a:ext uri="{9D8B030D-6E8A-4147-A177-3AD203B41FA5}">
                      <a16:colId xmlns:a16="http://schemas.microsoft.com/office/drawing/2014/main" val="2478867036"/>
                    </a:ext>
                  </a:extLst>
                </a:gridCol>
                <a:gridCol w="1045017">
                  <a:extLst>
                    <a:ext uri="{9D8B030D-6E8A-4147-A177-3AD203B41FA5}">
                      <a16:colId xmlns:a16="http://schemas.microsoft.com/office/drawing/2014/main" val="2496967324"/>
                    </a:ext>
                  </a:extLst>
                </a:gridCol>
              </a:tblGrid>
              <a:tr h="38169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Publication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Film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Rugosité (nm)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63907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2000" u="none" dirty="0">
                          <a:solidFill>
                            <a:schemeClr val="tx1"/>
                          </a:solidFill>
                        </a:rPr>
                        <a:t>R. Mata, 2014</a:t>
                      </a:r>
                      <a:endParaRPr lang="fr-FR" sz="2000" dirty="0"/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8649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229840"/>
                  </a:ext>
                </a:extLst>
              </a:tr>
            </a:tbl>
          </a:graphicData>
        </a:graphic>
      </p:graphicFrame>
      <p:sp>
        <p:nvSpPr>
          <p:cNvPr id="18" name="Flèche droite 17"/>
          <p:cNvSpPr/>
          <p:nvPr/>
        </p:nvSpPr>
        <p:spPr>
          <a:xfrm>
            <a:off x="5615687" y="5116768"/>
            <a:ext cx="1168800" cy="54635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4" grpId="0"/>
      <p:bldP spid="1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22770" y="1217973"/>
            <a:ext cx="104387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5B9BD5"/>
                </a:solidFill>
              </a:rPr>
              <a:t>Etudes exploratoires des propriétés de couches minces à base de </a:t>
            </a:r>
            <a:r>
              <a:rPr lang="fr-FR" sz="2400" b="1" dirty="0" err="1">
                <a:solidFill>
                  <a:srgbClr val="5B9BD5"/>
                </a:solidFill>
              </a:rPr>
              <a:t>TiN</a:t>
            </a:r>
            <a:r>
              <a:rPr lang="fr-FR" sz="2400" b="1" dirty="0">
                <a:solidFill>
                  <a:srgbClr val="5B9BD5"/>
                </a:solidFill>
              </a:rPr>
              <a:t> :</a:t>
            </a:r>
          </a:p>
          <a:p>
            <a:endParaRPr lang="fr-FR" sz="2400" b="1" dirty="0"/>
          </a:p>
          <a:p>
            <a:pPr marL="800100" lvl="1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2400" b="1" dirty="0"/>
              <a:t>Sans rugosité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800100" lvl="1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2400" b="1" dirty="0"/>
              <a:t>Films minces (pour ne pas modifier les propriétés du </a:t>
            </a:r>
            <a:r>
              <a:rPr lang="fr-FR" sz="2400" b="1" dirty="0" err="1"/>
              <a:t>bulk</a:t>
            </a:r>
            <a:r>
              <a:rPr lang="fr-FR" sz="2400" b="1" dirty="0"/>
              <a:t> si supra)</a:t>
            </a:r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800100" lvl="1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2400" b="1" dirty="0"/>
              <a:t>Faible SEY et vitesse de conditionnement élevée</a:t>
            </a:r>
          </a:p>
        </p:txBody>
      </p:sp>
    </p:spTree>
    <p:extLst>
      <p:ext uri="{BB962C8B-B14F-4D97-AF65-F5344CB8AC3E}">
        <p14:creationId xmlns:p14="http://schemas.microsoft.com/office/powerpoint/2010/main" val="9089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2"/>
          </p:nvPr>
        </p:nvSpPr>
        <p:spPr>
          <a:xfrm>
            <a:off x="407712" y="865578"/>
            <a:ext cx="10642726" cy="5457584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Elaboration couches minces : TiNC et multicouches</a:t>
            </a:r>
          </a:p>
          <a:p>
            <a:endParaRPr lang="fr-FR" dirty="0"/>
          </a:p>
          <a:p>
            <a:r>
              <a:rPr lang="fr-FR" dirty="0"/>
              <a:t>Propriétés : mesure du SEY et vitesse de conditionnement</a:t>
            </a:r>
          </a:p>
          <a:p>
            <a:endParaRPr lang="fr-FR" sz="3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3200" dirty="0"/>
              <a:t>Conclusion</a:t>
            </a:r>
          </a:p>
          <a:p>
            <a:endParaRPr lang="fr-FR" sz="3200" dirty="0"/>
          </a:p>
          <a:p>
            <a:endParaRPr lang="fr-FR" sz="32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9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2"/>
          </p:nvPr>
        </p:nvSpPr>
        <p:spPr>
          <a:xfrm>
            <a:off x="407712" y="865578"/>
            <a:ext cx="10642726" cy="5457584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Elaboration couches minces : TiNC et multicouches</a:t>
            </a:r>
          </a:p>
          <a:p>
            <a:endParaRPr lang="fr-FR" dirty="0"/>
          </a:p>
          <a:p>
            <a:r>
              <a:rPr lang="fr-FR" dirty="0">
                <a:solidFill>
                  <a:schemeClr val="bg2">
                    <a:lumMod val="90000"/>
                  </a:schemeClr>
                </a:solidFill>
              </a:rPr>
              <a:t>Propriétés : mesure du SEY et vitesse de conditionnement</a:t>
            </a:r>
          </a:p>
          <a:p>
            <a:endParaRPr lang="fr-FR" sz="32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fr-FR" sz="3200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  <a:p>
            <a:endParaRPr lang="fr-FR" sz="3200" dirty="0"/>
          </a:p>
          <a:p>
            <a:endParaRPr lang="fr-FR" sz="32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8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9270410" cy="48898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Film mince de </a:t>
            </a:r>
            <a:r>
              <a:rPr lang="en-GB" sz="3200" dirty="0" err="1">
                <a:latin typeface="+mn-lt"/>
              </a:rPr>
              <a:t>TiN</a:t>
            </a:r>
            <a:r>
              <a:rPr lang="en-GB" sz="3200" baseline="-25000" dirty="0" err="1">
                <a:latin typeface="+mn-lt"/>
              </a:rPr>
              <a:t>x</a:t>
            </a:r>
            <a:r>
              <a:rPr lang="en-GB" sz="3200" dirty="0" err="1">
                <a:latin typeface="+mn-lt"/>
              </a:rPr>
              <a:t>C</a:t>
            </a:r>
            <a:r>
              <a:rPr lang="en-GB" sz="3200" baseline="-25000" dirty="0" err="1">
                <a:latin typeface="+mn-lt"/>
              </a:rPr>
              <a:t>y</a:t>
            </a:r>
            <a:r>
              <a:rPr lang="en-GB" sz="3200" baseline="-25000" dirty="0">
                <a:latin typeface="+mn-lt"/>
              </a:rPr>
              <a:t> </a:t>
            </a:r>
            <a:r>
              <a:rPr lang="fr-FR" sz="3200" dirty="0">
                <a:latin typeface="+mn-lt"/>
              </a:rPr>
              <a:t>élaboré</a:t>
            </a:r>
            <a:r>
              <a:rPr lang="en-GB" sz="3200" dirty="0">
                <a:latin typeface="+mn-lt"/>
              </a:rPr>
              <a:t> par PVD</a:t>
            </a:r>
            <a:endParaRPr lang="fr-FR" sz="3200" dirty="0">
              <a:latin typeface="+mn-lt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371150" y="797375"/>
            <a:ext cx="7140048" cy="80227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PVD : dépôt physique en phase vapeur 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8C9DBA8-6EE0-481B-9E3C-3D33B7F33F71}"/>
              </a:ext>
            </a:extLst>
          </p:cNvPr>
          <p:cNvGrpSpPr>
            <a:grpSpLocks noChangeAspect="1"/>
          </p:cNvGrpSpPr>
          <p:nvPr/>
        </p:nvGrpSpPr>
        <p:grpSpPr>
          <a:xfrm>
            <a:off x="3194543" y="1685113"/>
            <a:ext cx="5835258" cy="3882568"/>
            <a:chOff x="2695213" y="1565468"/>
            <a:chExt cx="6945410" cy="4621222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F92FB35A-50DF-4A2C-BC7B-09D6DFD02621}"/>
                </a:ext>
              </a:extLst>
            </p:cNvPr>
            <p:cNvGrpSpPr/>
            <p:nvPr/>
          </p:nvGrpSpPr>
          <p:grpSpPr>
            <a:xfrm>
              <a:off x="2695213" y="1565468"/>
              <a:ext cx="6945410" cy="4621222"/>
              <a:chOff x="5995381" y="31230063"/>
              <a:chExt cx="6945410" cy="4621222"/>
            </a:xfrm>
          </p:grpSpPr>
          <p:sp>
            <p:nvSpPr>
              <p:cNvPr id="50" name="Rectangle à coins arrondis 49">
                <a:extLst>
                  <a:ext uri="{FF2B5EF4-FFF2-40B4-BE49-F238E27FC236}">
                    <a16:creationId xmlns:a16="http://schemas.microsoft.com/office/drawing/2014/main" id="{3445620A-4247-4CAB-9C7A-15D1E545D865}"/>
                  </a:ext>
                </a:extLst>
              </p:cNvPr>
              <p:cNvSpPr/>
              <p:nvPr/>
            </p:nvSpPr>
            <p:spPr>
              <a:xfrm>
                <a:off x="5995381" y="31230063"/>
                <a:ext cx="6945410" cy="4621222"/>
              </a:xfrm>
              <a:prstGeom prst="round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C248E48-FF90-4318-A4EF-A4707E1B4019}"/>
                  </a:ext>
                </a:extLst>
              </p:cNvPr>
              <p:cNvSpPr/>
              <p:nvPr/>
            </p:nvSpPr>
            <p:spPr>
              <a:xfrm rot="18964705">
                <a:off x="6547526" y="31264671"/>
                <a:ext cx="424936" cy="145945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3A1B7F-878A-402E-AED0-67D519DA3ECB}"/>
                  </a:ext>
                </a:extLst>
              </p:cNvPr>
              <p:cNvSpPr/>
              <p:nvPr/>
            </p:nvSpPr>
            <p:spPr>
              <a:xfrm rot="2371156">
                <a:off x="11956786" y="31261704"/>
                <a:ext cx="424936" cy="145945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2089F98-757F-40BF-BC79-FD9C04B670C5}"/>
                  </a:ext>
                </a:extLst>
              </p:cNvPr>
              <p:cNvSpPr/>
              <p:nvPr/>
            </p:nvSpPr>
            <p:spPr>
              <a:xfrm rot="16200000">
                <a:off x="9294953" y="34085510"/>
                <a:ext cx="346266" cy="316704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BE34165F-7D4E-4081-843A-DB81D6E2D3AB}"/>
                  </a:ext>
                </a:extLst>
              </p:cNvPr>
              <p:cNvSpPr/>
              <p:nvPr/>
            </p:nvSpPr>
            <p:spPr>
              <a:xfrm>
                <a:off x="8465754" y="31424682"/>
                <a:ext cx="1075702" cy="6144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Ar</a:t>
                </a: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C17F9FD-EC70-40E1-9270-ABC24EAC424E}"/>
                  </a:ext>
                </a:extLst>
              </p:cNvPr>
              <p:cNvSpPr/>
              <p:nvPr/>
            </p:nvSpPr>
            <p:spPr>
              <a:xfrm>
                <a:off x="11693320" y="33977844"/>
                <a:ext cx="1040598" cy="6144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Ar</a:t>
                </a:r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DB8B9025-B646-4F65-8366-CDE4BCABC9B6}"/>
                  </a:ext>
                </a:extLst>
              </p:cNvPr>
              <p:cNvSpPr/>
              <p:nvPr/>
            </p:nvSpPr>
            <p:spPr>
              <a:xfrm>
                <a:off x="6522211" y="34676030"/>
                <a:ext cx="1036544" cy="6144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Ar</a:t>
                </a:r>
              </a:p>
            </p:txBody>
          </p:sp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id="{FC47E4F0-C704-41EF-A1F1-EB2A798DEBA6}"/>
                  </a:ext>
                </a:extLst>
              </p:cNvPr>
              <p:cNvGrpSpPr/>
              <p:nvPr/>
            </p:nvGrpSpPr>
            <p:grpSpPr>
              <a:xfrm>
                <a:off x="6276857" y="31705953"/>
                <a:ext cx="2484685" cy="1686305"/>
                <a:chOff x="6276857" y="31705953"/>
                <a:chExt cx="2484685" cy="1686305"/>
              </a:xfrm>
            </p:grpSpPr>
            <p:sp>
              <p:nvSpPr>
                <p:cNvPr id="67" name="Cylindre 66">
                  <a:extLst>
                    <a:ext uri="{FF2B5EF4-FFF2-40B4-BE49-F238E27FC236}">
                      <a16:creationId xmlns:a16="http://schemas.microsoft.com/office/drawing/2014/main" id="{9C19C16D-0543-485D-8C85-BA1B3F102874}"/>
                    </a:ext>
                  </a:extLst>
                </p:cNvPr>
                <p:cNvSpPr/>
                <p:nvPr/>
              </p:nvSpPr>
              <p:spPr>
                <a:xfrm rot="8222620">
                  <a:off x="6276857" y="31705953"/>
                  <a:ext cx="1975678" cy="1568049"/>
                </a:xfrm>
                <a:prstGeom prst="ca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Cylindre 67">
                  <a:extLst>
                    <a:ext uri="{FF2B5EF4-FFF2-40B4-BE49-F238E27FC236}">
                      <a16:creationId xmlns:a16="http://schemas.microsoft.com/office/drawing/2014/main" id="{8BD4DC5C-ADC2-4D52-A92E-44A3FD6A260D}"/>
                    </a:ext>
                  </a:extLst>
                </p:cNvPr>
                <p:cNvSpPr/>
                <p:nvPr/>
              </p:nvSpPr>
              <p:spPr bwMode="auto">
                <a:xfrm rot="8222620">
                  <a:off x="6785864" y="32679273"/>
                  <a:ext cx="1975678" cy="712985"/>
                </a:xfrm>
                <a:prstGeom prst="can">
                  <a:avLst>
                    <a:gd name="adj" fmla="val 49253"/>
                  </a:avLst>
                </a:prstGeom>
                <a:solidFill>
                  <a:srgbClr val="FFCB0D"/>
                </a:solidFill>
                <a:ln>
                  <a:solidFill>
                    <a:srgbClr val="D6A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58" name="Groupe 57">
                <a:extLst>
                  <a:ext uri="{FF2B5EF4-FFF2-40B4-BE49-F238E27FC236}">
                    <a16:creationId xmlns:a16="http://schemas.microsoft.com/office/drawing/2014/main" id="{AC505736-F2E2-4E49-BECD-8DF606B1136E}"/>
                  </a:ext>
                </a:extLst>
              </p:cNvPr>
              <p:cNvGrpSpPr/>
              <p:nvPr/>
            </p:nvGrpSpPr>
            <p:grpSpPr>
              <a:xfrm rot="4916625">
                <a:off x="10429321" y="31837290"/>
                <a:ext cx="2484685" cy="1686305"/>
                <a:chOff x="6276857" y="31705953"/>
                <a:chExt cx="2484685" cy="1686305"/>
              </a:xfrm>
            </p:grpSpPr>
            <p:sp>
              <p:nvSpPr>
                <p:cNvPr id="65" name="Cylindre 64">
                  <a:extLst>
                    <a:ext uri="{FF2B5EF4-FFF2-40B4-BE49-F238E27FC236}">
                      <a16:creationId xmlns:a16="http://schemas.microsoft.com/office/drawing/2014/main" id="{4DBADF5E-9D21-42D2-801F-8DCF0B38CDFB}"/>
                    </a:ext>
                  </a:extLst>
                </p:cNvPr>
                <p:cNvSpPr/>
                <p:nvPr/>
              </p:nvSpPr>
              <p:spPr>
                <a:xfrm rot="8222620">
                  <a:off x="6276857" y="31705953"/>
                  <a:ext cx="1975678" cy="1568049"/>
                </a:xfrm>
                <a:prstGeom prst="ca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" name="Cylindre 65">
                  <a:extLst>
                    <a:ext uri="{FF2B5EF4-FFF2-40B4-BE49-F238E27FC236}">
                      <a16:creationId xmlns:a16="http://schemas.microsoft.com/office/drawing/2014/main" id="{6050C694-135E-453E-9A21-90A6D9108904}"/>
                    </a:ext>
                  </a:extLst>
                </p:cNvPr>
                <p:cNvSpPr/>
                <p:nvPr/>
              </p:nvSpPr>
              <p:spPr bwMode="auto">
                <a:xfrm rot="8222620">
                  <a:off x="6785864" y="32679273"/>
                  <a:ext cx="1975678" cy="712985"/>
                </a:xfrm>
                <a:prstGeom prst="can">
                  <a:avLst>
                    <a:gd name="adj" fmla="val 49253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9" name="Organigramme : Opération manuelle 58">
                <a:extLst>
                  <a:ext uri="{FF2B5EF4-FFF2-40B4-BE49-F238E27FC236}">
                    <a16:creationId xmlns:a16="http://schemas.microsoft.com/office/drawing/2014/main" id="{250AFD2D-A798-4601-96AE-08E4EE9C831D}"/>
                  </a:ext>
                </a:extLst>
              </p:cNvPr>
              <p:cNvSpPr/>
              <p:nvPr/>
            </p:nvSpPr>
            <p:spPr>
              <a:xfrm rot="8266852">
                <a:off x="6964878" y="33041830"/>
                <a:ext cx="2429841" cy="811744"/>
              </a:xfrm>
              <a:prstGeom prst="flowChartManualOperation">
                <a:avLst/>
              </a:prstGeom>
              <a:gradFill flip="none" rotWithShape="1">
                <a:gsLst>
                  <a:gs pos="0">
                    <a:srgbClr val="FFCB0D">
                      <a:tint val="66000"/>
                      <a:satMod val="160000"/>
                    </a:srgbClr>
                  </a:gs>
                  <a:gs pos="50000">
                    <a:srgbClr val="FFCB0D">
                      <a:tint val="44500"/>
                      <a:satMod val="160000"/>
                    </a:srgbClr>
                  </a:gs>
                  <a:gs pos="100000">
                    <a:srgbClr val="FFCB0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Organigramme : Opération manuelle 59">
                <a:extLst>
                  <a:ext uri="{FF2B5EF4-FFF2-40B4-BE49-F238E27FC236}">
                    <a16:creationId xmlns:a16="http://schemas.microsoft.com/office/drawing/2014/main" id="{B08ADB8C-521B-47BA-AAD7-D6C480F6DF8B}"/>
                  </a:ext>
                </a:extLst>
              </p:cNvPr>
              <p:cNvSpPr/>
              <p:nvPr/>
            </p:nvSpPr>
            <p:spPr bwMode="auto">
              <a:xfrm rot="13166785">
                <a:off x="9661288" y="33003525"/>
                <a:ext cx="2429841" cy="811744"/>
              </a:xfrm>
              <a:prstGeom prst="flowChartManualOperation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tint val="66000"/>
                      <a:satMod val="160000"/>
                    </a:schemeClr>
                  </a:gs>
                  <a:gs pos="50000">
                    <a:schemeClr val="tx1">
                      <a:lumMod val="50000"/>
                      <a:lumOff val="50000"/>
                      <a:tint val="44500"/>
                      <a:satMod val="160000"/>
                    </a:schemeClr>
                  </a:gs>
                  <a:gs pos="100000">
                    <a:schemeClr val="tx1">
                      <a:lumMod val="50000"/>
                      <a:lumOff val="5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8DF68EA6-B052-4D85-AD60-EF6BCC819115}"/>
                  </a:ext>
                </a:extLst>
              </p:cNvPr>
              <p:cNvSpPr/>
              <p:nvPr/>
            </p:nvSpPr>
            <p:spPr>
              <a:xfrm>
                <a:off x="7573606" y="33265615"/>
                <a:ext cx="3791845" cy="2144768"/>
              </a:xfrm>
              <a:prstGeom prst="ellipse">
                <a:avLst/>
              </a:prstGeom>
              <a:solidFill>
                <a:srgbClr val="FFAF9F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Plasma composé de radicaux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009553-E5BB-44CF-862D-297764538B6A}"/>
                  </a:ext>
                </a:extLst>
              </p:cNvPr>
              <p:cNvSpPr/>
              <p:nvPr/>
            </p:nvSpPr>
            <p:spPr>
              <a:xfrm rot="16200000">
                <a:off x="9294881" y="34029317"/>
                <a:ext cx="346410" cy="2586753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2CCD6C20-0B62-48A2-BC09-88C21573F6CA}"/>
                  </a:ext>
                </a:extLst>
              </p:cNvPr>
              <p:cNvSpPr txBox="1"/>
              <p:nvPr/>
            </p:nvSpPr>
            <p:spPr>
              <a:xfrm rot="18987469">
                <a:off x="7347553" y="32692127"/>
                <a:ext cx="593762" cy="43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err="1">
                    <a:solidFill>
                      <a:schemeClr val="bg1"/>
                    </a:solidFill>
                  </a:rPr>
                  <a:t>TiN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0EA57B4A-C4ED-4B89-AD71-246D63B6FC05}"/>
                  </a:ext>
                </a:extLst>
              </p:cNvPr>
              <p:cNvSpPr txBox="1"/>
              <p:nvPr/>
            </p:nvSpPr>
            <p:spPr bwMode="auto">
              <a:xfrm rot="2310323">
                <a:off x="10726374" y="32636838"/>
                <a:ext cx="1166154" cy="43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Carbone</a:t>
                </a:r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77BD347-F486-4F88-8877-D08D2E6339B2}"/>
                </a:ext>
              </a:extLst>
            </p:cNvPr>
            <p:cNvSpPr txBox="1"/>
            <p:nvPr/>
          </p:nvSpPr>
          <p:spPr bwMode="auto">
            <a:xfrm>
              <a:off x="5586558" y="5408457"/>
              <a:ext cx="1162719" cy="4395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Substrat</a:t>
              </a:r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2862050" y="5797654"/>
            <a:ext cx="650024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Condensation et création du dépôt sur le substrat</a:t>
            </a:r>
          </a:p>
        </p:txBody>
      </p:sp>
    </p:spTree>
    <p:extLst>
      <p:ext uri="{BB962C8B-B14F-4D97-AF65-F5344CB8AC3E}">
        <p14:creationId xmlns:p14="http://schemas.microsoft.com/office/powerpoint/2010/main" val="33740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9270410" cy="48898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Film mince de </a:t>
            </a:r>
            <a:r>
              <a:rPr lang="en-GB" sz="3200" dirty="0" err="1">
                <a:latin typeface="+mn-lt"/>
              </a:rPr>
              <a:t>TiN</a:t>
            </a:r>
            <a:r>
              <a:rPr lang="en-GB" sz="3200" baseline="-25000" dirty="0" err="1">
                <a:latin typeface="+mn-lt"/>
              </a:rPr>
              <a:t>x</a:t>
            </a:r>
            <a:r>
              <a:rPr lang="en-GB" sz="3200" dirty="0" err="1">
                <a:latin typeface="+mn-lt"/>
              </a:rPr>
              <a:t>C</a:t>
            </a:r>
            <a:r>
              <a:rPr lang="en-GB" sz="3200" baseline="-25000" dirty="0" err="1">
                <a:latin typeface="+mn-lt"/>
              </a:rPr>
              <a:t>y</a:t>
            </a:r>
            <a:r>
              <a:rPr lang="en-GB" sz="3200" baseline="-25000" dirty="0">
                <a:latin typeface="+mn-lt"/>
              </a:rPr>
              <a:t> </a:t>
            </a:r>
            <a:r>
              <a:rPr lang="fr-FR" sz="3200" dirty="0">
                <a:latin typeface="+mn-lt"/>
              </a:rPr>
              <a:t>élaboré</a:t>
            </a:r>
            <a:r>
              <a:rPr lang="en-GB" sz="3200" dirty="0">
                <a:latin typeface="+mn-lt"/>
              </a:rPr>
              <a:t> par PVD</a:t>
            </a:r>
            <a:endParaRPr lang="fr-FR" sz="3200" dirty="0">
              <a:latin typeface="+mn-lt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293340" y="1424964"/>
            <a:ext cx="4016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chemeClr val="accent1"/>
                </a:solidFill>
              </a:rPr>
              <a:t>Paramètres du dépôt PVD: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Substrat de silicium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Dépôt à 300°C</a:t>
            </a:r>
          </a:p>
          <a:p>
            <a:pPr lvl="2"/>
            <a:endParaRPr lang="fr-FR" sz="2400" dirty="0"/>
          </a:p>
        </p:txBody>
      </p:sp>
      <p:grpSp>
        <p:nvGrpSpPr>
          <p:cNvPr id="5" name="Groupe 4"/>
          <p:cNvGrpSpPr/>
          <p:nvPr/>
        </p:nvGrpSpPr>
        <p:grpSpPr>
          <a:xfrm>
            <a:off x="7809749" y="4009954"/>
            <a:ext cx="3339760" cy="2335383"/>
            <a:chOff x="6435077" y="3849721"/>
            <a:chExt cx="3339760" cy="2335383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488484" y="3849721"/>
              <a:ext cx="3118371" cy="2335383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EE18106-D1A4-4F46-94FC-839230B5D501}"/>
                </a:ext>
              </a:extLst>
            </p:cNvPr>
            <p:cNvSpPr txBox="1"/>
            <p:nvPr/>
          </p:nvSpPr>
          <p:spPr>
            <a:xfrm>
              <a:off x="6435077" y="3849721"/>
              <a:ext cx="3339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Image MEB en section transverse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93340" y="3047942"/>
            <a:ext cx="69212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6700"/>
                </a:solidFill>
              </a:rPr>
              <a:t>Bilan des caractérisations : </a:t>
            </a:r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Rugosité par XRR : 0,5 nm – </a:t>
            </a:r>
            <a:r>
              <a:rPr lang="fr-FR" sz="2400" b="1" u="sng" dirty="0"/>
              <a:t>rugosité très faible</a:t>
            </a:r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Épaisseur de </a:t>
            </a:r>
            <a:r>
              <a:rPr lang="fr-FR" sz="2400" b="1" dirty="0">
                <a:solidFill>
                  <a:srgbClr val="FF0000"/>
                </a:solidFill>
              </a:rPr>
              <a:t>70 nm</a:t>
            </a:r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DRX : </a:t>
            </a:r>
            <a:r>
              <a:rPr lang="fr-FR" sz="2400" dirty="0" err="1"/>
              <a:t>TiN</a:t>
            </a:r>
            <a:r>
              <a:rPr lang="fr-FR" sz="2400" dirty="0"/>
              <a:t> CFC sous-stœchiométrique en azote</a:t>
            </a:r>
          </a:p>
          <a:p>
            <a:pPr marL="742950" lvl="1" indent="-285750">
              <a:buClr>
                <a:srgbClr val="FF6700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XPS : </a:t>
            </a:r>
            <a:r>
              <a:rPr lang="fr-FR" sz="2400" b="1" dirty="0">
                <a:solidFill>
                  <a:srgbClr val="FF0000"/>
                </a:solidFill>
              </a:rPr>
              <a:t>Ti</a:t>
            </a:r>
            <a:r>
              <a:rPr lang="fr-FR" sz="2400" b="1" baseline="-25000" dirty="0">
                <a:solidFill>
                  <a:srgbClr val="FF0000"/>
                </a:solidFill>
              </a:rPr>
              <a:t>0,45</a:t>
            </a:r>
            <a:r>
              <a:rPr lang="fr-FR" sz="2400" b="1" dirty="0">
                <a:solidFill>
                  <a:srgbClr val="FF0000"/>
                </a:solidFill>
              </a:rPr>
              <a:t>N</a:t>
            </a:r>
            <a:r>
              <a:rPr lang="fr-FR" sz="2400" b="1" baseline="-25000" dirty="0">
                <a:solidFill>
                  <a:srgbClr val="FF0000"/>
                </a:solidFill>
              </a:rPr>
              <a:t>0,29</a:t>
            </a:r>
            <a:r>
              <a:rPr lang="fr-FR" sz="2400" b="1" dirty="0">
                <a:solidFill>
                  <a:srgbClr val="FF0000"/>
                </a:solidFill>
              </a:rPr>
              <a:t>C</a:t>
            </a:r>
            <a:r>
              <a:rPr lang="fr-FR" sz="2400" b="1" baseline="-25000" dirty="0">
                <a:solidFill>
                  <a:srgbClr val="FF0000"/>
                </a:solidFill>
              </a:rPr>
              <a:t>0,21</a:t>
            </a:r>
            <a:r>
              <a:rPr lang="fr-FR" sz="2400" b="1" dirty="0">
                <a:solidFill>
                  <a:srgbClr val="FF0000"/>
                </a:solidFill>
              </a:rPr>
              <a:t>O</a:t>
            </a:r>
            <a:r>
              <a:rPr lang="fr-FR" sz="2400" b="1" baseline="-25000" dirty="0">
                <a:solidFill>
                  <a:srgbClr val="FF0000"/>
                </a:solidFill>
              </a:rPr>
              <a:t>0,05</a:t>
            </a:r>
          </a:p>
          <a:p>
            <a:endParaRPr lang="fr-FR" sz="2400" baseline="-250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7424739" y="806027"/>
            <a:ext cx="3775165" cy="2965450"/>
            <a:chOff x="4739496" y="925264"/>
            <a:chExt cx="3775165" cy="2965450"/>
          </a:xfrm>
        </p:grpSpPr>
        <p:sp>
          <p:nvSpPr>
            <p:cNvPr id="9" name="ZoneTexte 8"/>
            <p:cNvSpPr txBox="1"/>
            <p:nvPr/>
          </p:nvSpPr>
          <p:spPr>
            <a:xfrm>
              <a:off x="6335027" y="1313329"/>
              <a:ext cx="1315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accent1"/>
                  </a:solidFill>
                </a:rPr>
                <a:t>Spectre XPS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598281" y="2064555"/>
              <a:ext cx="19255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accent1"/>
                  </a:solidFill>
                </a:rPr>
                <a:t>Environnement du carbone</a:t>
              </a: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9496" y="925264"/>
              <a:ext cx="3775165" cy="2965450"/>
            </a:xfrm>
            <a:prstGeom prst="rect">
              <a:avLst/>
            </a:prstGeom>
          </p:spPr>
        </p:pic>
      </p:grpSp>
      <p:sp>
        <p:nvSpPr>
          <p:cNvPr id="3" name="ZoneTexte 2"/>
          <p:cNvSpPr txBox="1"/>
          <p:nvPr/>
        </p:nvSpPr>
        <p:spPr>
          <a:xfrm>
            <a:off x="572285" y="5486400"/>
            <a:ext cx="544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Le carbone incorporé est bien lié au titane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EB19C6-8C88-44F8-B593-70A10CDA5CA4}"/>
              </a:ext>
            </a:extLst>
          </p:cNvPr>
          <p:cNvSpPr txBox="1"/>
          <p:nvPr/>
        </p:nvSpPr>
        <p:spPr>
          <a:xfrm>
            <a:off x="5458868" y="1422399"/>
            <a:ext cx="175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Présence de </a:t>
            </a:r>
            <a:r>
              <a:rPr lang="fr-FR" b="1" dirty="0" err="1">
                <a:solidFill>
                  <a:schemeClr val="accent6"/>
                </a:solidFill>
              </a:rPr>
              <a:t>Ti-C</a:t>
            </a:r>
            <a:endParaRPr lang="fr-FR" b="1" dirty="0">
              <a:solidFill>
                <a:schemeClr val="accent6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14D32F3-4335-4978-904D-5DA654BEBC68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7214616" y="1607065"/>
            <a:ext cx="3296271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39619</TotalTime>
  <Words>1549</Words>
  <Application>Microsoft Office PowerPoint</Application>
  <PresentationFormat>Grand écran</PresentationFormat>
  <Paragraphs>419</Paragraphs>
  <Slides>30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Fira Sans Extra Condensed</vt:lpstr>
      <vt:lpstr>Symbol</vt:lpstr>
      <vt:lpstr>Wingdings</vt:lpstr>
      <vt:lpstr>1_modele-IJCLAb-powerpoint</vt:lpstr>
      <vt:lpstr>2_modele-IJCLAb-powerpoint</vt:lpstr>
      <vt:lpstr>3_modele-IJCLAb-powerpoint</vt:lpstr>
      <vt:lpstr>4_modele-IJCLAb-powerpoint</vt:lpstr>
      <vt:lpstr>Présentation PowerPoint</vt:lpstr>
      <vt:lpstr>Introduction - Multipacting</vt:lpstr>
      <vt:lpstr>Introduction - Multipacting</vt:lpstr>
      <vt:lpstr>Introduction</vt:lpstr>
      <vt:lpstr>Objectifs</vt:lpstr>
      <vt:lpstr>Sommaire</vt:lpstr>
      <vt:lpstr>Sommaire</vt:lpstr>
      <vt:lpstr>Film mince de TiNxCy élaboré par PVD</vt:lpstr>
      <vt:lpstr>Film mince de TiNxCy élaboré par PVD</vt:lpstr>
      <vt:lpstr>Film mince de TiNxCy élaboré par ALD</vt:lpstr>
      <vt:lpstr>Film mince de TiONxCy élaboré par PEALD</vt:lpstr>
      <vt:lpstr>Multicouches NbN/TiN</vt:lpstr>
      <vt:lpstr>Multicouches NbN/TiN</vt:lpstr>
      <vt:lpstr>Multicouches NbN/TiN</vt:lpstr>
      <vt:lpstr>Sommaire</vt:lpstr>
      <vt:lpstr>Film mince de TiNxCy</vt:lpstr>
      <vt:lpstr>Films minces de TiNxCy élaboré par PVD vs ALD</vt:lpstr>
      <vt:lpstr>Multicouche NbN/TiN</vt:lpstr>
      <vt:lpstr>Multicouche NbN/TiN</vt:lpstr>
      <vt:lpstr>Conclusion</vt:lpstr>
      <vt:lpstr>Conclusion</vt:lpstr>
      <vt:lpstr>Présentation PowerPoint</vt:lpstr>
      <vt:lpstr>Présentation PowerPoint</vt:lpstr>
      <vt:lpstr>Film mince de TiON élaboré par PEALD</vt:lpstr>
      <vt:lpstr>Film mince de TiON élaboré par PEALD</vt:lpstr>
      <vt:lpstr>Film mince de TiON élaboré par PEALD</vt:lpstr>
      <vt:lpstr>Film mince de TiON élaboré par PEALD</vt:lpstr>
      <vt:lpstr>Film mince de TiON élaboré par PEALD</vt:lpstr>
      <vt:lpstr>Film mince de TiON élaboré par PEALD</vt:lpstr>
      <vt:lpstr>Film mince de TiON élaboré par PEALD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suheyla bilgen</dc:creator>
  <cp:lastModifiedBy>pisiy</cp:lastModifiedBy>
  <cp:revision>827</cp:revision>
  <cp:lastPrinted>2021-04-16T08:06:29Z</cp:lastPrinted>
  <dcterms:created xsi:type="dcterms:W3CDTF">2020-12-04T08:12:55Z</dcterms:created>
  <dcterms:modified xsi:type="dcterms:W3CDTF">2023-12-20T21:25:48Z</dcterms:modified>
</cp:coreProperties>
</file>