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xlsx" ContentType="application/vnd.openxmlformats-officedocument.spreadsheetml.sheet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7"/>
  </p:notesMasterIdLst>
  <p:sldIdLst>
    <p:sldId id="256" r:id="rId2"/>
    <p:sldId id="260" r:id="rId3"/>
    <p:sldId id="257" r:id="rId4"/>
    <p:sldId id="258" r:id="rId5"/>
    <p:sldId id="259" r:id="rId6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294B"/>
    <a:srgbClr val="456487"/>
    <a:srgbClr val="FF6700"/>
    <a:srgbClr val="E05314"/>
    <a:srgbClr val="6600CC"/>
    <a:srgbClr val="511F74"/>
    <a:srgbClr val="7A286A"/>
    <a:srgbClr val="DF8A2D"/>
    <a:srgbClr val="F39200"/>
    <a:srgbClr val="CC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1355" autoAdjust="0"/>
    <p:restoredTop sz="96127" autoAdjust="0"/>
  </p:normalViewPr>
  <p:slideViewPr>
    <p:cSldViewPr>
      <p:cViewPr varScale="1">
        <p:scale>
          <a:sx n="99" d="100"/>
          <a:sy n="99" d="100"/>
        </p:scale>
        <p:origin x="1560" y="84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1.e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2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20/11/2023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01/03/2020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Mon exposé - Lieu - Titre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01/03/2020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Mon exposé - Lieu - Titre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01/03/2020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Mon exposé - Lieu - Titre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01/03/2020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Mon exposé - Lieu - Titre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01/03/2020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Mon exposé - Lieu - Titre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01/03/2020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Mon exposé - Lieu - Titre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01/03/2020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Mon exposé - Lieu - Titre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01/03/2020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Mon exposé - Lieu - Titre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01/03/2020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Mon exposé - Lieu - Titre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01/03/2020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Mon exposé - Lieu - Titre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01/03/2020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 dirty="0"/>
              <a:t>Mon exposé - Lieu - Titre</a:t>
            </a:r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openxmlformats.org/officeDocument/2006/relationships/slideLayout" Target="../slideLayouts/slideLayout4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1.emf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slideLayout" Target="../slideLayouts/slideLayout4.xml"/><Relationship Id="rId1" Type="http://schemas.openxmlformats.org/officeDocument/2006/relationships/vmlDrawing" Target="../drawings/vmlDrawing2.vml"/><Relationship Id="rId5" Type="http://schemas.openxmlformats.org/officeDocument/2006/relationships/image" Target="../media/image12.emf"/><Relationship Id="rId4" Type="http://schemas.openxmlformats.org/officeDocument/2006/relationships/package" Target="../embeddings/Microsoft_Excel_Worksheet1.xlsx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exte 1"/>
          <p:cNvSpPr>
            <a:spLocks noGrp="1"/>
          </p:cNvSpPr>
          <p:nvPr>
            <p:ph type="body" idx="1"/>
          </p:nvPr>
        </p:nvSpPr>
        <p:spPr>
          <a:xfrm>
            <a:off x="2146027" y="964529"/>
            <a:ext cx="7488832" cy="424732"/>
          </a:xfrm>
        </p:spPr>
        <p:txBody>
          <a:bodyPr wrap="square" anchor="t" anchorCtr="0">
            <a:spAutoFit/>
          </a:bodyPr>
          <a:lstStyle/>
          <a:p>
            <a:pPr algn="ctr"/>
            <a:r>
              <a:rPr lang="fr-FR" dirty="0"/>
              <a:t>CAT </a:t>
            </a:r>
            <a:r>
              <a:rPr lang="fr-FR" dirty="0" err="1"/>
              <a:t>IJCLab</a:t>
            </a:r>
            <a:r>
              <a:rPr lang="fr-FR" dirty="0"/>
              <a:t> - </a:t>
            </a:r>
            <a:r>
              <a:rPr lang="en-US" dirty="0"/>
              <a:t>What is it ? Why, who, when and how  ?</a:t>
            </a: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2"/>
          </p:nvPr>
        </p:nvSpPr>
        <p:spPr>
          <a:xfrm>
            <a:off x="849883" y="2021632"/>
            <a:ext cx="9217024" cy="3600400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n-US" sz="2000" dirty="0"/>
              <a:t>A PhD, 3 years (or more) that's an adventure! </a:t>
            </a:r>
          </a:p>
          <a:p>
            <a:pPr>
              <a:lnSpc>
                <a:spcPct val="100000"/>
              </a:lnSpc>
            </a:pPr>
            <a:r>
              <a:rPr lang="en-US" sz="2000" dirty="0"/>
              <a:t>A first job, it's in research, it 's also a job training : all in one</a:t>
            </a:r>
          </a:p>
          <a:p>
            <a:pPr>
              <a:lnSpc>
                <a:spcPct val="100000"/>
              </a:lnSpc>
            </a:pPr>
            <a:r>
              <a:rPr lang="en-US" sz="2000" dirty="0"/>
              <a:t>It's part of life =&gt; up and down (relations with colleagues, the supervising team...)</a:t>
            </a:r>
          </a:p>
          <a:p>
            <a:pPr>
              <a:lnSpc>
                <a:spcPct val="100000"/>
              </a:lnSpc>
            </a:pPr>
            <a:r>
              <a:rPr lang="en-US" sz="2000" dirty="0"/>
              <a:t> Student and Supervisor(s)  = an alchemy  to  find</a:t>
            </a:r>
            <a:endParaRPr lang="fr-FR" sz="2000" dirty="0"/>
          </a:p>
          <a:p>
            <a:pPr lvl="1"/>
            <a:r>
              <a:rPr lang="en-US" sz="1800" dirty="0"/>
              <a:t>Research activity generates products  not only for yourself </a:t>
            </a:r>
          </a:p>
          <a:p>
            <a:pPr marL="457200" lvl="1" indent="0">
              <a:buNone/>
            </a:pPr>
            <a:r>
              <a:rPr lang="en-US" sz="1800" dirty="0"/>
              <a:t>			but also for the collectivity (ex: knowledge)</a:t>
            </a:r>
            <a:endParaRPr lang="fr-FR" sz="1800" dirty="0"/>
          </a:p>
          <a:p>
            <a:pPr lvl="1"/>
            <a:r>
              <a:rPr lang="en-US" sz="1800" dirty="0"/>
              <a:t>Within a subordination position</a:t>
            </a:r>
          </a:p>
          <a:p>
            <a:pPr lvl="1"/>
            <a:r>
              <a:rPr lang="en-US" sz="1800" dirty="0"/>
              <a:t>Supervisor will be close to you but is not a friend</a:t>
            </a:r>
          </a:p>
          <a:p>
            <a:pPr lvl="1"/>
            <a:r>
              <a:rPr lang="en-US" sz="1800" dirty="0"/>
              <a:t>Supervisor is a human being, not God, he/she can be improved</a:t>
            </a:r>
          </a:p>
          <a:p>
            <a:endParaRPr lang="fr-FR" sz="2000" dirty="0"/>
          </a:p>
        </p:txBody>
      </p:sp>
      <p:sp>
        <p:nvSpPr>
          <p:cNvPr id="6" name="Espace réservé de la date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20/11/2023</a:t>
            </a:r>
            <a:endParaRPr lang="fr-FR" dirty="0"/>
          </a:p>
        </p:txBody>
      </p:sp>
      <p:sp>
        <p:nvSpPr>
          <p:cNvPr id="7" name="Espace réservé du pied de page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CAT </a:t>
            </a:r>
            <a:r>
              <a:rPr lang="fr-FR" dirty="0" err="1"/>
              <a:t>IJCLab</a:t>
            </a:r>
            <a:endParaRPr lang="fr-FR" dirty="0"/>
          </a:p>
        </p:txBody>
      </p:sp>
      <p:sp>
        <p:nvSpPr>
          <p:cNvPr id="8" name="Espace réservé du numéro de diapositive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9" name="Titre 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err="1"/>
              <a:t>Fresher's</a:t>
            </a:r>
            <a:r>
              <a:rPr lang="fr-FR" dirty="0"/>
              <a:t> </a:t>
            </a:r>
            <a:r>
              <a:rPr lang="fr-FR" dirty="0" err="1"/>
              <a:t>day</a:t>
            </a:r>
            <a:r>
              <a:rPr lang="fr-FR" dirty="0"/>
              <a:t> – </a:t>
            </a:r>
            <a:r>
              <a:rPr lang="fr-FR" dirty="0" err="1"/>
              <a:t>IJCLab</a:t>
            </a:r>
            <a:r>
              <a:rPr lang="fr-FR" dirty="0"/>
              <a:t> - CAT</a:t>
            </a:r>
          </a:p>
        </p:txBody>
      </p:sp>
      <p:sp>
        <p:nvSpPr>
          <p:cNvPr id="10" name="Espace réservé du contenu 2"/>
          <p:cNvSpPr>
            <a:spLocks noGrp="1"/>
          </p:cNvSpPr>
          <p:nvPr>
            <p:ph sz="half" idx="2"/>
          </p:nvPr>
        </p:nvSpPr>
        <p:spPr>
          <a:xfrm>
            <a:off x="1209923" y="1605285"/>
            <a:ext cx="8712968" cy="416347"/>
          </a:xfrm>
        </p:spPr>
        <p:txBody>
          <a:bodyPr>
            <a:noAutofit/>
          </a:bodyPr>
          <a:lstStyle/>
          <a:p>
            <a:pPr marL="0" indent="0" algn="ctr">
              <a:buNone/>
            </a:pPr>
            <a:r>
              <a:rPr lang="fr-FR" sz="1500" dirty="0"/>
              <a:t>CAT = Comité d’Accompagnement des Thèses </a:t>
            </a:r>
          </a:p>
        </p:txBody>
      </p:sp>
    </p:spTree>
    <p:extLst>
      <p:ext uri="{BB962C8B-B14F-4D97-AF65-F5344CB8AC3E}">
        <p14:creationId xmlns:p14="http://schemas.microsoft.com/office/powerpoint/2010/main" val="38305638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exte 1"/>
          <p:cNvSpPr>
            <a:spLocks noGrp="1"/>
          </p:cNvSpPr>
          <p:nvPr>
            <p:ph type="body" idx="1"/>
          </p:nvPr>
        </p:nvSpPr>
        <p:spPr>
          <a:xfrm>
            <a:off x="2146027" y="964529"/>
            <a:ext cx="7488832" cy="424732"/>
          </a:xfrm>
        </p:spPr>
        <p:txBody>
          <a:bodyPr wrap="square" anchor="t" anchorCtr="0">
            <a:spAutoFit/>
          </a:bodyPr>
          <a:lstStyle/>
          <a:p>
            <a:pPr algn="ctr"/>
            <a:r>
              <a:rPr lang="en-US" dirty="0"/>
              <a:t>For you, young 1st year !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2"/>
          </p:nvPr>
        </p:nvSpPr>
        <p:spPr>
          <a:xfrm>
            <a:off x="1353939" y="1661592"/>
            <a:ext cx="8496944" cy="3528392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600"/>
              </a:spcBef>
              <a:spcAft>
                <a:spcPts val="600"/>
              </a:spcAft>
              <a:buNone/>
            </a:pPr>
            <a:r>
              <a:rPr lang="en-US" sz="2400" dirty="0"/>
              <a:t>For all these reasons, CAT exists !</a:t>
            </a:r>
          </a:p>
          <a:p>
            <a:pPr>
              <a:lnSpc>
                <a:spcPct val="12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2000" dirty="0"/>
              <a:t>Provides no support in science</a:t>
            </a:r>
          </a:p>
          <a:p>
            <a:pPr>
              <a:lnSpc>
                <a:spcPct val="12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2000" dirty="0"/>
              <a:t>Can alarm when/if critical situation appears (</a:t>
            </a:r>
            <a:r>
              <a:rPr lang="en-US" sz="2000" dirty="0" err="1"/>
              <a:t>IJCLab</a:t>
            </a:r>
            <a:r>
              <a:rPr lang="en-US" sz="2000" dirty="0"/>
              <a:t> direction)</a:t>
            </a:r>
          </a:p>
          <a:p>
            <a:pPr>
              <a:lnSpc>
                <a:spcPct val="12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2000" dirty="0"/>
              <a:t>Provides support for PHD students and supervisors (but separately):</a:t>
            </a:r>
          </a:p>
          <a:p>
            <a:pPr lvl="1">
              <a:lnSpc>
                <a:spcPct val="12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1600" dirty="0"/>
              <a:t>For building a relationship of mutual trust</a:t>
            </a:r>
          </a:p>
          <a:p>
            <a:pPr lvl="1">
              <a:lnSpc>
                <a:spcPct val="12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1600" dirty="0"/>
              <a:t>Optimize the chance of passing successfully through this adventure</a:t>
            </a:r>
          </a:p>
          <a:p>
            <a:pPr marL="0" indent="0">
              <a:lnSpc>
                <a:spcPct val="120000"/>
              </a:lnSpc>
              <a:spcBef>
                <a:spcPts val="600"/>
              </a:spcBef>
              <a:spcAft>
                <a:spcPts val="600"/>
              </a:spcAft>
              <a:buNone/>
            </a:pPr>
            <a:endParaRPr lang="fr-FR" sz="2000" dirty="0"/>
          </a:p>
        </p:txBody>
      </p:sp>
      <p:sp>
        <p:nvSpPr>
          <p:cNvPr id="6" name="Espace réservé de la date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20/11/2023</a:t>
            </a:r>
          </a:p>
        </p:txBody>
      </p:sp>
      <p:sp>
        <p:nvSpPr>
          <p:cNvPr id="7" name="Espace réservé du pied de page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CAT </a:t>
            </a:r>
            <a:r>
              <a:rPr lang="fr-FR" dirty="0" err="1"/>
              <a:t>IJCLab</a:t>
            </a:r>
            <a:endParaRPr lang="fr-FR" dirty="0"/>
          </a:p>
        </p:txBody>
      </p:sp>
      <p:sp>
        <p:nvSpPr>
          <p:cNvPr id="8" name="Espace réservé du numéro de diapositive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2</a:t>
            </a:fld>
            <a:endParaRPr lang="fr-FR" dirty="0"/>
          </a:p>
        </p:txBody>
      </p:sp>
      <p:sp>
        <p:nvSpPr>
          <p:cNvPr id="9" name="Titre 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err="1"/>
              <a:t>Fresher's</a:t>
            </a:r>
            <a:r>
              <a:rPr lang="fr-FR" dirty="0"/>
              <a:t> </a:t>
            </a:r>
            <a:r>
              <a:rPr lang="fr-FR" dirty="0" err="1"/>
              <a:t>day</a:t>
            </a:r>
            <a:r>
              <a:rPr lang="fr-FR" dirty="0"/>
              <a:t> – </a:t>
            </a:r>
            <a:r>
              <a:rPr lang="fr-FR" dirty="0" err="1"/>
              <a:t>IJCLab</a:t>
            </a:r>
            <a:r>
              <a:rPr lang="fr-FR" dirty="0"/>
              <a:t> - CAT</a:t>
            </a:r>
          </a:p>
        </p:txBody>
      </p:sp>
    </p:spTree>
    <p:extLst>
      <p:ext uri="{BB962C8B-B14F-4D97-AF65-F5344CB8AC3E}">
        <p14:creationId xmlns:p14="http://schemas.microsoft.com/office/powerpoint/2010/main" val="385928706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exte 1"/>
          <p:cNvSpPr>
            <a:spLocks noGrp="1"/>
          </p:cNvSpPr>
          <p:nvPr>
            <p:ph type="body" idx="1"/>
          </p:nvPr>
        </p:nvSpPr>
        <p:spPr>
          <a:xfrm>
            <a:off x="2866107" y="797496"/>
            <a:ext cx="6048672" cy="424732"/>
          </a:xfrm>
        </p:spPr>
        <p:txBody>
          <a:bodyPr wrap="square" anchor="t" anchorCtr="0">
            <a:spAutoFit/>
          </a:bodyPr>
          <a:lstStyle/>
          <a:p>
            <a:pPr algn="ctr"/>
            <a:r>
              <a:rPr lang="fr-FR" dirty="0"/>
              <a:t>CAT </a:t>
            </a:r>
            <a:r>
              <a:rPr lang="fr-FR" dirty="0" err="1"/>
              <a:t>IJCLab</a:t>
            </a:r>
            <a:r>
              <a:rPr lang="fr-FR" dirty="0"/>
              <a:t> - </a:t>
            </a:r>
            <a:r>
              <a:rPr lang="fr-FR" dirty="0" err="1"/>
              <a:t>Who</a:t>
            </a:r>
            <a:r>
              <a:rPr lang="fr-FR" dirty="0"/>
              <a:t> are </a:t>
            </a:r>
            <a:r>
              <a:rPr lang="fr-FR" dirty="0" err="1"/>
              <a:t>your</a:t>
            </a:r>
            <a:r>
              <a:rPr lang="fr-FR" dirty="0"/>
              <a:t> </a:t>
            </a:r>
            <a:r>
              <a:rPr lang="fr-FR" dirty="0" err="1"/>
              <a:t>tutors</a:t>
            </a:r>
            <a:r>
              <a:rPr lang="fr-FR" dirty="0"/>
              <a:t> ?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2"/>
          </p:nvPr>
        </p:nvSpPr>
        <p:spPr>
          <a:xfrm>
            <a:off x="1137915" y="1301552"/>
            <a:ext cx="8712968" cy="1080120"/>
          </a:xfrm>
        </p:spPr>
        <p:txBody>
          <a:bodyPr>
            <a:noAutofit/>
          </a:bodyPr>
          <a:lstStyle/>
          <a:p>
            <a:r>
              <a:rPr lang="en-US" sz="1400" dirty="0"/>
              <a:t>15 </a:t>
            </a:r>
            <a:r>
              <a:rPr lang="en-US" sz="1400" dirty="0" err="1"/>
              <a:t>IJCLab</a:t>
            </a:r>
            <a:r>
              <a:rPr lang="en-US" sz="1400" dirty="0"/>
              <a:t> members : teachers, researchers, research engineers</a:t>
            </a:r>
          </a:p>
          <a:p>
            <a:r>
              <a:rPr lang="en-US" sz="1400" dirty="0"/>
              <a:t>From every IJCLAB thematic (pole): High energy, Health, Nuclear, Accelerator, A2C, theory, Engineering</a:t>
            </a:r>
          </a:p>
          <a:p>
            <a:r>
              <a:rPr lang="en-US" sz="1400" dirty="0"/>
              <a:t>Chosen for their human skills</a:t>
            </a:r>
          </a:p>
        </p:txBody>
      </p:sp>
      <p:sp>
        <p:nvSpPr>
          <p:cNvPr id="6" name="Espace réservé de la date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20/11/2023</a:t>
            </a:r>
          </a:p>
        </p:txBody>
      </p:sp>
      <p:sp>
        <p:nvSpPr>
          <p:cNvPr id="7" name="Espace réservé du pied de page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CAT </a:t>
            </a:r>
            <a:r>
              <a:rPr lang="fr-FR" dirty="0" err="1"/>
              <a:t>IJCLab</a:t>
            </a:r>
            <a:endParaRPr lang="fr-FR" dirty="0"/>
          </a:p>
        </p:txBody>
      </p:sp>
      <p:sp>
        <p:nvSpPr>
          <p:cNvPr id="8" name="Espace réservé du numéro de diapositive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3</a:t>
            </a:fld>
            <a:endParaRPr lang="fr-FR" dirty="0"/>
          </a:p>
        </p:txBody>
      </p:sp>
      <p:sp>
        <p:nvSpPr>
          <p:cNvPr id="9" name="Titre 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err="1"/>
              <a:t>Fresher's</a:t>
            </a:r>
            <a:r>
              <a:rPr lang="fr-FR" dirty="0"/>
              <a:t> </a:t>
            </a:r>
            <a:r>
              <a:rPr lang="fr-FR" dirty="0" err="1"/>
              <a:t>day</a:t>
            </a:r>
            <a:r>
              <a:rPr lang="fr-FR" dirty="0"/>
              <a:t> – </a:t>
            </a:r>
            <a:r>
              <a:rPr lang="fr-FR" dirty="0" err="1"/>
              <a:t>IJCLab</a:t>
            </a:r>
            <a:r>
              <a:rPr lang="fr-FR" dirty="0"/>
              <a:t> - CAT</a:t>
            </a:r>
          </a:p>
        </p:txBody>
      </p:sp>
      <p:sp>
        <p:nvSpPr>
          <p:cNvPr id="10" name="Espace réservé du contenu 2"/>
          <p:cNvSpPr>
            <a:spLocks noGrp="1"/>
          </p:cNvSpPr>
          <p:nvPr>
            <p:ph sz="half" idx="2"/>
          </p:nvPr>
        </p:nvSpPr>
        <p:spPr>
          <a:xfrm>
            <a:off x="417837" y="2813720"/>
            <a:ext cx="5400600" cy="1579236"/>
          </a:xfrm>
        </p:spPr>
        <p:txBody>
          <a:bodyPr>
            <a:noAutofit/>
          </a:bodyPr>
          <a:lstStyle/>
          <a:p>
            <a:pPr marL="0" indent="0" algn="ctr">
              <a:buNone/>
            </a:pPr>
            <a:r>
              <a:rPr lang="en-US" sz="1600" b="1" dirty="0">
                <a:solidFill>
                  <a:srgbClr val="FF0000"/>
                </a:solidFill>
              </a:rPr>
              <a:t>One PHD student  ↔ one CAT tutor for the 3(+) years (not from the same « pole ») for :</a:t>
            </a:r>
            <a:endParaRPr lang="fr-FR" sz="1600" b="1" dirty="0">
              <a:solidFill>
                <a:srgbClr val="FF0000"/>
              </a:solidFill>
            </a:endParaRPr>
          </a:p>
          <a:p>
            <a:pPr marL="540000" indent="-252000">
              <a:spcBef>
                <a:spcPts val="600"/>
              </a:spcBef>
              <a:buFont typeface="Symbol" panose="05050102010706020507" pitchFamily="18" charset="2"/>
              <a:buChar char="Þ"/>
            </a:pPr>
            <a:r>
              <a:rPr lang="en-US" sz="1400" dirty="0"/>
              <a:t>Establishing a privileged relationship </a:t>
            </a:r>
          </a:p>
          <a:p>
            <a:pPr marL="540000" indent="-252000">
              <a:spcBef>
                <a:spcPts val="600"/>
              </a:spcBef>
              <a:buFont typeface="Symbol" panose="05050102010706020507" pitchFamily="18" charset="2"/>
              <a:buChar char="Þ"/>
            </a:pPr>
            <a:r>
              <a:rPr lang="en-US" sz="1400" dirty="0"/>
              <a:t>Openly talking about work, work environment, work relations...</a:t>
            </a:r>
          </a:p>
          <a:p>
            <a:pPr marL="540000" indent="-252000">
              <a:spcBef>
                <a:spcPts val="600"/>
              </a:spcBef>
              <a:buFont typeface="Symbol" panose="05050102010706020507" pitchFamily="18" charset="2"/>
              <a:buChar char="Þ"/>
            </a:pPr>
            <a:r>
              <a:rPr lang="en-US" sz="1400" dirty="0"/>
              <a:t>Defusing complex situations as soon as possible</a:t>
            </a:r>
          </a:p>
        </p:txBody>
      </p:sp>
      <p:graphicFrame>
        <p:nvGraphicFramePr>
          <p:cNvPr id="5" name="Objet 4">
            <a:extLst>
              <a:ext uri="{FF2B5EF4-FFF2-40B4-BE49-F238E27FC236}">
                <a16:creationId xmlns:a16="http://schemas.microsoft.com/office/drawing/2014/main" id="{6AD67F87-149F-4380-A28A-50BEDE2F98C8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24943294"/>
              </p:ext>
            </p:extLst>
          </p:nvPr>
        </p:nvGraphicFramePr>
        <p:xfrm>
          <a:off x="6333734" y="2093640"/>
          <a:ext cx="3001852" cy="353570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85" name="Worksheet" r:id="rId3" imgW="3267078" imgH="3848006" progId="Excel.Sheet.12">
                  <p:embed/>
                </p:oleObj>
              </mc:Choice>
              <mc:Fallback>
                <p:oleObj name="Worksheet" r:id="rId3" imgW="3267078" imgH="3848006" progId="Excel.Shee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6333734" y="2093640"/>
                        <a:ext cx="3001852" cy="353570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34050035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exte 1"/>
          <p:cNvSpPr>
            <a:spLocks noGrp="1"/>
          </p:cNvSpPr>
          <p:nvPr>
            <p:ph type="body" idx="1"/>
          </p:nvPr>
        </p:nvSpPr>
        <p:spPr>
          <a:xfrm>
            <a:off x="2866107" y="876820"/>
            <a:ext cx="5904656" cy="424732"/>
          </a:xfrm>
        </p:spPr>
        <p:txBody>
          <a:bodyPr wrap="square" anchor="t" anchorCtr="0">
            <a:spAutoFit/>
          </a:bodyPr>
          <a:lstStyle/>
          <a:p>
            <a:pPr algn="ctr"/>
            <a:r>
              <a:rPr lang="en-US" dirty="0"/>
              <a:t>For you, young 1st year  !</a:t>
            </a:r>
            <a:endParaRPr lang="fr-FR" dirty="0"/>
          </a:p>
        </p:txBody>
      </p:sp>
      <p:sp>
        <p:nvSpPr>
          <p:cNvPr id="6" name="Espace réservé de la date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20/11/2023</a:t>
            </a:r>
          </a:p>
        </p:txBody>
      </p:sp>
      <p:sp>
        <p:nvSpPr>
          <p:cNvPr id="7" name="Espace réservé du pied de page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CAT </a:t>
            </a:r>
            <a:r>
              <a:rPr lang="fr-FR" dirty="0" err="1"/>
              <a:t>IJCLab</a:t>
            </a:r>
            <a:endParaRPr lang="fr-FR" dirty="0"/>
          </a:p>
        </p:txBody>
      </p:sp>
      <p:sp>
        <p:nvSpPr>
          <p:cNvPr id="8" name="Espace réservé du numéro de diapositive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4</a:t>
            </a:fld>
            <a:endParaRPr lang="fr-FR" dirty="0"/>
          </a:p>
        </p:txBody>
      </p:sp>
      <p:sp>
        <p:nvSpPr>
          <p:cNvPr id="9" name="Titre 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err="1"/>
              <a:t>Fresher's</a:t>
            </a:r>
            <a:r>
              <a:rPr lang="fr-FR" dirty="0"/>
              <a:t> </a:t>
            </a:r>
            <a:r>
              <a:rPr lang="fr-FR" dirty="0" err="1"/>
              <a:t>day</a:t>
            </a:r>
            <a:r>
              <a:rPr lang="fr-FR" dirty="0"/>
              <a:t> – </a:t>
            </a:r>
            <a:r>
              <a:rPr lang="fr-FR" dirty="0" err="1"/>
              <a:t>IJCLab</a:t>
            </a:r>
            <a:r>
              <a:rPr lang="fr-FR" dirty="0"/>
              <a:t> - CAT</a:t>
            </a:r>
          </a:p>
        </p:txBody>
      </p:sp>
      <p:sp>
        <p:nvSpPr>
          <p:cNvPr id="10" name="Espace réservé du contenu 2"/>
          <p:cNvSpPr>
            <a:spLocks noGrp="1"/>
          </p:cNvSpPr>
          <p:nvPr>
            <p:ph sz="half" idx="2"/>
          </p:nvPr>
        </p:nvSpPr>
        <p:spPr>
          <a:xfrm>
            <a:off x="2146026" y="4766850"/>
            <a:ext cx="5904655" cy="792088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fr-FR" sz="2000" dirty="0" err="1"/>
              <a:t>We</a:t>
            </a:r>
            <a:r>
              <a:rPr lang="fr-FR" sz="2000" dirty="0"/>
              <a:t> </a:t>
            </a:r>
            <a:r>
              <a:rPr lang="fr-FR" sz="2000" dirty="0" err="1"/>
              <a:t>will</a:t>
            </a:r>
            <a:r>
              <a:rPr lang="fr-FR" sz="2000" dirty="0"/>
              <a:t> come to </a:t>
            </a:r>
            <a:r>
              <a:rPr lang="fr-FR" sz="2000" err="1"/>
              <a:t>you</a:t>
            </a:r>
            <a:r>
              <a:rPr lang="fr-FR" sz="2000"/>
              <a:t> very soon or it is already done</a:t>
            </a:r>
            <a:endParaRPr lang="fr-FR" sz="2000" dirty="0"/>
          </a:p>
          <a:p>
            <a:pPr marL="0" indent="0">
              <a:buNone/>
            </a:pPr>
            <a:r>
              <a:rPr lang="fr-FR" sz="2000" dirty="0"/>
              <a:t>… </a:t>
            </a:r>
            <a:r>
              <a:rPr lang="fr-FR" sz="2000" dirty="0" err="1"/>
              <a:t>We</a:t>
            </a:r>
            <a:r>
              <a:rPr lang="fr-FR" sz="2000" dirty="0"/>
              <a:t> are </a:t>
            </a:r>
            <a:r>
              <a:rPr lang="fr-FR" sz="2000" dirty="0" err="1"/>
              <a:t>here</a:t>
            </a:r>
            <a:r>
              <a:rPr lang="fr-FR" sz="2000" dirty="0"/>
              <a:t> for You !</a:t>
            </a:r>
          </a:p>
        </p:txBody>
      </p:sp>
      <p:pic>
        <p:nvPicPr>
          <p:cNvPr id="12" name="Image 1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17414" y="1949624"/>
            <a:ext cx="3455361" cy="1944216"/>
          </a:xfrm>
          <a:prstGeom prst="rect">
            <a:avLst/>
          </a:prstGeom>
        </p:spPr>
      </p:pic>
      <p:graphicFrame>
        <p:nvGraphicFramePr>
          <p:cNvPr id="4" name="Obje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362443305"/>
              </p:ext>
            </p:extLst>
          </p:nvPr>
        </p:nvGraphicFramePr>
        <p:xfrm>
          <a:off x="921891" y="2051763"/>
          <a:ext cx="5719763" cy="21415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01" name="Worksheet" r:id="rId4" imgW="7172232" imgH="2685970" progId="Excel.Sheet.12">
                  <p:embed/>
                </p:oleObj>
              </mc:Choice>
              <mc:Fallback>
                <p:oleObj name="Worksheet" r:id="rId4" imgW="7172232" imgH="2685970" progId="Excel.Shee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921891" y="2051763"/>
                        <a:ext cx="5719763" cy="21415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17999945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exte 1"/>
          <p:cNvSpPr>
            <a:spLocks noGrp="1"/>
          </p:cNvSpPr>
          <p:nvPr>
            <p:ph type="body" idx="1"/>
          </p:nvPr>
        </p:nvSpPr>
        <p:spPr>
          <a:xfrm>
            <a:off x="2866107" y="725488"/>
            <a:ext cx="5904656" cy="424732"/>
          </a:xfrm>
        </p:spPr>
        <p:txBody>
          <a:bodyPr wrap="square" anchor="t" anchorCtr="0">
            <a:spAutoFit/>
          </a:bodyPr>
          <a:lstStyle/>
          <a:p>
            <a:pPr algn="ctr"/>
            <a:r>
              <a:rPr lang="fr-FR" dirty="0"/>
              <a:t>CAT </a:t>
            </a:r>
            <a:r>
              <a:rPr lang="fr-FR" dirty="0" err="1"/>
              <a:t>IJCLab</a:t>
            </a:r>
            <a:r>
              <a:rPr lang="fr-FR" dirty="0"/>
              <a:t> – </a:t>
            </a:r>
            <a:r>
              <a:rPr lang="fr-FR" dirty="0" err="1"/>
              <a:t>When</a:t>
            </a:r>
            <a:r>
              <a:rPr lang="fr-FR" dirty="0"/>
              <a:t> and </a:t>
            </a:r>
            <a:r>
              <a:rPr lang="fr-FR" dirty="0" err="1"/>
              <a:t>What</a:t>
            </a:r>
            <a:r>
              <a:rPr lang="fr-FR" dirty="0"/>
              <a:t> ?</a:t>
            </a:r>
          </a:p>
        </p:txBody>
      </p:sp>
      <p:sp>
        <p:nvSpPr>
          <p:cNvPr id="6" name="Espace réservé de la date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20/11/2023</a:t>
            </a:r>
          </a:p>
        </p:txBody>
      </p:sp>
      <p:sp>
        <p:nvSpPr>
          <p:cNvPr id="7" name="Espace réservé du pied de page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CAT </a:t>
            </a:r>
            <a:r>
              <a:rPr lang="fr-FR" dirty="0" err="1"/>
              <a:t>IJCLab</a:t>
            </a:r>
            <a:endParaRPr lang="fr-FR" dirty="0"/>
          </a:p>
        </p:txBody>
      </p:sp>
      <p:sp>
        <p:nvSpPr>
          <p:cNvPr id="8" name="Espace réservé du numéro de diapositive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5</a:t>
            </a:fld>
            <a:endParaRPr lang="fr-FR" dirty="0"/>
          </a:p>
        </p:txBody>
      </p:sp>
      <p:sp>
        <p:nvSpPr>
          <p:cNvPr id="9" name="Titre 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err="1"/>
              <a:t>Fresher's</a:t>
            </a:r>
            <a:r>
              <a:rPr lang="fr-FR" dirty="0"/>
              <a:t> </a:t>
            </a:r>
            <a:r>
              <a:rPr lang="fr-FR" dirty="0" err="1"/>
              <a:t>day</a:t>
            </a:r>
            <a:r>
              <a:rPr lang="fr-FR" dirty="0"/>
              <a:t> – </a:t>
            </a:r>
            <a:r>
              <a:rPr lang="fr-FR" dirty="0" err="1"/>
              <a:t>IJCLab</a:t>
            </a:r>
            <a:r>
              <a:rPr lang="fr-FR" dirty="0"/>
              <a:t> - CAT</a:t>
            </a:r>
          </a:p>
        </p:txBody>
      </p:sp>
      <p:sp>
        <p:nvSpPr>
          <p:cNvPr id="10" name="Espace réservé du contenu 2"/>
          <p:cNvSpPr>
            <a:spLocks noGrp="1"/>
          </p:cNvSpPr>
          <p:nvPr>
            <p:ph sz="half" idx="2"/>
          </p:nvPr>
        </p:nvSpPr>
        <p:spPr>
          <a:xfrm>
            <a:off x="561851" y="1301551"/>
            <a:ext cx="9217024" cy="3844521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</a:pPr>
            <a:r>
              <a:rPr lang="en-US" sz="1800" dirty="0"/>
              <a:t>Create open and trusting exchanges between PhD students and the CAT throughout the thesis</a:t>
            </a:r>
            <a:endParaRPr lang="fr-FR" sz="1800" dirty="0"/>
          </a:p>
          <a:p>
            <a:pPr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</a:pPr>
            <a:r>
              <a:rPr lang="en-US" sz="1800"/>
              <a:t>CSI : IJCLab requirement : if possible CAT part of your CSI as external member</a:t>
            </a:r>
            <a:endParaRPr lang="fr-FR" sz="1800" dirty="0"/>
          </a:p>
          <a:p>
            <a:pPr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</a:pPr>
            <a:r>
              <a:rPr lang="en-US" sz="1800" dirty="0"/>
              <a:t>An individual form (PHD student / supervisors ) after the 6 first month around  (in winter)</a:t>
            </a:r>
            <a:endParaRPr lang="fr-FR" sz="1800" dirty="0"/>
          </a:p>
          <a:p>
            <a:pPr lvl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</a:pPr>
            <a:r>
              <a:rPr lang="en-US" sz="1400" dirty="0"/>
              <a:t>Followed with interviews if needed &amp; actions</a:t>
            </a:r>
            <a:endParaRPr lang="fr-FR" sz="1400" dirty="0"/>
          </a:p>
          <a:p>
            <a:pPr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</a:pPr>
            <a:r>
              <a:rPr lang="en-US" sz="1800" dirty="0"/>
              <a:t>An individual form (PHD student / supervisors )  +18 month (winter)</a:t>
            </a:r>
            <a:endParaRPr lang="fr-FR" sz="1800" dirty="0"/>
          </a:p>
          <a:p>
            <a:pPr lvl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</a:pPr>
            <a:r>
              <a:rPr lang="en-US" sz="1400" dirty="0"/>
              <a:t>Followed with interviews if needed </a:t>
            </a:r>
            <a:r>
              <a:rPr lang="en-US" sz="1400"/>
              <a:t>&amp; actions</a:t>
            </a:r>
            <a:endParaRPr lang="fr-FR" sz="1400"/>
          </a:p>
          <a:p>
            <a:pPr marL="0" indent="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None/>
            </a:pPr>
            <a:endParaRPr lang="fr-FR" sz="1400"/>
          </a:p>
          <a:p>
            <a:pPr marL="0" indent="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None/>
            </a:pPr>
            <a:r>
              <a:rPr lang="fr-FR" sz="2400"/>
              <a:t>		</a:t>
            </a:r>
            <a:r>
              <a:rPr lang="fr-FR" sz="2400" b="1"/>
              <a:t>DO NOT HESITATE !</a:t>
            </a:r>
          </a:p>
          <a:p>
            <a:pPr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</a:pPr>
            <a:endParaRPr lang="fr-FR" sz="1800" dirty="0"/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7996" b="3890"/>
          <a:stretch/>
        </p:blipFill>
        <p:spPr>
          <a:xfrm>
            <a:off x="6311695" y="3380409"/>
            <a:ext cx="4248472" cy="13990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1868011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15505</TotalTime>
  <Words>453</Words>
  <Application>Microsoft Office PowerPoint</Application>
  <PresentationFormat>Personnalisé</PresentationFormat>
  <Paragraphs>58</Paragraphs>
  <Slides>5</Slides>
  <Notes>0</Notes>
  <HiddenSlides>0</HiddenSlides>
  <MMClips>0</MMClips>
  <ScaleCrop>false</ScaleCrop>
  <HeadingPairs>
    <vt:vector size="8" baseType="variant">
      <vt:variant>
        <vt:lpstr>Polices utilisées</vt:lpstr>
      </vt:variant>
      <vt:variant>
        <vt:i4>4</vt:i4>
      </vt:variant>
      <vt:variant>
        <vt:lpstr>Thème</vt:lpstr>
      </vt:variant>
      <vt:variant>
        <vt:i4>1</vt:i4>
      </vt:variant>
      <vt:variant>
        <vt:lpstr>Serveurs OLE incorporés</vt:lpstr>
      </vt:variant>
      <vt:variant>
        <vt:i4>1</vt:i4>
      </vt:variant>
      <vt:variant>
        <vt:lpstr>Titres des diapositives</vt:lpstr>
      </vt:variant>
      <vt:variant>
        <vt:i4>5</vt:i4>
      </vt:variant>
    </vt:vector>
  </HeadingPairs>
  <TitlesOfParts>
    <vt:vector size="11" baseType="lpstr">
      <vt:lpstr>Arial</vt:lpstr>
      <vt:lpstr>Calibri</vt:lpstr>
      <vt:lpstr>Calibri Light</vt:lpstr>
      <vt:lpstr>Symbol</vt:lpstr>
      <vt:lpstr>1_modele-IJCLAb-powerpoint</vt:lpstr>
      <vt:lpstr>Worksheet</vt:lpstr>
      <vt:lpstr>Fresher's day – IJCLab - CAT</vt:lpstr>
      <vt:lpstr>Fresher's day – IJCLab - CAT</vt:lpstr>
      <vt:lpstr>Fresher's day – IJCLab - CAT</vt:lpstr>
      <vt:lpstr>Fresher's day – IJCLab - CAT</vt:lpstr>
      <vt:lpstr>Fresher's day – IJCLab - CAT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Luc Perrot</cp:lastModifiedBy>
  <cp:revision>1571</cp:revision>
  <dcterms:created xsi:type="dcterms:W3CDTF">2011-03-09T16:37:49Z</dcterms:created>
  <dcterms:modified xsi:type="dcterms:W3CDTF">2023-11-20T13:44:41Z</dcterms:modified>
</cp:coreProperties>
</file>