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docx" ContentType="application/vnd.openxmlformats-officedocument.wordprocessingml.document"/>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0"/>
  </p:notesMasterIdLst>
  <p:sldIdLst>
    <p:sldId id="272" r:id="rId2"/>
    <p:sldId id="275" r:id="rId3"/>
    <p:sldId id="273" r:id="rId4"/>
    <p:sldId id="274" r:id="rId5"/>
    <p:sldId id="281" r:id="rId6"/>
    <p:sldId id="278" r:id="rId7"/>
    <p:sldId id="276" r:id="rId8"/>
    <p:sldId id="277" r:id="rId9"/>
    <p:sldId id="279" r:id="rId10"/>
    <p:sldId id="282" r:id="rId11"/>
    <p:sldId id="283" r:id="rId12"/>
    <p:sldId id="289" r:id="rId13"/>
    <p:sldId id="284" r:id="rId14"/>
    <p:sldId id="286" r:id="rId15"/>
    <p:sldId id="285" r:id="rId16"/>
    <p:sldId id="287" r:id="rId17"/>
    <p:sldId id="288" r:id="rId18"/>
    <p:sldId id="280" r:id="rId19"/>
  </p:sldIdLst>
  <p:sldSz cx="12192000" cy="6858000"/>
  <p:notesSz cx="9144000" cy="6858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880" userDrawn="1">
          <p15:clr>
            <a:srgbClr val="A4A3A4"/>
          </p15:clr>
        </p15:guide>
        <p15:guide id="2" pos="2880" userDrawn="1">
          <p15:clr>
            <a:srgbClr val="A4A3A4"/>
          </p15:clr>
        </p15:guide>
        <p15:guide id="3" orient="horz" pos="2832" userDrawn="1">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09143"/>
    <a:srgbClr val="71803B"/>
    <a:srgbClr val="F3712D"/>
    <a:srgbClr val="6D0037"/>
    <a:srgbClr val="856FA3"/>
    <a:srgbClr val="64003D"/>
    <a:srgbClr val="CC0066"/>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Style léger 1 - Accentuation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B301B821-A1FF-4177-AEE7-76D212191A09}" styleName="Style moyen 1 - Accentuation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08" autoAdjust="0"/>
    <p:restoredTop sz="94660"/>
  </p:normalViewPr>
  <p:slideViewPr>
    <p:cSldViewPr>
      <p:cViewPr varScale="1">
        <p:scale>
          <a:sx n="110" d="100"/>
          <a:sy n="110" d="100"/>
        </p:scale>
        <p:origin x="616" y="72"/>
      </p:cViewPr>
      <p:guideLst>
        <p:guide orient="horz" pos="2880"/>
        <p:guide pos="2880"/>
        <p:guide orient="horz" pos="2832"/>
      </p:guideLst>
    </p:cSldViewPr>
  </p:slideViewPr>
  <p:notesTextViewPr>
    <p:cViewPr>
      <p:scale>
        <a:sx n="100" d="100"/>
        <a:sy n="100" d="100"/>
      </p:scale>
      <p:origin x="0" y="0"/>
    </p:cViewPr>
  </p:notesTextViewPr>
  <p:notesViewPr>
    <p:cSldViewPr>
      <p:cViewPr varScale="1">
        <p:scale>
          <a:sx n="87" d="100"/>
          <a:sy n="87" d="100"/>
        </p:scale>
        <p:origin x="2064" y="6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4_4">
  <dgm:title val=""/>
  <dgm:desc val=""/>
  <dgm:catLst>
    <dgm:cat type="accent4" pri="11400"/>
  </dgm:catLst>
  <dgm:styleLbl name="node0">
    <dgm:fillClrLst meth="cycle">
      <a:schemeClr val="accent4">
        <a:shade val="60000"/>
      </a:schemeClr>
    </dgm:fillClrLst>
    <dgm:linClrLst meth="repeat">
      <a:schemeClr val="lt1"/>
    </dgm:linClrLst>
    <dgm:effectClrLst/>
    <dgm:txLinClrLst/>
    <dgm:txFillClrLst/>
    <dgm:txEffectClrLst/>
  </dgm:styleLbl>
  <dgm:styleLbl name="node1">
    <dgm:fillClrLst meth="cycle">
      <a:schemeClr val="accent4">
        <a:shade val="50000"/>
      </a:schemeClr>
      <a:schemeClr val="accent4">
        <a:tint val="55000"/>
      </a:schemeClr>
    </dgm:fillClrLst>
    <dgm:linClrLst meth="repeat">
      <a:schemeClr val="lt1"/>
    </dgm:linClrLst>
    <dgm:effectClrLst/>
    <dgm:txLinClrLst/>
    <dgm:txFillClrLst/>
    <dgm:txEffectClrLst/>
  </dgm:styleLbl>
  <dgm:styleLbl name="alignNode1">
    <dgm:fillClrLst meth="cycle">
      <a:schemeClr val="accent4">
        <a:shade val="50000"/>
      </a:schemeClr>
      <a:schemeClr val="accent4">
        <a:tint val="55000"/>
      </a:schemeClr>
    </dgm:fillClrLst>
    <dgm:linClrLst meth="cycle">
      <a:schemeClr val="accent4">
        <a:shade val="50000"/>
      </a:schemeClr>
      <a:schemeClr val="accent4">
        <a:tint val="55000"/>
      </a:schemeClr>
    </dgm:linClrLst>
    <dgm:effectClrLst/>
    <dgm:txLinClrLst/>
    <dgm:txFillClrLst/>
    <dgm:txEffectClrLst/>
  </dgm:styleLbl>
  <dgm:styleLbl name="lnNode1">
    <dgm:fillClrLst meth="cycle">
      <a:schemeClr val="accent4">
        <a:shade val="50000"/>
      </a:schemeClr>
      <a:schemeClr val="accent4">
        <a:tint val="55000"/>
      </a:schemeClr>
    </dgm:fillClrLst>
    <dgm:linClrLst meth="repeat">
      <a:schemeClr val="lt1"/>
    </dgm:linClrLst>
    <dgm:effectClrLst/>
    <dgm:txLinClrLst/>
    <dgm:txFillClrLst/>
    <dgm:txEffectClrLst/>
  </dgm:styleLbl>
  <dgm:styleLbl name="vennNode1">
    <dgm:fillClrLst meth="cycle">
      <a:schemeClr val="accent4">
        <a:shade val="80000"/>
        <a:alpha val="50000"/>
      </a:schemeClr>
      <a:schemeClr val="accent4">
        <a:tint val="50000"/>
        <a:alpha val="50000"/>
      </a:schemeClr>
    </dgm:fillClrLst>
    <dgm:linClrLst meth="repeat">
      <a:schemeClr val="lt1"/>
    </dgm:linClrLst>
    <dgm:effectClrLst/>
    <dgm:txLinClrLst/>
    <dgm:txFillClrLst/>
    <dgm:txEffectClrLst/>
  </dgm:styleLbl>
  <dgm:styleLbl name="node2">
    <dgm:fillClrLst>
      <a:schemeClr val="accent4">
        <a:shade val="80000"/>
      </a:schemeClr>
    </dgm:fillClrLst>
    <dgm:linClrLst meth="repeat">
      <a:schemeClr val="lt1"/>
    </dgm:linClrLst>
    <dgm:effectClrLst/>
    <dgm:txLinClrLst/>
    <dgm:txFillClrLst/>
    <dgm:txEffectClrLst/>
  </dgm:styleLbl>
  <dgm:styleLbl name="node3">
    <dgm:fillClrLst>
      <a:schemeClr val="accent4">
        <a:tint val="99000"/>
      </a:schemeClr>
    </dgm:fillClrLst>
    <dgm:linClrLst meth="repeat">
      <a:schemeClr val="lt1"/>
    </dgm:linClrLst>
    <dgm:effectClrLst/>
    <dgm:txLinClrLst/>
    <dgm:txFillClrLst/>
    <dgm:txEffectClrLst/>
  </dgm:styleLbl>
  <dgm:styleLbl name="node4">
    <dgm:fillClrLst>
      <a:schemeClr val="accent4">
        <a:tint val="70000"/>
      </a:schemeClr>
    </dgm:fillClrLst>
    <dgm:linClrLst meth="repeat">
      <a:schemeClr val="lt1"/>
    </dgm:linClrLst>
    <dgm:effectClrLst/>
    <dgm:txLinClrLst/>
    <dgm:txFillClrLst/>
    <dgm:txEffectClrLst/>
  </dgm:styleLbl>
  <dgm:styleLbl name="fgImgPlace1">
    <dgm:fillClrLst>
      <a:schemeClr val="accent4">
        <a:tint val="50000"/>
      </a:schemeClr>
      <a:schemeClr val="accent4">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4">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4">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4">
        <a:shade val="90000"/>
      </a:schemeClr>
      <a:schemeClr val="accent4">
        <a:tint val="50000"/>
      </a:schemeClr>
    </dgm:fillClrLst>
    <dgm:linClrLst meth="cycle">
      <a:schemeClr val="accent4">
        <a:shade val="90000"/>
      </a:schemeClr>
      <a:schemeClr val="accent4">
        <a:tint val="50000"/>
      </a:schemeClr>
    </dgm:linClrLst>
    <dgm:effectClrLst/>
    <dgm:txLinClrLst/>
    <dgm:txFillClrLst/>
    <dgm:txEffectClrLst/>
  </dgm:styleLbl>
  <dgm:styleLbl name="fgSibTrans2D1">
    <dgm:fillClrLst meth="cycle">
      <a:schemeClr val="accent4">
        <a:shade val="90000"/>
      </a:schemeClr>
      <a:schemeClr val="accent4">
        <a:tint val="50000"/>
      </a:schemeClr>
    </dgm:fillClrLst>
    <dgm:linClrLst meth="cycle">
      <a:schemeClr val="accent4">
        <a:shade val="90000"/>
      </a:schemeClr>
      <a:schemeClr val="accent4">
        <a:tint val="50000"/>
      </a:schemeClr>
    </dgm:linClrLst>
    <dgm:effectClrLst/>
    <dgm:txLinClrLst/>
    <dgm:txFillClrLst/>
    <dgm:txEffectClrLst/>
  </dgm:styleLbl>
  <dgm:styleLbl name="bgSibTrans2D1">
    <dgm:fillClrLst meth="cycle">
      <a:schemeClr val="accent4">
        <a:shade val="90000"/>
      </a:schemeClr>
      <a:schemeClr val="accent4">
        <a:tint val="50000"/>
      </a:schemeClr>
    </dgm:fillClrLst>
    <dgm:linClrLst meth="cycle">
      <a:schemeClr val="accent4">
        <a:shade val="90000"/>
      </a:schemeClr>
      <a:schemeClr val="accent4">
        <a:tint val="50000"/>
      </a:schemeClr>
    </dgm:linClrLst>
    <dgm:effectClrLst/>
    <dgm:txLinClrLst/>
    <dgm:txFillClrLst/>
    <dgm:txEffectClrLst/>
  </dgm:styleLbl>
  <dgm:styleLbl name="sibTrans1D1">
    <dgm:fillClrLst meth="cycle">
      <a:schemeClr val="accent4">
        <a:shade val="90000"/>
      </a:schemeClr>
      <a:schemeClr val="accent4">
        <a:tint val="50000"/>
      </a:schemeClr>
    </dgm:fillClrLst>
    <dgm:linClrLst meth="cycle">
      <a:schemeClr val="accent4">
        <a:shade val="90000"/>
      </a:schemeClr>
      <a:schemeClr val="accent4">
        <a:tint val="50000"/>
      </a:schemeClr>
    </dgm:linClrLst>
    <dgm:effectClrLst/>
    <dgm:txLinClrLst/>
    <dgm:txFillClrLst meth="repeat">
      <a:schemeClr val="tx1"/>
    </dgm:txFillClrLst>
    <dgm:txEffectClrLst/>
  </dgm:styleLbl>
  <dgm:styleLbl name="callout">
    <dgm:fillClrLst meth="repeat">
      <a:schemeClr val="accent4"/>
    </dgm:fillClrLst>
    <dgm:linClrLst meth="repeat">
      <a:schemeClr val="accent4"/>
    </dgm:linClrLst>
    <dgm:effectClrLst/>
    <dgm:txLinClrLst/>
    <dgm:txFillClrLst meth="repeat">
      <a:schemeClr val="tx1"/>
    </dgm:txFillClrLst>
    <dgm:txEffectClrLst/>
  </dgm:styleLbl>
  <dgm:styleLbl name="asst0">
    <dgm:fillClrLst meth="repeat">
      <a:schemeClr val="accent4">
        <a:shade val="80000"/>
      </a:schemeClr>
    </dgm:fillClrLst>
    <dgm:linClrLst meth="repeat">
      <a:schemeClr val="lt1"/>
    </dgm:linClrLst>
    <dgm:effectClrLst/>
    <dgm:txLinClrLst/>
    <dgm:txFillClrLst/>
    <dgm:txEffectClrLst/>
  </dgm:styleLbl>
  <dgm:styleLbl name="asst1">
    <dgm:fillClrLst meth="repeat">
      <a:schemeClr val="accent4">
        <a:shade val="80000"/>
      </a:schemeClr>
    </dgm:fillClrLst>
    <dgm:linClrLst meth="repeat">
      <a:schemeClr val="lt1"/>
    </dgm:linClrLst>
    <dgm:effectClrLst/>
    <dgm:txLinClrLst/>
    <dgm:txFillClrLst/>
    <dgm:txEffectClrLst/>
  </dgm:styleLbl>
  <dgm:styleLbl name="asst2">
    <dgm:fillClrLst>
      <a:schemeClr val="accent4">
        <a:tint val="90000"/>
      </a:schemeClr>
    </dgm:fillClrLst>
    <dgm:linClrLst meth="repeat">
      <a:schemeClr val="lt1"/>
    </dgm:linClrLst>
    <dgm:effectClrLst/>
    <dgm:txLinClrLst/>
    <dgm:txFillClrLst/>
    <dgm:txEffectClrLst/>
  </dgm:styleLbl>
  <dgm:styleLbl name="asst3">
    <dgm:fillClrLst>
      <a:schemeClr val="accent4">
        <a:tint val="70000"/>
      </a:schemeClr>
    </dgm:fillClrLst>
    <dgm:linClrLst meth="repeat">
      <a:schemeClr val="lt1"/>
    </dgm:linClrLst>
    <dgm:effectClrLst/>
    <dgm:txLinClrLst/>
    <dgm:txFillClrLst/>
    <dgm:txEffectClrLst/>
  </dgm:styleLbl>
  <dgm:styleLbl name="asst4">
    <dgm:fillClrLst>
      <a:schemeClr val="accent4">
        <a:tint val="50000"/>
      </a:schemeClr>
    </dgm:fillClrLst>
    <dgm:linClrLst meth="repeat">
      <a:schemeClr val="lt1"/>
    </dgm:linClrLst>
    <dgm:effectClrLst/>
    <dgm:txLinClrLst/>
    <dgm:txFillClrLst/>
    <dgm:txEffectClrLst/>
  </dgm:styleLbl>
  <dgm:styleLbl name="parChTrans2D1">
    <dgm:fillClrLst meth="repeat">
      <a:schemeClr val="accent4">
        <a:tint val="60000"/>
      </a:schemeClr>
    </dgm:fillClrLst>
    <dgm:linClrLst meth="repeat">
      <a:schemeClr val="accent4">
        <a:shade val="80000"/>
      </a:schemeClr>
    </dgm:linClrLst>
    <dgm:effectClrLst/>
    <dgm:txLinClrLst/>
    <dgm:txFillClrLst/>
    <dgm:txEffectClrLst/>
  </dgm:styleLbl>
  <dgm:styleLbl name="parChTrans2D2">
    <dgm:fillClrLst meth="repeat">
      <a:schemeClr val="accent4">
        <a:tint val="90000"/>
      </a:schemeClr>
    </dgm:fillClrLst>
    <dgm:linClrLst meth="repeat">
      <a:schemeClr val="accent4">
        <a:tint val="90000"/>
      </a:schemeClr>
    </dgm:linClrLst>
    <dgm:effectClrLst/>
    <dgm:txLinClrLst/>
    <dgm:txFillClrLst/>
    <dgm:txEffectClrLst/>
  </dgm:styleLbl>
  <dgm:styleLbl name="parChTrans2D3">
    <dgm:fillClrLst meth="repeat">
      <a:schemeClr val="accent4">
        <a:tint val="70000"/>
      </a:schemeClr>
    </dgm:fillClrLst>
    <dgm:linClrLst meth="repeat">
      <a:schemeClr val="accent4">
        <a:tint val="70000"/>
      </a:schemeClr>
    </dgm:linClrLst>
    <dgm:effectClrLst/>
    <dgm:txLinClrLst/>
    <dgm:txFillClrLst/>
    <dgm:txEffectClrLst/>
  </dgm:styleLbl>
  <dgm:styleLbl name="parChTrans2D4">
    <dgm:fillClrLst meth="repeat">
      <a:schemeClr val="accent4">
        <a:tint val="50000"/>
      </a:schemeClr>
    </dgm:fillClrLst>
    <dgm:linClrLst meth="repeat">
      <a:schemeClr val="accent4">
        <a:tint val="50000"/>
      </a:schemeClr>
    </dgm:linClrLst>
    <dgm:effectClrLst/>
    <dgm:txLinClrLst/>
    <dgm:txFillClrLst meth="repeat">
      <a:schemeClr val="dk1"/>
    </dgm:txFillClrLst>
    <dgm:txEffectClrLst/>
  </dgm:styleLbl>
  <dgm:styleLbl name="parChTrans1D1">
    <dgm:fillClrLst meth="repeat">
      <a:schemeClr val="accent4">
        <a:shade val="80000"/>
      </a:schemeClr>
    </dgm:fillClrLst>
    <dgm:linClrLst meth="repeat">
      <a:schemeClr val="accent4">
        <a:shade val="80000"/>
      </a:schemeClr>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4">
        <a:tint val="90000"/>
      </a:schemeClr>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4">
        <a:tint val="70000"/>
      </a:schemeClr>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4">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4">
        <a:shade val="50000"/>
      </a:schemeClr>
      <a:schemeClr val="accent4">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4">
        <a:shade val="50000"/>
      </a:schemeClr>
      <a:schemeClr val="accent4">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4">
        <a:shade val="50000"/>
      </a:schemeClr>
      <a:schemeClr val="accent4">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4">
        <a:shade val="50000"/>
      </a:schemeClr>
      <a:schemeClr val="accent4">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4">
        <a:shade val="50000"/>
      </a:schemeClr>
      <a:schemeClr val="accent4">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meth="repeat">
      <a:schemeClr val="accent4">
        <a:alpha val="90000"/>
        <a:tint val="55000"/>
      </a:schemeClr>
    </dgm:fillClrLst>
    <dgm:linClrLst meth="repeat">
      <a:schemeClr val="accent4">
        <a:alpha val="90000"/>
        <a:tint val="55000"/>
      </a:schemeClr>
    </dgm:linClrLst>
    <dgm:effectClrLst/>
    <dgm:txLinClrLst/>
    <dgm:txFillClrLst meth="repeat">
      <a:schemeClr val="dk1"/>
    </dgm:txFillClrLst>
    <dgm:txEffectClrLst/>
  </dgm:styleLbl>
  <dgm:styleLbl name="alignAccFollowNode1">
    <dgm:fillClrLst meth="repeat">
      <a:schemeClr val="accent4">
        <a:alpha val="90000"/>
        <a:tint val="55000"/>
      </a:schemeClr>
    </dgm:fillClrLst>
    <dgm:linClrLst meth="repeat">
      <a:schemeClr val="accent4">
        <a:alpha val="90000"/>
        <a:tint val="55000"/>
      </a:schemeClr>
    </dgm:linClrLst>
    <dgm:effectClrLst/>
    <dgm:txLinClrLst/>
    <dgm:txFillClrLst meth="repeat">
      <a:schemeClr val="dk1"/>
    </dgm:txFillClrLst>
    <dgm:txEffectClrLst/>
  </dgm:styleLbl>
  <dgm:styleLbl name="bgAccFollowNode1">
    <dgm:fillClrLst meth="repeat">
      <a:schemeClr val="accent4">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4">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4">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4">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4">
        <a:tint val="50000"/>
      </a:schemeClr>
    </dgm:linClrLst>
    <dgm:effectClrLst/>
    <dgm:txLinClrLst/>
    <dgm:txFillClrLst meth="repeat">
      <a:schemeClr val="dk1"/>
    </dgm:txFillClrLst>
    <dgm:txEffectClrLst/>
  </dgm:styleLbl>
  <dgm:styleLbl name="bgShp">
    <dgm:fillClrLst meth="repeat">
      <a:schemeClr val="accent4">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55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AD91710-A703-4659-BB0D-C2EBC88EC3CC}" type="doc">
      <dgm:prSet loTypeId="urn:microsoft.com/office/officeart/2005/8/layout/hierarchy4" loCatId="hierarchy" qsTypeId="urn:microsoft.com/office/officeart/2005/8/quickstyle/simple1" qsCatId="simple" csTypeId="urn:microsoft.com/office/officeart/2005/8/colors/colorful5" csCatId="colorful" phldr="1"/>
      <dgm:spPr/>
      <dgm:t>
        <a:bodyPr/>
        <a:lstStyle/>
        <a:p>
          <a:endParaRPr lang="en-US"/>
        </a:p>
      </dgm:t>
    </dgm:pt>
    <dgm:pt modelId="{F92BE1B8-4BC2-46A7-B43E-1084B3EED127}">
      <dgm:prSet phldrT="[Texte]"/>
      <dgm:spPr/>
      <dgm:t>
        <a:bodyPr/>
        <a:lstStyle/>
        <a:p>
          <a:r>
            <a:rPr lang="en-US" noProof="0" dirty="0" err="1"/>
            <a:t>Université</a:t>
          </a:r>
          <a:r>
            <a:rPr lang="en-US" noProof="0" dirty="0"/>
            <a:t> Paris </a:t>
          </a:r>
          <a:r>
            <a:rPr lang="en-US" noProof="0" dirty="0" err="1"/>
            <a:t>Saclay</a:t>
          </a:r>
          <a:endParaRPr lang="en-US" noProof="0" dirty="0"/>
        </a:p>
        <a:p>
          <a:r>
            <a:rPr lang="en-US" noProof="0" dirty="0"/>
            <a:t>~4100 PhD students – 21 doctoral schools </a:t>
          </a:r>
        </a:p>
      </dgm:t>
    </dgm:pt>
    <dgm:pt modelId="{86AC84E5-EF11-451C-BA31-566476A34917}" type="parTrans" cxnId="{2A0E9AA4-A0C4-4274-BB40-5CA3C5F60DAE}">
      <dgm:prSet/>
      <dgm:spPr/>
      <dgm:t>
        <a:bodyPr/>
        <a:lstStyle/>
        <a:p>
          <a:endParaRPr lang="en-US" noProof="0" dirty="0"/>
        </a:p>
      </dgm:t>
    </dgm:pt>
    <dgm:pt modelId="{796F323C-4C4F-43FF-B54D-749F6DE5115A}" type="sibTrans" cxnId="{2A0E9AA4-A0C4-4274-BB40-5CA3C5F60DAE}">
      <dgm:prSet/>
      <dgm:spPr/>
      <dgm:t>
        <a:bodyPr/>
        <a:lstStyle/>
        <a:p>
          <a:endParaRPr lang="en-US" noProof="0" dirty="0"/>
        </a:p>
      </dgm:t>
    </dgm:pt>
    <dgm:pt modelId="{9D112E94-D2B2-4E00-AC4A-799F05640C29}">
      <dgm:prSet phldrT="[Texte]"/>
      <dgm:spPr/>
      <dgm:t>
        <a:bodyPr/>
        <a:lstStyle/>
        <a:p>
          <a:r>
            <a:rPr lang="en-US" noProof="0" dirty="0"/>
            <a:t>Graduate School of Physics</a:t>
          </a:r>
        </a:p>
        <a:p>
          <a:r>
            <a:rPr lang="en-US" noProof="0" dirty="0"/>
            <a:t> 4 Doctoral Schools</a:t>
          </a:r>
        </a:p>
      </dgm:t>
    </dgm:pt>
    <dgm:pt modelId="{18405D25-52F5-48AA-A1EB-FDA805B35FED}" type="parTrans" cxnId="{F7896CC3-5C9A-4DE7-AFF8-E34D983453F3}">
      <dgm:prSet/>
      <dgm:spPr/>
      <dgm:t>
        <a:bodyPr/>
        <a:lstStyle/>
        <a:p>
          <a:endParaRPr lang="en-US" noProof="0" dirty="0"/>
        </a:p>
      </dgm:t>
    </dgm:pt>
    <dgm:pt modelId="{533F636C-FD2F-412D-B667-41B108BB4F18}" type="sibTrans" cxnId="{F7896CC3-5C9A-4DE7-AFF8-E34D983453F3}">
      <dgm:prSet/>
      <dgm:spPr/>
      <dgm:t>
        <a:bodyPr/>
        <a:lstStyle/>
        <a:p>
          <a:endParaRPr lang="en-US" noProof="0" dirty="0"/>
        </a:p>
      </dgm:t>
    </dgm:pt>
    <dgm:pt modelId="{21B07FE0-428E-4241-B768-94B8CE000F57}">
      <dgm:prSet phldrT="[Texte]"/>
      <dgm:spPr/>
      <dgm:t>
        <a:bodyPr/>
        <a:lstStyle/>
        <a:p>
          <a:r>
            <a:rPr lang="fr-FR" noProof="0" dirty="0"/>
            <a:t>~200 PhD </a:t>
          </a:r>
          <a:r>
            <a:rPr lang="fr-FR" noProof="0" dirty="0" err="1"/>
            <a:t>students</a:t>
          </a:r>
          <a:endParaRPr lang="fr-FR" noProof="0" dirty="0"/>
        </a:p>
        <a:p>
          <a:r>
            <a:rPr lang="fr-FR" noProof="0" dirty="0"/>
            <a:t>15 </a:t>
          </a:r>
          <a:r>
            <a:rPr lang="fr-FR" noProof="0" dirty="0" err="1"/>
            <a:t>labs</a:t>
          </a:r>
          <a:r>
            <a:rPr lang="fr-FR" noProof="0" dirty="0"/>
            <a:t> : 445 </a:t>
          </a:r>
          <a:r>
            <a:rPr lang="fr-FR" noProof="0" dirty="0" err="1"/>
            <a:t>supervisors</a:t>
          </a:r>
          <a:r>
            <a:rPr lang="fr-FR" noProof="0" dirty="0"/>
            <a:t> (309 HDR)</a:t>
          </a:r>
          <a:endParaRPr lang="en-US" noProof="0" dirty="0"/>
        </a:p>
      </dgm:t>
    </dgm:pt>
    <dgm:pt modelId="{34C3777F-9447-44C7-A28A-7C6440F52735}" type="parTrans" cxnId="{336B7474-1D5D-4866-9293-61F17458DADC}">
      <dgm:prSet/>
      <dgm:spPr/>
      <dgm:t>
        <a:bodyPr/>
        <a:lstStyle/>
        <a:p>
          <a:endParaRPr lang="en-US" noProof="0" dirty="0"/>
        </a:p>
      </dgm:t>
    </dgm:pt>
    <dgm:pt modelId="{7A047F23-70CA-490B-A186-3C234A9BAD91}" type="sibTrans" cxnId="{336B7474-1D5D-4866-9293-61F17458DADC}">
      <dgm:prSet/>
      <dgm:spPr/>
      <dgm:t>
        <a:bodyPr/>
        <a:lstStyle/>
        <a:p>
          <a:endParaRPr lang="en-US" noProof="0" dirty="0"/>
        </a:p>
      </dgm:t>
    </dgm:pt>
    <dgm:pt modelId="{3DB40106-238F-4F4B-BE5C-5D2E9E862710}" type="pres">
      <dgm:prSet presAssocID="{EAD91710-A703-4659-BB0D-C2EBC88EC3CC}" presName="Name0" presStyleCnt="0">
        <dgm:presLayoutVars>
          <dgm:chPref val="1"/>
          <dgm:dir/>
          <dgm:animOne val="branch"/>
          <dgm:animLvl val="lvl"/>
          <dgm:resizeHandles/>
        </dgm:presLayoutVars>
      </dgm:prSet>
      <dgm:spPr/>
    </dgm:pt>
    <dgm:pt modelId="{42BDCF94-25A1-4796-B0DE-34C896FBA826}" type="pres">
      <dgm:prSet presAssocID="{F92BE1B8-4BC2-46A7-B43E-1084B3EED127}" presName="vertOne" presStyleCnt="0"/>
      <dgm:spPr/>
    </dgm:pt>
    <dgm:pt modelId="{B18E7BAF-A05D-43B1-90CB-6696966ACA6C}" type="pres">
      <dgm:prSet presAssocID="{F92BE1B8-4BC2-46A7-B43E-1084B3EED127}" presName="txOne" presStyleLbl="node0" presStyleIdx="0" presStyleCnt="1" custLinFactNeighborX="-1095">
        <dgm:presLayoutVars>
          <dgm:chPref val="3"/>
        </dgm:presLayoutVars>
      </dgm:prSet>
      <dgm:spPr/>
    </dgm:pt>
    <dgm:pt modelId="{1080706C-3A66-4F84-BEA0-7027CFB8B64F}" type="pres">
      <dgm:prSet presAssocID="{F92BE1B8-4BC2-46A7-B43E-1084B3EED127}" presName="parTransOne" presStyleCnt="0"/>
      <dgm:spPr/>
    </dgm:pt>
    <dgm:pt modelId="{074B3E6D-7CE9-40A8-A12B-AE06BBF1B626}" type="pres">
      <dgm:prSet presAssocID="{F92BE1B8-4BC2-46A7-B43E-1084B3EED127}" presName="horzOne" presStyleCnt="0"/>
      <dgm:spPr/>
    </dgm:pt>
    <dgm:pt modelId="{751A9471-6B7F-48DD-B341-65B2D20DAD84}" type="pres">
      <dgm:prSet presAssocID="{9D112E94-D2B2-4E00-AC4A-799F05640C29}" presName="vertTwo" presStyleCnt="0"/>
      <dgm:spPr/>
    </dgm:pt>
    <dgm:pt modelId="{7711D54D-2DEE-4325-A7B1-F08E6BF1F2CF}" type="pres">
      <dgm:prSet presAssocID="{9D112E94-D2B2-4E00-AC4A-799F05640C29}" presName="txTwo" presStyleLbl="node2" presStyleIdx="0" presStyleCnt="1">
        <dgm:presLayoutVars>
          <dgm:chPref val="3"/>
        </dgm:presLayoutVars>
      </dgm:prSet>
      <dgm:spPr/>
    </dgm:pt>
    <dgm:pt modelId="{21373459-62CE-4FA4-A477-1A0C9015E7EE}" type="pres">
      <dgm:prSet presAssocID="{9D112E94-D2B2-4E00-AC4A-799F05640C29}" presName="parTransTwo" presStyleCnt="0"/>
      <dgm:spPr/>
    </dgm:pt>
    <dgm:pt modelId="{3E75BB87-1B25-45F1-8CFA-28BABC743993}" type="pres">
      <dgm:prSet presAssocID="{9D112E94-D2B2-4E00-AC4A-799F05640C29}" presName="horzTwo" presStyleCnt="0"/>
      <dgm:spPr/>
    </dgm:pt>
    <dgm:pt modelId="{BA7F2250-D36E-4630-BBC8-9CCB0353DEEE}" type="pres">
      <dgm:prSet presAssocID="{21B07FE0-428E-4241-B768-94B8CE000F57}" presName="vertThree" presStyleCnt="0"/>
      <dgm:spPr/>
    </dgm:pt>
    <dgm:pt modelId="{2B139B71-FE16-4264-A0AA-897DACE48FF9}" type="pres">
      <dgm:prSet presAssocID="{21B07FE0-428E-4241-B768-94B8CE000F57}" presName="txThree" presStyleLbl="node3" presStyleIdx="0" presStyleCnt="1" custScaleX="275038" custLinFactX="10182" custLinFactNeighborX="100000" custLinFactNeighborY="68">
        <dgm:presLayoutVars>
          <dgm:chPref val="3"/>
        </dgm:presLayoutVars>
      </dgm:prSet>
      <dgm:spPr/>
    </dgm:pt>
    <dgm:pt modelId="{5E5EE3A4-52A2-417A-82EB-61F5297CC654}" type="pres">
      <dgm:prSet presAssocID="{21B07FE0-428E-4241-B768-94B8CE000F57}" presName="horzThree" presStyleCnt="0"/>
      <dgm:spPr/>
    </dgm:pt>
  </dgm:ptLst>
  <dgm:cxnLst>
    <dgm:cxn modelId="{336B7474-1D5D-4866-9293-61F17458DADC}" srcId="{9D112E94-D2B2-4E00-AC4A-799F05640C29}" destId="{21B07FE0-428E-4241-B768-94B8CE000F57}" srcOrd="0" destOrd="0" parTransId="{34C3777F-9447-44C7-A28A-7C6440F52735}" sibTransId="{7A047F23-70CA-490B-A186-3C234A9BAD91}"/>
    <dgm:cxn modelId="{F5A3F07C-BC95-420D-BB01-D2241FCD1117}" type="presOf" srcId="{EAD91710-A703-4659-BB0D-C2EBC88EC3CC}" destId="{3DB40106-238F-4F4B-BE5C-5D2E9E862710}" srcOrd="0" destOrd="0" presId="urn:microsoft.com/office/officeart/2005/8/layout/hierarchy4"/>
    <dgm:cxn modelId="{2A0E9AA4-A0C4-4274-BB40-5CA3C5F60DAE}" srcId="{EAD91710-A703-4659-BB0D-C2EBC88EC3CC}" destId="{F92BE1B8-4BC2-46A7-B43E-1084B3EED127}" srcOrd="0" destOrd="0" parTransId="{86AC84E5-EF11-451C-BA31-566476A34917}" sibTransId="{796F323C-4C4F-43FF-B54D-749F6DE5115A}"/>
    <dgm:cxn modelId="{0135FABD-E94C-47C3-AD16-7259984B91A3}" type="presOf" srcId="{21B07FE0-428E-4241-B768-94B8CE000F57}" destId="{2B139B71-FE16-4264-A0AA-897DACE48FF9}" srcOrd="0" destOrd="0" presId="urn:microsoft.com/office/officeart/2005/8/layout/hierarchy4"/>
    <dgm:cxn modelId="{F7896CC3-5C9A-4DE7-AFF8-E34D983453F3}" srcId="{F92BE1B8-4BC2-46A7-B43E-1084B3EED127}" destId="{9D112E94-D2B2-4E00-AC4A-799F05640C29}" srcOrd="0" destOrd="0" parTransId="{18405D25-52F5-48AA-A1EB-FDA805B35FED}" sibTransId="{533F636C-FD2F-412D-B667-41B108BB4F18}"/>
    <dgm:cxn modelId="{7E8932D0-9D97-4F5B-B70A-486B388A8EEF}" type="presOf" srcId="{F92BE1B8-4BC2-46A7-B43E-1084B3EED127}" destId="{B18E7BAF-A05D-43B1-90CB-6696966ACA6C}" srcOrd="0" destOrd="0" presId="urn:microsoft.com/office/officeart/2005/8/layout/hierarchy4"/>
    <dgm:cxn modelId="{BB938AD5-55F2-4389-A443-D87F7743101F}" type="presOf" srcId="{9D112E94-D2B2-4E00-AC4A-799F05640C29}" destId="{7711D54D-2DEE-4325-A7B1-F08E6BF1F2CF}" srcOrd="0" destOrd="0" presId="urn:microsoft.com/office/officeart/2005/8/layout/hierarchy4"/>
    <dgm:cxn modelId="{23904665-540B-4071-ADA8-8D582502D0CF}" type="presParOf" srcId="{3DB40106-238F-4F4B-BE5C-5D2E9E862710}" destId="{42BDCF94-25A1-4796-B0DE-34C896FBA826}" srcOrd="0" destOrd="0" presId="urn:microsoft.com/office/officeart/2005/8/layout/hierarchy4"/>
    <dgm:cxn modelId="{941F7776-598B-4027-94B1-6AF7317D07E8}" type="presParOf" srcId="{42BDCF94-25A1-4796-B0DE-34C896FBA826}" destId="{B18E7BAF-A05D-43B1-90CB-6696966ACA6C}" srcOrd="0" destOrd="0" presId="urn:microsoft.com/office/officeart/2005/8/layout/hierarchy4"/>
    <dgm:cxn modelId="{372A38A6-79B5-4B1F-BE94-08DFBC85F67B}" type="presParOf" srcId="{42BDCF94-25A1-4796-B0DE-34C896FBA826}" destId="{1080706C-3A66-4F84-BEA0-7027CFB8B64F}" srcOrd="1" destOrd="0" presId="urn:microsoft.com/office/officeart/2005/8/layout/hierarchy4"/>
    <dgm:cxn modelId="{48A88D03-9834-4E6E-9170-C4EC952E044D}" type="presParOf" srcId="{42BDCF94-25A1-4796-B0DE-34C896FBA826}" destId="{074B3E6D-7CE9-40A8-A12B-AE06BBF1B626}" srcOrd="2" destOrd="0" presId="urn:microsoft.com/office/officeart/2005/8/layout/hierarchy4"/>
    <dgm:cxn modelId="{B883F121-E7F2-47FD-83CB-583761B22F39}" type="presParOf" srcId="{074B3E6D-7CE9-40A8-A12B-AE06BBF1B626}" destId="{751A9471-6B7F-48DD-B341-65B2D20DAD84}" srcOrd="0" destOrd="0" presId="urn:microsoft.com/office/officeart/2005/8/layout/hierarchy4"/>
    <dgm:cxn modelId="{91B402E1-9080-4AB0-867E-B1AC580AC6F5}" type="presParOf" srcId="{751A9471-6B7F-48DD-B341-65B2D20DAD84}" destId="{7711D54D-2DEE-4325-A7B1-F08E6BF1F2CF}" srcOrd="0" destOrd="0" presId="urn:microsoft.com/office/officeart/2005/8/layout/hierarchy4"/>
    <dgm:cxn modelId="{7D9A6667-FB1F-47A7-AFEF-D8DA66758844}" type="presParOf" srcId="{751A9471-6B7F-48DD-B341-65B2D20DAD84}" destId="{21373459-62CE-4FA4-A477-1A0C9015E7EE}" srcOrd="1" destOrd="0" presId="urn:microsoft.com/office/officeart/2005/8/layout/hierarchy4"/>
    <dgm:cxn modelId="{A20FD254-B840-43AA-B82B-5C4F8F03AA93}" type="presParOf" srcId="{751A9471-6B7F-48DD-B341-65B2D20DAD84}" destId="{3E75BB87-1B25-45F1-8CFA-28BABC743993}" srcOrd="2" destOrd="0" presId="urn:microsoft.com/office/officeart/2005/8/layout/hierarchy4"/>
    <dgm:cxn modelId="{DC5DD3ED-0F0F-4EA3-87D2-C76AB93C0E44}" type="presParOf" srcId="{3E75BB87-1B25-45F1-8CFA-28BABC743993}" destId="{BA7F2250-D36E-4630-BBC8-9CCB0353DEEE}" srcOrd="0" destOrd="0" presId="urn:microsoft.com/office/officeart/2005/8/layout/hierarchy4"/>
    <dgm:cxn modelId="{4581C48C-DFE9-4845-AF90-9C3262F97617}" type="presParOf" srcId="{BA7F2250-D36E-4630-BBC8-9CCB0353DEEE}" destId="{2B139B71-FE16-4264-A0AA-897DACE48FF9}" srcOrd="0" destOrd="0" presId="urn:microsoft.com/office/officeart/2005/8/layout/hierarchy4"/>
    <dgm:cxn modelId="{987382B3-4A36-4F8C-BEBD-E9E324758282}" type="presParOf" srcId="{BA7F2250-D36E-4630-BBC8-9CCB0353DEEE}" destId="{5E5EE3A4-52A2-417A-82EB-61F5297CC654}" srcOrd="1" destOrd="0" presId="urn:microsoft.com/office/officeart/2005/8/layout/hierarchy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7C8945D2-1515-44A7-8956-41E45E159522}" type="doc">
      <dgm:prSet loTypeId="urn:microsoft.com/office/officeart/2005/8/layout/process3" loCatId="process" qsTypeId="urn:microsoft.com/office/officeart/2005/8/quickstyle/simple1" qsCatId="simple" csTypeId="urn:microsoft.com/office/officeart/2005/8/colors/accent4_4" csCatId="accent4" phldr="1"/>
      <dgm:spPr/>
      <dgm:t>
        <a:bodyPr/>
        <a:lstStyle/>
        <a:p>
          <a:endParaRPr lang="en-US"/>
        </a:p>
      </dgm:t>
    </dgm:pt>
    <dgm:pt modelId="{8E0BFC00-6B69-4705-98CB-4591CBD0535D}">
      <dgm:prSet phldrT="[Texte]"/>
      <dgm:spPr/>
      <dgm:t>
        <a:bodyPr/>
        <a:lstStyle/>
        <a:p>
          <a:r>
            <a:rPr lang="en-US" noProof="0" dirty="0"/>
            <a:t>CSI meeting</a:t>
          </a:r>
        </a:p>
      </dgm:t>
    </dgm:pt>
    <dgm:pt modelId="{F6EDD058-389C-4287-919A-3C6760233318}" type="parTrans" cxnId="{80C1C560-7D0D-40D3-B3FB-E172F96ACA24}">
      <dgm:prSet/>
      <dgm:spPr/>
      <dgm:t>
        <a:bodyPr/>
        <a:lstStyle/>
        <a:p>
          <a:endParaRPr lang="en-US" noProof="0" dirty="0"/>
        </a:p>
      </dgm:t>
    </dgm:pt>
    <dgm:pt modelId="{A07A05D9-B891-493E-A134-0F043AF73824}" type="sibTrans" cxnId="{80C1C560-7D0D-40D3-B3FB-E172F96ACA24}">
      <dgm:prSet/>
      <dgm:spPr/>
      <dgm:t>
        <a:bodyPr/>
        <a:lstStyle/>
        <a:p>
          <a:endParaRPr lang="en-US" noProof="0" dirty="0"/>
        </a:p>
      </dgm:t>
    </dgm:pt>
    <dgm:pt modelId="{7F104C94-AFB3-4023-83D9-D792EE039B0D}">
      <dgm:prSet phldrT="[Texte]"/>
      <dgm:spPr/>
      <dgm:t>
        <a:bodyPr/>
        <a:lstStyle/>
        <a:p>
          <a:r>
            <a:rPr lang="en-US" noProof="0" dirty="0"/>
            <a:t>contact your CSI before summer break to arrange a meeting</a:t>
          </a:r>
        </a:p>
      </dgm:t>
    </dgm:pt>
    <dgm:pt modelId="{ADADC48E-8670-47AD-B098-F04CFED6BDB5}" type="parTrans" cxnId="{D095CF16-3DD0-48D4-9AE6-D4A8A589CC43}">
      <dgm:prSet/>
      <dgm:spPr/>
      <dgm:t>
        <a:bodyPr/>
        <a:lstStyle/>
        <a:p>
          <a:endParaRPr lang="en-US" noProof="0" dirty="0"/>
        </a:p>
      </dgm:t>
    </dgm:pt>
    <dgm:pt modelId="{16EA4729-81C4-405A-802D-3056DDF67E07}" type="sibTrans" cxnId="{D095CF16-3DD0-48D4-9AE6-D4A8A589CC43}">
      <dgm:prSet/>
      <dgm:spPr/>
      <dgm:t>
        <a:bodyPr/>
        <a:lstStyle/>
        <a:p>
          <a:endParaRPr lang="en-US" noProof="0" dirty="0"/>
        </a:p>
      </dgm:t>
    </dgm:pt>
    <dgm:pt modelId="{B0ADA433-C328-4DF3-B4CC-3D23421758F1}">
      <dgm:prSet phldrT="[Texte]"/>
      <dgm:spPr/>
      <dgm:t>
        <a:bodyPr/>
        <a:lstStyle/>
        <a:p>
          <a:r>
            <a:rPr lang="en-US" noProof="0" dirty="0"/>
            <a:t>signatures</a:t>
          </a:r>
        </a:p>
      </dgm:t>
    </dgm:pt>
    <dgm:pt modelId="{1DA88E7E-287C-494B-BAF8-EE498E0939C8}" type="parTrans" cxnId="{48118FA4-26DC-494A-82BB-A4C077F561B6}">
      <dgm:prSet/>
      <dgm:spPr/>
      <dgm:t>
        <a:bodyPr/>
        <a:lstStyle/>
        <a:p>
          <a:endParaRPr lang="en-US" noProof="0" dirty="0"/>
        </a:p>
      </dgm:t>
    </dgm:pt>
    <dgm:pt modelId="{9B892992-0FF2-466B-8881-3AA39FBB3B20}" type="sibTrans" cxnId="{48118FA4-26DC-494A-82BB-A4C077F561B6}">
      <dgm:prSet/>
      <dgm:spPr/>
      <dgm:t>
        <a:bodyPr/>
        <a:lstStyle/>
        <a:p>
          <a:endParaRPr lang="en-US" noProof="0" dirty="0"/>
        </a:p>
      </dgm:t>
    </dgm:pt>
    <dgm:pt modelId="{FB71FB62-4405-414B-9A08-48002733A503}">
      <dgm:prSet phldrT="[Texte]"/>
      <dgm:spPr/>
      <dgm:t>
        <a:bodyPr/>
        <a:lstStyle/>
        <a:p>
          <a:r>
            <a:rPr lang="en-US" noProof="0" dirty="0"/>
            <a:t>your PhD supervisor signs</a:t>
          </a:r>
        </a:p>
      </dgm:t>
    </dgm:pt>
    <dgm:pt modelId="{0C47EA3C-30AD-476F-937A-F55F6C60DA33}" type="parTrans" cxnId="{315FF1C7-7209-4514-B7C2-3D3FD9831C79}">
      <dgm:prSet/>
      <dgm:spPr/>
      <dgm:t>
        <a:bodyPr/>
        <a:lstStyle/>
        <a:p>
          <a:endParaRPr lang="en-US" noProof="0" dirty="0"/>
        </a:p>
      </dgm:t>
    </dgm:pt>
    <dgm:pt modelId="{B73BBE94-317A-4BB1-B436-065ADDC19BAA}" type="sibTrans" cxnId="{315FF1C7-7209-4514-B7C2-3D3FD9831C79}">
      <dgm:prSet/>
      <dgm:spPr/>
      <dgm:t>
        <a:bodyPr/>
        <a:lstStyle/>
        <a:p>
          <a:endParaRPr lang="en-US" noProof="0" dirty="0"/>
        </a:p>
      </dgm:t>
    </dgm:pt>
    <dgm:pt modelId="{E3C64058-568C-4650-B1A9-79D31E670AD9}">
      <dgm:prSet phldrT="[Texte]"/>
      <dgm:spPr/>
      <dgm:t>
        <a:bodyPr/>
        <a:lstStyle/>
        <a:p>
          <a:r>
            <a:rPr lang="en-US" noProof="0" dirty="0"/>
            <a:t>ED referent</a:t>
          </a:r>
        </a:p>
      </dgm:t>
    </dgm:pt>
    <dgm:pt modelId="{FBD754D9-EB66-4D94-97CA-C687470C1211}" type="parTrans" cxnId="{1C0E20B3-7099-4543-AA47-39CD77B281FF}">
      <dgm:prSet/>
      <dgm:spPr/>
      <dgm:t>
        <a:bodyPr/>
        <a:lstStyle/>
        <a:p>
          <a:endParaRPr lang="en-US" noProof="0" dirty="0"/>
        </a:p>
      </dgm:t>
    </dgm:pt>
    <dgm:pt modelId="{E36DE0B0-E51B-434E-949E-6417FAF6C848}" type="sibTrans" cxnId="{1C0E20B3-7099-4543-AA47-39CD77B281FF}">
      <dgm:prSet/>
      <dgm:spPr/>
      <dgm:t>
        <a:bodyPr/>
        <a:lstStyle/>
        <a:p>
          <a:endParaRPr lang="en-US" noProof="0" dirty="0"/>
        </a:p>
      </dgm:t>
    </dgm:pt>
    <dgm:pt modelId="{570D445B-3FE0-4853-BD11-2A5175E36306}">
      <dgm:prSet phldrT="[Texte]"/>
      <dgm:spPr/>
      <dgm:t>
        <a:bodyPr/>
        <a:lstStyle/>
        <a:p>
          <a:r>
            <a:rPr lang="en-US" noProof="0" dirty="0"/>
            <a:t>take an appointment with your referent in the director board</a:t>
          </a:r>
        </a:p>
      </dgm:t>
    </dgm:pt>
    <dgm:pt modelId="{2617993D-55A2-44E2-BA53-8B458FCD23CD}" type="parTrans" cxnId="{C1A12EB2-209E-449F-B4D4-6AE72E199083}">
      <dgm:prSet/>
      <dgm:spPr/>
      <dgm:t>
        <a:bodyPr/>
        <a:lstStyle/>
        <a:p>
          <a:endParaRPr lang="en-US" noProof="0" dirty="0"/>
        </a:p>
      </dgm:t>
    </dgm:pt>
    <dgm:pt modelId="{46D80246-581C-41C3-B092-8C591EB15F1C}" type="sibTrans" cxnId="{C1A12EB2-209E-449F-B4D4-6AE72E199083}">
      <dgm:prSet/>
      <dgm:spPr/>
      <dgm:t>
        <a:bodyPr/>
        <a:lstStyle/>
        <a:p>
          <a:endParaRPr lang="en-US" noProof="0" dirty="0"/>
        </a:p>
      </dgm:t>
    </dgm:pt>
    <dgm:pt modelId="{8D80D4BA-1076-4D75-ABD7-98BAA86C5F06}">
      <dgm:prSet/>
      <dgm:spPr/>
      <dgm:t>
        <a:bodyPr/>
        <a:lstStyle/>
        <a:p>
          <a:r>
            <a:rPr lang="en-US" noProof="0" dirty="0"/>
            <a:t>ADUM</a:t>
          </a:r>
        </a:p>
      </dgm:t>
    </dgm:pt>
    <dgm:pt modelId="{F33917E6-08CB-4CDA-8C7E-B637DCA2652B}" type="parTrans" cxnId="{076D1B06-EC4B-47A8-845A-CB46CDAD43C5}">
      <dgm:prSet/>
      <dgm:spPr/>
      <dgm:t>
        <a:bodyPr/>
        <a:lstStyle/>
        <a:p>
          <a:endParaRPr lang="en-US" noProof="0" dirty="0"/>
        </a:p>
      </dgm:t>
    </dgm:pt>
    <dgm:pt modelId="{FCAC641C-2AAC-4CBD-AF7F-9B08CD13FD68}" type="sibTrans" cxnId="{076D1B06-EC4B-47A8-845A-CB46CDAD43C5}">
      <dgm:prSet/>
      <dgm:spPr/>
      <dgm:t>
        <a:bodyPr/>
        <a:lstStyle/>
        <a:p>
          <a:endParaRPr lang="en-US" noProof="0" dirty="0"/>
        </a:p>
      </dgm:t>
    </dgm:pt>
    <dgm:pt modelId="{F4BDCE52-15E9-4220-8746-0B16A49543E0}">
      <dgm:prSet/>
      <dgm:spPr/>
      <dgm:t>
        <a:bodyPr/>
        <a:lstStyle/>
        <a:p>
          <a:r>
            <a:rPr lang="en-US" noProof="0" dirty="0"/>
            <a:t>initiate your reenrollment request in ADUM </a:t>
          </a:r>
        </a:p>
      </dgm:t>
    </dgm:pt>
    <dgm:pt modelId="{8A18665B-9CE5-487E-B792-CE9380BA1D63}" type="parTrans" cxnId="{A173378F-DF02-49F5-8D66-CAE467C00495}">
      <dgm:prSet/>
      <dgm:spPr/>
      <dgm:t>
        <a:bodyPr/>
        <a:lstStyle/>
        <a:p>
          <a:endParaRPr lang="en-US" noProof="0" dirty="0"/>
        </a:p>
      </dgm:t>
    </dgm:pt>
    <dgm:pt modelId="{18163253-552C-47DE-85BE-94269179FB38}" type="sibTrans" cxnId="{A173378F-DF02-49F5-8D66-CAE467C00495}">
      <dgm:prSet/>
      <dgm:spPr/>
      <dgm:t>
        <a:bodyPr/>
        <a:lstStyle/>
        <a:p>
          <a:endParaRPr lang="en-US" noProof="0" dirty="0"/>
        </a:p>
      </dgm:t>
    </dgm:pt>
    <dgm:pt modelId="{31D17FD0-D95F-4325-9C0B-A5D500D78BDA}">
      <dgm:prSet phldrT="[Texte]"/>
      <dgm:spPr/>
      <dgm:t>
        <a:bodyPr/>
        <a:lstStyle/>
        <a:p>
          <a:r>
            <a:rPr lang="en-US" noProof="0" dirty="0"/>
            <a:t>your lab director signs</a:t>
          </a:r>
        </a:p>
      </dgm:t>
    </dgm:pt>
    <dgm:pt modelId="{18E09DA6-E0DF-4A5A-BF83-799A4CF59A7F}" type="parTrans" cxnId="{0010CFC9-6348-4566-A72B-84903D1C430A}">
      <dgm:prSet/>
      <dgm:spPr/>
      <dgm:t>
        <a:bodyPr/>
        <a:lstStyle/>
        <a:p>
          <a:endParaRPr lang="en-US" noProof="0" dirty="0"/>
        </a:p>
      </dgm:t>
    </dgm:pt>
    <dgm:pt modelId="{15A0767B-754E-4723-B7E2-3708CFD328E4}" type="sibTrans" cxnId="{0010CFC9-6348-4566-A72B-84903D1C430A}">
      <dgm:prSet/>
      <dgm:spPr/>
      <dgm:t>
        <a:bodyPr/>
        <a:lstStyle/>
        <a:p>
          <a:endParaRPr lang="en-US" noProof="0" dirty="0"/>
        </a:p>
      </dgm:t>
    </dgm:pt>
    <dgm:pt modelId="{C7A359AE-A555-429B-9AE2-AECEB9194CD3}">
      <dgm:prSet/>
      <dgm:spPr/>
      <dgm:t>
        <a:bodyPr/>
        <a:lstStyle/>
        <a:p>
          <a:r>
            <a:rPr lang="en-US" noProof="0" dirty="0"/>
            <a:t>finalization</a:t>
          </a:r>
        </a:p>
      </dgm:t>
    </dgm:pt>
    <dgm:pt modelId="{14437A19-08E6-4197-A2AA-EA7A5F7336BD}" type="parTrans" cxnId="{1D2C5985-3841-47E1-A7AB-EB5746417AF7}">
      <dgm:prSet/>
      <dgm:spPr/>
      <dgm:t>
        <a:bodyPr/>
        <a:lstStyle/>
        <a:p>
          <a:endParaRPr lang="en-US" noProof="0" dirty="0"/>
        </a:p>
      </dgm:t>
    </dgm:pt>
    <dgm:pt modelId="{02EBB62B-8F73-459A-A613-F0DEFA5128CB}" type="sibTrans" cxnId="{1D2C5985-3841-47E1-A7AB-EB5746417AF7}">
      <dgm:prSet/>
      <dgm:spPr/>
      <dgm:t>
        <a:bodyPr/>
        <a:lstStyle/>
        <a:p>
          <a:endParaRPr lang="en-US" noProof="0" dirty="0"/>
        </a:p>
      </dgm:t>
    </dgm:pt>
    <dgm:pt modelId="{83E96145-6796-4739-AB66-A35112E09DDE}">
      <dgm:prSet/>
      <dgm:spPr/>
      <dgm:t>
        <a:bodyPr/>
        <a:lstStyle/>
        <a:p>
          <a:r>
            <a:rPr lang="en-US" noProof="0" dirty="0"/>
            <a:t>pay your tuition fees directly online in your ADUM interface</a:t>
          </a:r>
        </a:p>
      </dgm:t>
    </dgm:pt>
    <dgm:pt modelId="{E30F7455-5A14-40CF-9DBB-3E46E8CE47CC}" type="parTrans" cxnId="{29737BC1-D67D-4DCA-9047-0ACE963A9A92}">
      <dgm:prSet/>
      <dgm:spPr/>
      <dgm:t>
        <a:bodyPr/>
        <a:lstStyle/>
        <a:p>
          <a:endParaRPr lang="en-US" noProof="0" dirty="0"/>
        </a:p>
      </dgm:t>
    </dgm:pt>
    <dgm:pt modelId="{657BBDE2-B74E-40B0-9BAB-5FA914A4F554}" type="sibTrans" cxnId="{29737BC1-D67D-4DCA-9047-0ACE963A9A92}">
      <dgm:prSet/>
      <dgm:spPr/>
      <dgm:t>
        <a:bodyPr/>
        <a:lstStyle/>
        <a:p>
          <a:endParaRPr lang="en-US" noProof="0" dirty="0"/>
        </a:p>
      </dgm:t>
    </dgm:pt>
    <dgm:pt modelId="{79C45E10-D5EA-44B2-A3E2-253693D920C4}">
      <dgm:prSet phldrT="[Texte]"/>
      <dgm:spPr/>
      <dgm:t>
        <a:bodyPr/>
        <a:lstStyle/>
        <a:p>
          <a:endParaRPr lang="en-US" noProof="0" dirty="0"/>
        </a:p>
      </dgm:t>
    </dgm:pt>
    <dgm:pt modelId="{CD2291D9-D824-4578-9658-BB010D7F4A9C}" type="parTrans" cxnId="{267C14F2-7DAE-47B2-BBD8-C03330AD685F}">
      <dgm:prSet/>
      <dgm:spPr/>
      <dgm:t>
        <a:bodyPr/>
        <a:lstStyle/>
        <a:p>
          <a:endParaRPr lang="en-US"/>
        </a:p>
      </dgm:t>
    </dgm:pt>
    <dgm:pt modelId="{6FD17EA8-03E0-436D-9A2C-37BD8BDF4C84}" type="sibTrans" cxnId="{267C14F2-7DAE-47B2-BBD8-C03330AD685F}">
      <dgm:prSet/>
      <dgm:spPr/>
      <dgm:t>
        <a:bodyPr/>
        <a:lstStyle/>
        <a:p>
          <a:endParaRPr lang="en-US"/>
        </a:p>
      </dgm:t>
    </dgm:pt>
    <dgm:pt modelId="{CB337392-FC90-4756-8D0D-115066448814}" type="pres">
      <dgm:prSet presAssocID="{7C8945D2-1515-44A7-8956-41E45E159522}" presName="linearFlow" presStyleCnt="0">
        <dgm:presLayoutVars>
          <dgm:dir/>
          <dgm:animLvl val="lvl"/>
          <dgm:resizeHandles val="exact"/>
        </dgm:presLayoutVars>
      </dgm:prSet>
      <dgm:spPr/>
    </dgm:pt>
    <dgm:pt modelId="{EDC7478F-C6D1-4561-A2C5-5AF43737038D}" type="pres">
      <dgm:prSet presAssocID="{8D80D4BA-1076-4D75-ABD7-98BAA86C5F06}" presName="composite" presStyleCnt="0"/>
      <dgm:spPr/>
    </dgm:pt>
    <dgm:pt modelId="{1F019D02-4483-482F-A9E5-6A4FDE8231EB}" type="pres">
      <dgm:prSet presAssocID="{8D80D4BA-1076-4D75-ABD7-98BAA86C5F06}" presName="parTx" presStyleLbl="node1" presStyleIdx="0" presStyleCnt="5">
        <dgm:presLayoutVars>
          <dgm:chMax val="0"/>
          <dgm:chPref val="0"/>
          <dgm:bulletEnabled val="1"/>
        </dgm:presLayoutVars>
      </dgm:prSet>
      <dgm:spPr/>
    </dgm:pt>
    <dgm:pt modelId="{701AC119-C1DC-4B38-BC31-8ADD2F070C15}" type="pres">
      <dgm:prSet presAssocID="{8D80D4BA-1076-4D75-ABD7-98BAA86C5F06}" presName="parSh" presStyleLbl="node1" presStyleIdx="0" presStyleCnt="5"/>
      <dgm:spPr/>
    </dgm:pt>
    <dgm:pt modelId="{6B0562EC-38EB-4112-85ED-BB9510FC75DD}" type="pres">
      <dgm:prSet presAssocID="{8D80D4BA-1076-4D75-ABD7-98BAA86C5F06}" presName="desTx" presStyleLbl="fgAcc1" presStyleIdx="0" presStyleCnt="5">
        <dgm:presLayoutVars>
          <dgm:bulletEnabled val="1"/>
        </dgm:presLayoutVars>
      </dgm:prSet>
      <dgm:spPr/>
    </dgm:pt>
    <dgm:pt modelId="{4E52732F-1E5E-4293-99F9-E7D46866F331}" type="pres">
      <dgm:prSet presAssocID="{FCAC641C-2AAC-4CBD-AF7F-9B08CD13FD68}" presName="sibTrans" presStyleLbl="sibTrans2D1" presStyleIdx="0" presStyleCnt="4"/>
      <dgm:spPr/>
    </dgm:pt>
    <dgm:pt modelId="{429FC074-8A1F-4EEF-810D-ABC03C3E2B53}" type="pres">
      <dgm:prSet presAssocID="{FCAC641C-2AAC-4CBD-AF7F-9B08CD13FD68}" presName="connTx" presStyleLbl="sibTrans2D1" presStyleIdx="0" presStyleCnt="4"/>
      <dgm:spPr/>
    </dgm:pt>
    <dgm:pt modelId="{4D934D4D-0978-4A6B-B922-2AE311A87065}" type="pres">
      <dgm:prSet presAssocID="{8E0BFC00-6B69-4705-98CB-4591CBD0535D}" presName="composite" presStyleCnt="0"/>
      <dgm:spPr/>
    </dgm:pt>
    <dgm:pt modelId="{536C8A7E-A5E3-47CA-8BF9-9DCFEC9224DD}" type="pres">
      <dgm:prSet presAssocID="{8E0BFC00-6B69-4705-98CB-4591CBD0535D}" presName="parTx" presStyleLbl="node1" presStyleIdx="0" presStyleCnt="5">
        <dgm:presLayoutVars>
          <dgm:chMax val="0"/>
          <dgm:chPref val="0"/>
          <dgm:bulletEnabled val="1"/>
        </dgm:presLayoutVars>
      </dgm:prSet>
      <dgm:spPr/>
    </dgm:pt>
    <dgm:pt modelId="{7AE01286-EECC-41DC-B134-BAD638E43A6D}" type="pres">
      <dgm:prSet presAssocID="{8E0BFC00-6B69-4705-98CB-4591CBD0535D}" presName="parSh" presStyleLbl="node1" presStyleIdx="1" presStyleCnt="5"/>
      <dgm:spPr/>
    </dgm:pt>
    <dgm:pt modelId="{166CDBE5-F371-4EE3-A783-20906782EAEC}" type="pres">
      <dgm:prSet presAssocID="{8E0BFC00-6B69-4705-98CB-4591CBD0535D}" presName="desTx" presStyleLbl="fgAcc1" presStyleIdx="1" presStyleCnt="5">
        <dgm:presLayoutVars>
          <dgm:bulletEnabled val="1"/>
        </dgm:presLayoutVars>
      </dgm:prSet>
      <dgm:spPr/>
    </dgm:pt>
    <dgm:pt modelId="{D0B4257B-4BCC-4CCD-A1E7-CB16D17560E2}" type="pres">
      <dgm:prSet presAssocID="{A07A05D9-B891-493E-A134-0F043AF73824}" presName="sibTrans" presStyleLbl="sibTrans2D1" presStyleIdx="1" presStyleCnt="4"/>
      <dgm:spPr/>
    </dgm:pt>
    <dgm:pt modelId="{D6F49EB9-9631-4E6C-B285-F2CECE0CE5E1}" type="pres">
      <dgm:prSet presAssocID="{A07A05D9-B891-493E-A134-0F043AF73824}" presName="connTx" presStyleLbl="sibTrans2D1" presStyleIdx="1" presStyleCnt="4"/>
      <dgm:spPr/>
    </dgm:pt>
    <dgm:pt modelId="{7AD12EC9-FF83-4E92-8C20-9B620544EFA8}" type="pres">
      <dgm:prSet presAssocID="{B0ADA433-C328-4DF3-B4CC-3D23421758F1}" presName="composite" presStyleCnt="0"/>
      <dgm:spPr/>
    </dgm:pt>
    <dgm:pt modelId="{2C8C3587-C6B1-40A7-827C-40BCE1C52382}" type="pres">
      <dgm:prSet presAssocID="{B0ADA433-C328-4DF3-B4CC-3D23421758F1}" presName="parTx" presStyleLbl="node1" presStyleIdx="1" presStyleCnt="5">
        <dgm:presLayoutVars>
          <dgm:chMax val="0"/>
          <dgm:chPref val="0"/>
          <dgm:bulletEnabled val="1"/>
        </dgm:presLayoutVars>
      </dgm:prSet>
      <dgm:spPr/>
    </dgm:pt>
    <dgm:pt modelId="{BEB370D1-F558-4792-9AF0-C6BEAE391475}" type="pres">
      <dgm:prSet presAssocID="{B0ADA433-C328-4DF3-B4CC-3D23421758F1}" presName="parSh" presStyleLbl="node1" presStyleIdx="2" presStyleCnt="5"/>
      <dgm:spPr/>
    </dgm:pt>
    <dgm:pt modelId="{1D33625E-B78F-41B4-A6EC-8434B603F817}" type="pres">
      <dgm:prSet presAssocID="{B0ADA433-C328-4DF3-B4CC-3D23421758F1}" presName="desTx" presStyleLbl="fgAcc1" presStyleIdx="2" presStyleCnt="5">
        <dgm:presLayoutVars>
          <dgm:bulletEnabled val="1"/>
        </dgm:presLayoutVars>
      </dgm:prSet>
      <dgm:spPr/>
    </dgm:pt>
    <dgm:pt modelId="{33B33DEE-D326-425C-93BD-31B484C4B37D}" type="pres">
      <dgm:prSet presAssocID="{9B892992-0FF2-466B-8881-3AA39FBB3B20}" presName="sibTrans" presStyleLbl="sibTrans2D1" presStyleIdx="2" presStyleCnt="4"/>
      <dgm:spPr/>
    </dgm:pt>
    <dgm:pt modelId="{859673DC-080E-42F3-9F18-57E9537E8A53}" type="pres">
      <dgm:prSet presAssocID="{9B892992-0FF2-466B-8881-3AA39FBB3B20}" presName="connTx" presStyleLbl="sibTrans2D1" presStyleIdx="2" presStyleCnt="4"/>
      <dgm:spPr/>
    </dgm:pt>
    <dgm:pt modelId="{75706915-0813-4CC8-ABED-3706FAC97196}" type="pres">
      <dgm:prSet presAssocID="{E3C64058-568C-4650-B1A9-79D31E670AD9}" presName="composite" presStyleCnt="0"/>
      <dgm:spPr/>
    </dgm:pt>
    <dgm:pt modelId="{9F28CA14-19BE-4336-9638-AC05E3EB4955}" type="pres">
      <dgm:prSet presAssocID="{E3C64058-568C-4650-B1A9-79D31E670AD9}" presName="parTx" presStyleLbl="node1" presStyleIdx="2" presStyleCnt="5">
        <dgm:presLayoutVars>
          <dgm:chMax val="0"/>
          <dgm:chPref val="0"/>
          <dgm:bulletEnabled val="1"/>
        </dgm:presLayoutVars>
      </dgm:prSet>
      <dgm:spPr/>
    </dgm:pt>
    <dgm:pt modelId="{F042DFF0-5E08-46F7-96F5-1303852995CC}" type="pres">
      <dgm:prSet presAssocID="{E3C64058-568C-4650-B1A9-79D31E670AD9}" presName="parSh" presStyleLbl="node1" presStyleIdx="3" presStyleCnt="5"/>
      <dgm:spPr/>
    </dgm:pt>
    <dgm:pt modelId="{3BC2227C-ED45-4D04-8CB7-AA8EA00096BE}" type="pres">
      <dgm:prSet presAssocID="{E3C64058-568C-4650-B1A9-79D31E670AD9}" presName="desTx" presStyleLbl="fgAcc1" presStyleIdx="3" presStyleCnt="5" custScaleX="154597">
        <dgm:presLayoutVars>
          <dgm:bulletEnabled val="1"/>
        </dgm:presLayoutVars>
      </dgm:prSet>
      <dgm:spPr/>
    </dgm:pt>
    <dgm:pt modelId="{0DA71173-E517-4BFA-92F0-8BFD3C9912F4}" type="pres">
      <dgm:prSet presAssocID="{E36DE0B0-E51B-434E-949E-6417FAF6C848}" presName="sibTrans" presStyleLbl="sibTrans2D1" presStyleIdx="3" presStyleCnt="4"/>
      <dgm:spPr/>
    </dgm:pt>
    <dgm:pt modelId="{8FFB6A7A-F682-4849-AC77-8D59FD04E279}" type="pres">
      <dgm:prSet presAssocID="{E36DE0B0-E51B-434E-949E-6417FAF6C848}" presName="connTx" presStyleLbl="sibTrans2D1" presStyleIdx="3" presStyleCnt="4"/>
      <dgm:spPr/>
    </dgm:pt>
    <dgm:pt modelId="{53DF00D9-4020-492D-BDE2-05EACEF9B3DC}" type="pres">
      <dgm:prSet presAssocID="{C7A359AE-A555-429B-9AE2-AECEB9194CD3}" presName="composite" presStyleCnt="0"/>
      <dgm:spPr/>
    </dgm:pt>
    <dgm:pt modelId="{F3736C88-3393-413E-9F3E-ED8EEDFD84F8}" type="pres">
      <dgm:prSet presAssocID="{C7A359AE-A555-429B-9AE2-AECEB9194CD3}" presName="parTx" presStyleLbl="node1" presStyleIdx="3" presStyleCnt="5">
        <dgm:presLayoutVars>
          <dgm:chMax val="0"/>
          <dgm:chPref val="0"/>
          <dgm:bulletEnabled val="1"/>
        </dgm:presLayoutVars>
      </dgm:prSet>
      <dgm:spPr/>
    </dgm:pt>
    <dgm:pt modelId="{73D60008-D1EC-4947-96F5-FD47256B2068}" type="pres">
      <dgm:prSet presAssocID="{C7A359AE-A555-429B-9AE2-AECEB9194CD3}" presName="parSh" presStyleLbl="node1" presStyleIdx="4" presStyleCnt="5"/>
      <dgm:spPr/>
    </dgm:pt>
    <dgm:pt modelId="{F3100817-12BF-4917-9EB3-E5A601966455}" type="pres">
      <dgm:prSet presAssocID="{C7A359AE-A555-429B-9AE2-AECEB9194CD3}" presName="desTx" presStyleLbl="fgAcc1" presStyleIdx="4" presStyleCnt="5">
        <dgm:presLayoutVars>
          <dgm:bulletEnabled val="1"/>
        </dgm:presLayoutVars>
      </dgm:prSet>
      <dgm:spPr/>
    </dgm:pt>
  </dgm:ptLst>
  <dgm:cxnLst>
    <dgm:cxn modelId="{54F07B03-BFE3-4F60-8AC7-38FEDE055F05}" type="presOf" srcId="{8D80D4BA-1076-4D75-ABD7-98BAA86C5F06}" destId="{1F019D02-4483-482F-A9E5-6A4FDE8231EB}" srcOrd="0" destOrd="0" presId="urn:microsoft.com/office/officeart/2005/8/layout/process3"/>
    <dgm:cxn modelId="{076D1B06-EC4B-47A8-845A-CB46CDAD43C5}" srcId="{7C8945D2-1515-44A7-8956-41E45E159522}" destId="{8D80D4BA-1076-4D75-ABD7-98BAA86C5F06}" srcOrd="0" destOrd="0" parTransId="{F33917E6-08CB-4CDA-8C7E-B637DCA2652B}" sibTransId="{FCAC641C-2AAC-4CBD-AF7F-9B08CD13FD68}"/>
    <dgm:cxn modelId="{EA10030E-CE30-4B99-9C1F-57577B50325C}" type="presOf" srcId="{8D80D4BA-1076-4D75-ABD7-98BAA86C5F06}" destId="{701AC119-C1DC-4B38-BC31-8ADD2F070C15}" srcOrd="1" destOrd="0" presId="urn:microsoft.com/office/officeart/2005/8/layout/process3"/>
    <dgm:cxn modelId="{B45AF312-304E-4974-8744-537B6B8C51DA}" type="presOf" srcId="{F4BDCE52-15E9-4220-8746-0B16A49543E0}" destId="{6B0562EC-38EB-4112-85ED-BB9510FC75DD}" srcOrd="0" destOrd="0" presId="urn:microsoft.com/office/officeart/2005/8/layout/process3"/>
    <dgm:cxn modelId="{B471B413-77BF-4F08-AAE0-F8CCD44A02E2}" type="presOf" srcId="{FCAC641C-2AAC-4CBD-AF7F-9B08CD13FD68}" destId="{4E52732F-1E5E-4293-99F9-E7D46866F331}" srcOrd="0" destOrd="0" presId="urn:microsoft.com/office/officeart/2005/8/layout/process3"/>
    <dgm:cxn modelId="{D095CF16-3DD0-48D4-9AE6-D4A8A589CC43}" srcId="{8E0BFC00-6B69-4705-98CB-4591CBD0535D}" destId="{7F104C94-AFB3-4023-83D9-D792EE039B0D}" srcOrd="0" destOrd="0" parTransId="{ADADC48E-8670-47AD-B098-F04CFED6BDB5}" sibTransId="{16EA4729-81C4-405A-802D-3056DDF67E07}"/>
    <dgm:cxn modelId="{83BECC24-66DF-4A12-AB29-825EE563B840}" type="presOf" srcId="{8E0BFC00-6B69-4705-98CB-4591CBD0535D}" destId="{536C8A7E-A5E3-47CA-8BF9-9DCFEC9224DD}" srcOrd="0" destOrd="0" presId="urn:microsoft.com/office/officeart/2005/8/layout/process3"/>
    <dgm:cxn modelId="{EDC79D39-23F8-4AD1-A8EF-709F639DB32B}" type="presOf" srcId="{E36DE0B0-E51B-434E-949E-6417FAF6C848}" destId="{0DA71173-E517-4BFA-92F0-8BFD3C9912F4}" srcOrd="0" destOrd="0" presId="urn:microsoft.com/office/officeart/2005/8/layout/process3"/>
    <dgm:cxn modelId="{80C1C560-7D0D-40D3-B3FB-E172F96ACA24}" srcId="{7C8945D2-1515-44A7-8956-41E45E159522}" destId="{8E0BFC00-6B69-4705-98CB-4591CBD0535D}" srcOrd="1" destOrd="0" parTransId="{F6EDD058-389C-4287-919A-3C6760233318}" sibTransId="{A07A05D9-B891-493E-A134-0F043AF73824}"/>
    <dgm:cxn modelId="{E06EF067-04DA-4EB5-BC12-A2231B3268A0}" type="presOf" srcId="{7C8945D2-1515-44A7-8956-41E45E159522}" destId="{CB337392-FC90-4756-8D0D-115066448814}" srcOrd="0" destOrd="0" presId="urn:microsoft.com/office/officeart/2005/8/layout/process3"/>
    <dgm:cxn modelId="{C8955B4C-CC8A-4D5D-98B5-87910429D3E1}" type="presOf" srcId="{8E0BFC00-6B69-4705-98CB-4591CBD0535D}" destId="{7AE01286-EECC-41DC-B134-BAD638E43A6D}" srcOrd="1" destOrd="0" presId="urn:microsoft.com/office/officeart/2005/8/layout/process3"/>
    <dgm:cxn modelId="{820AE94D-35C5-451E-9F0C-24BF3AD374CB}" type="presOf" srcId="{C7A359AE-A555-429B-9AE2-AECEB9194CD3}" destId="{73D60008-D1EC-4947-96F5-FD47256B2068}" srcOrd="1" destOrd="0" presId="urn:microsoft.com/office/officeart/2005/8/layout/process3"/>
    <dgm:cxn modelId="{15BEC254-D4EA-429A-8D14-E69628408278}" type="presOf" srcId="{31D17FD0-D95F-4325-9C0B-A5D500D78BDA}" destId="{1D33625E-B78F-41B4-A6EC-8434B603F817}" srcOrd="0" destOrd="1" presId="urn:microsoft.com/office/officeart/2005/8/layout/process3"/>
    <dgm:cxn modelId="{4C3C5556-C822-4DE1-9A88-BBFE7B77DA4D}" type="presOf" srcId="{570D445B-3FE0-4853-BD11-2A5175E36306}" destId="{3BC2227C-ED45-4D04-8CB7-AA8EA00096BE}" srcOrd="0" destOrd="0" presId="urn:microsoft.com/office/officeart/2005/8/layout/process3"/>
    <dgm:cxn modelId="{1D2C5985-3841-47E1-A7AB-EB5746417AF7}" srcId="{7C8945D2-1515-44A7-8956-41E45E159522}" destId="{C7A359AE-A555-429B-9AE2-AECEB9194CD3}" srcOrd="4" destOrd="0" parTransId="{14437A19-08E6-4197-A2AA-EA7A5F7336BD}" sibTransId="{02EBB62B-8F73-459A-A613-F0DEFA5128CB}"/>
    <dgm:cxn modelId="{3F328C89-254E-4D08-BC79-473E9DA7AB7C}" type="presOf" srcId="{C7A359AE-A555-429B-9AE2-AECEB9194CD3}" destId="{F3736C88-3393-413E-9F3E-ED8EEDFD84F8}" srcOrd="0" destOrd="0" presId="urn:microsoft.com/office/officeart/2005/8/layout/process3"/>
    <dgm:cxn modelId="{A173378F-DF02-49F5-8D66-CAE467C00495}" srcId="{8D80D4BA-1076-4D75-ABD7-98BAA86C5F06}" destId="{F4BDCE52-15E9-4220-8746-0B16A49543E0}" srcOrd="0" destOrd="0" parTransId="{8A18665B-9CE5-487E-B792-CE9380BA1D63}" sibTransId="{18163253-552C-47DE-85BE-94269179FB38}"/>
    <dgm:cxn modelId="{23379B90-3932-44E7-9891-C04A29928F66}" type="presOf" srcId="{83E96145-6796-4739-AB66-A35112E09DDE}" destId="{F3100817-12BF-4917-9EB3-E5A601966455}" srcOrd="0" destOrd="0" presId="urn:microsoft.com/office/officeart/2005/8/layout/process3"/>
    <dgm:cxn modelId="{1D161698-D821-430A-96C0-737E5956E28F}" type="presOf" srcId="{A07A05D9-B891-493E-A134-0F043AF73824}" destId="{D0B4257B-4BCC-4CCD-A1E7-CB16D17560E2}" srcOrd="0" destOrd="0" presId="urn:microsoft.com/office/officeart/2005/8/layout/process3"/>
    <dgm:cxn modelId="{EA5495A2-3000-4E6C-BF7E-93E401A84765}" type="presOf" srcId="{E3C64058-568C-4650-B1A9-79D31E670AD9}" destId="{F042DFF0-5E08-46F7-96F5-1303852995CC}" srcOrd="1" destOrd="0" presId="urn:microsoft.com/office/officeart/2005/8/layout/process3"/>
    <dgm:cxn modelId="{FBAC40A4-4A32-4ACD-B558-BE34BDF21790}" type="presOf" srcId="{FB71FB62-4405-414B-9A08-48002733A503}" destId="{1D33625E-B78F-41B4-A6EC-8434B603F817}" srcOrd="0" destOrd="0" presId="urn:microsoft.com/office/officeart/2005/8/layout/process3"/>
    <dgm:cxn modelId="{48118FA4-26DC-494A-82BB-A4C077F561B6}" srcId="{7C8945D2-1515-44A7-8956-41E45E159522}" destId="{B0ADA433-C328-4DF3-B4CC-3D23421758F1}" srcOrd="2" destOrd="0" parTransId="{1DA88E7E-287C-494B-BAF8-EE498E0939C8}" sibTransId="{9B892992-0FF2-466B-8881-3AA39FBB3B20}"/>
    <dgm:cxn modelId="{C1A12EB2-209E-449F-B4D4-6AE72E199083}" srcId="{E3C64058-568C-4650-B1A9-79D31E670AD9}" destId="{570D445B-3FE0-4853-BD11-2A5175E36306}" srcOrd="0" destOrd="0" parTransId="{2617993D-55A2-44E2-BA53-8B458FCD23CD}" sibTransId="{46D80246-581C-41C3-B092-8C591EB15F1C}"/>
    <dgm:cxn modelId="{1C0E20B3-7099-4543-AA47-39CD77B281FF}" srcId="{7C8945D2-1515-44A7-8956-41E45E159522}" destId="{E3C64058-568C-4650-B1A9-79D31E670AD9}" srcOrd="3" destOrd="0" parTransId="{FBD754D9-EB66-4D94-97CA-C687470C1211}" sibTransId="{E36DE0B0-E51B-434E-949E-6417FAF6C848}"/>
    <dgm:cxn modelId="{29737BC1-D67D-4DCA-9047-0ACE963A9A92}" srcId="{C7A359AE-A555-429B-9AE2-AECEB9194CD3}" destId="{83E96145-6796-4739-AB66-A35112E09DDE}" srcOrd="0" destOrd="0" parTransId="{E30F7455-5A14-40CF-9DBB-3E46E8CE47CC}" sibTransId="{657BBDE2-B74E-40B0-9BAB-5FA914A4F554}"/>
    <dgm:cxn modelId="{45DFECC1-9A42-4CD3-9917-AE0C700B8A73}" type="presOf" srcId="{79C45E10-D5EA-44B2-A3E2-253693D920C4}" destId="{3BC2227C-ED45-4D04-8CB7-AA8EA00096BE}" srcOrd="0" destOrd="1" presId="urn:microsoft.com/office/officeart/2005/8/layout/process3"/>
    <dgm:cxn modelId="{315FF1C7-7209-4514-B7C2-3D3FD9831C79}" srcId="{B0ADA433-C328-4DF3-B4CC-3D23421758F1}" destId="{FB71FB62-4405-414B-9A08-48002733A503}" srcOrd="0" destOrd="0" parTransId="{0C47EA3C-30AD-476F-937A-F55F6C60DA33}" sibTransId="{B73BBE94-317A-4BB1-B436-065ADDC19BAA}"/>
    <dgm:cxn modelId="{0010CFC9-6348-4566-A72B-84903D1C430A}" srcId="{B0ADA433-C328-4DF3-B4CC-3D23421758F1}" destId="{31D17FD0-D95F-4325-9C0B-A5D500D78BDA}" srcOrd="1" destOrd="0" parTransId="{18E09DA6-E0DF-4A5A-BF83-799A4CF59A7F}" sibTransId="{15A0767B-754E-4723-B7E2-3708CFD328E4}"/>
    <dgm:cxn modelId="{5160F0C9-AFC7-45FD-8498-533450B49157}" type="presOf" srcId="{FCAC641C-2AAC-4CBD-AF7F-9B08CD13FD68}" destId="{429FC074-8A1F-4EEF-810D-ABC03C3E2B53}" srcOrd="1" destOrd="0" presId="urn:microsoft.com/office/officeart/2005/8/layout/process3"/>
    <dgm:cxn modelId="{F3ACD3CC-99E9-4E69-BA89-7A0C2DBD3E05}" type="presOf" srcId="{9B892992-0FF2-466B-8881-3AA39FBB3B20}" destId="{33B33DEE-D326-425C-93BD-31B484C4B37D}" srcOrd="0" destOrd="0" presId="urn:microsoft.com/office/officeart/2005/8/layout/process3"/>
    <dgm:cxn modelId="{7C2271D0-7CB4-4BEA-A860-FE1949C0E7D7}" type="presOf" srcId="{9B892992-0FF2-466B-8881-3AA39FBB3B20}" destId="{859673DC-080E-42F3-9F18-57E9537E8A53}" srcOrd="1" destOrd="0" presId="urn:microsoft.com/office/officeart/2005/8/layout/process3"/>
    <dgm:cxn modelId="{85CD09D2-606F-4771-A102-D4304E0B1420}" type="presOf" srcId="{B0ADA433-C328-4DF3-B4CC-3D23421758F1}" destId="{2C8C3587-C6B1-40A7-827C-40BCE1C52382}" srcOrd="0" destOrd="0" presId="urn:microsoft.com/office/officeart/2005/8/layout/process3"/>
    <dgm:cxn modelId="{FFFEF6D3-370C-49AE-848B-9D85567C8054}" type="presOf" srcId="{B0ADA433-C328-4DF3-B4CC-3D23421758F1}" destId="{BEB370D1-F558-4792-9AF0-C6BEAE391475}" srcOrd="1" destOrd="0" presId="urn:microsoft.com/office/officeart/2005/8/layout/process3"/>
    <dgm:cxn modelId="{F5D4C1D4-B61D-4FD2-9638-BC936399277A}" type="presOf" srcId="{A07A05D9-B891-493E-A134-0F043AF73824}" destId="{D6F49EB9-9631-4E6C-B285-F2CECE0CE5E1}" srcOrd="1" destOrd="0" presId="urn:microsoft.com/office/officeart/2005/8/layout/process3"/>
    <dgm:cxn modelId="{A8000BE3-486C-4834-9ED1-5795B967381C}" type="presOf" srcId="{7F104C94-AFB3-4023-83D9-D792EE039B0D}" destId="{166CDBE5-F371-4EE3-A783-20906782EAEC}" srcOrd="0" destOrd="0" presId="urn:microsoft.com/office/officeart/2005/8/layout/process3"/>
    <dgm:cxn modelId="{B3224DE4-5B32-491E-BB39-73DCDED72AEF}" type="presOf" srcId="{E36DE0B0-E51B-434E-949E-6417FAF6C848}" destId="{8FFB6A7A-F682-4849-AC77-8D59FD04E279}" srcOrd="1" destOrd="0" presId="urn:microsoft.com/office/officeart/2005/8/layout/process3"/>
    <dgm:cxn modelId="{267C14F2-7DAE-47B2-BBD8-C03330AD685F}" srcId="{E3C64058-568C-4650-B1A9-79D31E670AD9}" destId="{79C45E10-D5EA-44B2-A3E2-253693D920C4}" srcOrd="1" destOrd="0" parTransId="{CD2291D9-D824-4578-9658-BB010D7F4A9C}" sibTransId="{6FD17EA8-03E0-436D-9A2C-37BD8BDF4C84}"/>
    <dgm:cxn modelId="{45A5D5FD-E877-48B6-8A04-216D7A52E09A}" type="presOf" srcId="{E3C64058-568C-4650-B1A9-79D31E670AD9}" destId="{9F28CA14-19BE-4336-9638-AC05E3EB4955}" srcOrd="0" destOrd="0" presId="urn:microsoft.com/office/officeart/2005/8/layout/process3"/>
    <dgm:cxn modelId="{5AC7A019-0EE7-4136-96E8-E8E68400626D}" type="presParOf" srcId="{CB337392-FC90-4756-8D0D-115066448814}" destId="{EDC7478F-C6D1-4561-A2C5-5AF43737038D}" srcOrd="0" destOrd="0" presId="urn:microsoft.com/office/officeart/2005/8/layout/process3"/>
    <dgm:cxn modelId="{43DCA752-A99C-4B67-B1FA-E6E107FE4199}" type="presParOf" srcId="{EDC7478F-C6D1-4561-A2C5-5AF43737038D}" destId="{1F019D02-4483-482F-A9E5-6A4FDE8231EB}" srcOrd="0" destOrd="0" presId="urn:microsoft.com/office/officeart/2005/8/layout/process3"/>
    <dgm:cxn modelId="{C84800E1-EF77-45EA-8E40-0332B32B422F}" type="presParOf" srcId="{EDC7478F-C6D1-4561-A2C5-5AF43737038D}" destId="{701AC119-C1DC-4B38-BC31-8ADD2F070C15}" srcOrd="1" destOrd="0" presId="urn:microsoft.com/office/officeart/2005/8/layout/process3"/>
    <dgm:cxn modelId="{F11B88E8-8398-43E5-93B3-B50EA67B9FA1}" type="presParOf" srcId="{EDC7478F-C6D1-4561-A2C5-5AF43737038D}" destId="{6B0562EC-38EB-4112-85ED-BB9510FC75DD}" srcOrd="2" destOrd="0" presId="urn:microsoft.com/office/officeart/2005/8/layout/process3"/>
    <dgm:cxn modelId="{EEDBD83A-172E-4FF4-BA4B-2C248BB1689F}" type="presParOf" srcId="{CB337392-FC90-4756-8D0D-115066448814}" destId="{4E52732F-1E5E-4293-99F9-E7D46866F331}" srcOrd="1" destOrd="0" presId="urn:microsoft.com/office/officeart/2005/8/layout/process3"/>
    <dgm:cxn modelId="{CE37ABE4-177F-4E69-936D-0D578F62132B}" type="presParOf" srcId="{4E52732F-1E5E-4293-99F9-E7D46866F331}" destId="{429FC074-8A1F-4EEF-810D-ABC03C3E2B53}" srcOrd="0" destOrd="0" presId="urn:microsoft.com/office/officeart/2005/8/layout/process3"/>
    <dgm:cxn modelId="{6AFB8649-DE84-4B48-833C-FE20525780DE}" type="presParOf" srcId="{CB337392-FC90-4756-8D0D-115066448814}" destId="{4D934D4D-0978-4A6B-B922-2AE311A87065}" srcOrd="2" destOrd="0" presId="urn:microsoft.com/office/officeart/2005/8/layout/process3"/>
    <dgm:cxn modelId="{06C3E26C-1A5B-4196-ADEB-797E34879872}" type="presParOf" srcId="{4D934D4D-0978-4A6B-B922-2AE311A87065}" destId="{536C8A7E-A5E3-47CA-8BF9-9DCFEC9224DD}" srcOrd="0" destOrd="0" presId="urn:microsoft.com/office/officeart/2005/8/layout/process3"/>
    <dgm:cxn modelId="{03E96FD0-6B53-4E4F-9821-2236AEAE343D}" type="presParOf" srcId="{4D934D4D-0978-4A6B-B922-2AE311A87065}" destId="{7AE01286-EECC-41DC-B134-BAD638E43A6D}" srcOrd="1" destOrd="0" presId="urn:microsoft.com/office/officeart/2005/8/layout/process3"/>
    <dgm:cxn modelId="{C9175B5D-F4B1-48B1-8AB6-6FFA93061256}" type="presParOf" srcId="{4D934D4D-0978-4A6B-B922-2AE311A87065}" destId="{166CDBE5-F371-4EE3-A783-20906782EAEC}" srcOrd="2" destOrd="0" presId="urn:microsoft.com/office/officeart/2005/8/layout/process3"/>
    <dgm:cxn modelId="{28F06934-E76A-464C-BBA8-5F3304051FC6}" type="presParOf" srcId="{CB337392-FC90-4756-8D0D-115066448814}" destId="{D0B4257B-4BCC-4CCD-A1E7-CB16D17560E2}" srcOrd="3" destOrd="0" presId="urn:microsoft.com/office/officeart/2005/8/layout/process3"/>
    <dgm:cxn modelId="{66C10A90-6790-44A0-9FA7-EE8D196B056F}" type="presParOf" srcId="{D0B4257B-4BCC-4CCD-A1E7-CB16D17560E2}" destId="{D6F49EB9-9631-4E6C-B285-F2CECE0CE5E1}" srcOrd="0" destOrd="0" presId="urn:microsoft.com/office/officeart/2005/8/layout/process3"/>
    <dgm:cxn modelId="{B943C784-37BA-410A-A9E0-A6FC19BF2803}" type="presParOf" srcId="{CB337392-FC90-4756-8D0D-115066448814}" destId="{7AD12EC9-FF83-4E92-8C20-9B620544EFA8}" srcOrd="4" destOrd="0" presId="urn:microsoft.com/office/officeart/2005/8/layout/process3"/>
    <dgm:cxn modelId="{BDF70FF7-975D-490E-8873-143FDB8FF6FC}" type="presParOf" srcId="{7AD12EC9-FF83-4E92-8C20-9B620544EFA8}" destId="{2C8C3587-C6B1-40A7-827C-40BCE1C52382}" srcOrd="0" destOrd="0" presId="urn:microsoft.com/office/officeart/2005/8/layout/process3"/>
    <dgm:cxn modelId="{850A3CC4-F6BD-4BD2-A789-244374CA6C21}" type="presParOf" srcId="{7AD12EC9-FF83-4E92-8C20-9B620544EFA8}" destId="{BEB370D1-F558-4792-9AF0-C6BEAE391475}" srcOrd="1" destOrd="0" presId="urn:microsoft.com/office/officeart/2005/8/layout/process3"/>
    <dgm:cxn modelId="{62B1A0F6-830D-4188-82E7-6D9659D07884}" type="presParOf" srcId="{7AD12EC9-FF83-4E92-8C20-9B620544EFA8}" destId="{1D33625E-B78F-41B4-A6EC-8434B603F817}" srcOrd="2" destOrd="0" presId="urn:microsoft.com/office/officeart/2005/8/layout/process3"/>
    <dgm:cxn modelId="{32642674-5339-4074-B137-F19E1C303B1B}" type="presParOf" srcId="{CB337392-FC90-4756-8D0D-115066448814}" destId="{33B33DEE-D326-425C-93BD-31B484C4B37D}" srcOrd="5" destOrd="0" presId="urn:microsoft.com/office/officeart/2005/8/layout/process3"/>
    <dgm:cxn modelId="{711BA6B8-D739-444D-AB15-EEA75151105F}" type="presParOf" srcId="{33B33DEE-D326-425C-93BD-31B484C4B37D}" destId="{859673DC-080E-42F3-9F18-57E9537E8A53}" srcOrd="0" destOrd="0" presId="urn:microsoft.com/office/officeart/2005/8/layout/process3"/>
    <dgm:cxn modelId="{E1054C31-A435-4247-ABF9-D4B28E83B656}" type="presParOf" srcId="{CB337392-FC90-4756-8D0D-115066448814}" destId="{75706915-0813-4CC8-ABED-3706FAC97196}" srcOrd="6" destOrd="0" presId="urn:microsoft.com/office/officeart/2005/8/layout/process3"/>
    <dgm:cxn modelId="{873867A0-FD36-41DB-A1B7-2ABF245CDED0}" type="presParOf" srcId="{75706915-0813-4CC8-ABED-3706FAC97196}" destId="{9F28CA14-19BE-4336-9638-AC05E3EB4955}" srcOrd="0" destOrd="0" presId="urn:microsoft.com/office/officeart/2005/8/layout/process3"/>
    <dgm:cxn modelId="{702764AE-E156-4481-8A17-7310B6EB38BE}" type="presParOf" srcId="{75706915-0813-4CC8-ABED-3706FAC97196}" destId="{F042DFF0-5E08-46F7-96F5-1303852995CC}" srcOrd="1" destOrd="0" presId="urn:microsoft.com/office/officeart/2005/8/layout/process3"/>
    <dgm:cxn modelId="{A81137B9-11E7-4FCE-8E98-80E9EEFBD67A}" type="presParOf" srcId="{75706915-0813-4CC8-ABED-3706FAC97196}" destId="{3BC2227C-ED45-4D04-8CB7-AA8EA00096BE}" srcOrd="2" destOrd="0" presId="urn:microsoft.com/office/officeart/2005/8/layout/process3"/>
    <dgm:cxn modelId="{2C343E2E-278D-4900-A51D-A0D9D6D9E117}" type="presParOf" srcId="{CB337392-FC90-4756-8D0D-115066448814}" destId="{0DA71173-E517-4BFA-92F0-8BFD3C9912F4}" srcOrd="7" destOrd="0" presId="urn:microsoft.com/office/officeart/2005/8/layout/process3"/>
    <dgm:cxn modelId="{83737E81-544F-467A-9955-1A1DB336EE29}" type="presParOf" srcId="{0DA71173-E517-4BFA-92F0-8BFD3C9912F4}" destId="{8FFB6A7A-F682-4849-AC77-8D59FD04E279}" srcOrd="0" destOrd="0" presId="urn:microsoft.com/office/officeart/2005/8/layout/process3"/>
    <dgm:cxn modelId="{40E93E71-F9E8-4951-A47A-118B56ED3FE4}" type="presParOf" srcId="{CB337392-FC90-4756-8D0D-115066448814}" destId="{53DF00D9-4020-492D-BDE2-05EACEF9B3DC}" srcOrd="8" destOrd="0" presId="urn:microsoft.com/office/officeart/2005/8/layout/process3"/>
    <dgm:cxn modelId="{C6E8D1EA-76DE-4693-9CCF-D34C69189BAF}" type="presParOf" srcId="{53DF00D9-4020-492D-BDE2-05EACEF9B3DC}" destId="{F3736C88-3393-413E-9F3E-ED8EEDFD84F8}" srcOrd="0" destOrd="0" presId="urn:microsoft.com/office/officeart/2005/8/layout/process3"/>
    <dgm:cxn modelId="{3839C38C-653E-4D5C-BA41-13645AF7DAA2}" type="presParOf" srcId="{53DF00D9-4020-492D-BDE2-05EACEF9B3DC}" destId="{73D60008-D1EC-4947-96F5-FD47256B2068}" srcOrd="1" destOrd="0" presId="urn:microsoft.com/office/officeart/2005/8/layout/process3"/>
    <dgm:cxn modelId="{315673BA-47AF-43E8-8600-7A58C41A90D6}" type="presParOf" srcId="{53DF00D9-4020-492D-BDE2-05EACEF9B3DC}" destId="{F3100817-12BF-4917-9EB3-E5A601966455}" srcOrd="2" destOrd="0" presId="urn:microsoft.com/office/officeart/2005/8/layout/process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18E7BAF-A05D-43B1-90CB-6696966ACA6C}">
      <dsp:nvSpPr>
        <dsp:cNvPr id="0" name=""/>
        <dsp:cNvSpPr/>
      </dsp:nvSpPr>
      <dsp:spPr>
        <a:xfrm>
          <a:off x="0" y="497"/>
          <a:ext cx="4796574" cy="917508"/>
        </a:xfrm>
        <a:prstGeom prst="roundRect">
          <a:avLst>
            <a:gd name="adj" fmla="val 10000"/>
          </a:avLst>
        </a:prstGeom>
        <a:solidFill>
          <a:schemeClr val="accent4">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US" sz="2100" kern="1200" noProof="0" dirty="0" err="1"/>
            <a:t>Université</a:t>
          </a:r>
          <a:r>
            <a:rPr lang="en-US" sz="2100" kern="1200" noProof="0" dirty="0"/>
            <a:t> Paris </a:t>
          </a:r>
          <a:r>
            <a:rPr lang="en-US" sz="2100" kern="1200" noProof="0" dirty="0" err="1"/>
            <a:t>Saclay</a:t>
          </a:r>
          <a:endParaRPr lang="en-US" sz="2100" kern="1200" noProof="0" dirty="0"/>
        </a:p>
        <a:p>
          <a:pPr marL="0" lvl="0" indent="0" algn="ctr" defTabSz="933450">
            <a:lnSpc>
              <a:spcPct val="90000"/>
            </a:lnSpc>
            <a:spcBef>
              <a:spcPct val="0"/>
            </a:spcBef>
            <a:spcAft>
              <a:spcPct val="35000"/>
            </a:spcAft>
            <a:buNone/>
          </a:pPr>
          <a:r>
            <a:rPr lang="en-US" sz="2100" kern="1200" noProof="0" dirty="0"/>
            <a:t>~4100 PhD students – 21 doctoral schools </a:t>
          </a:r>
        </a:p>
      </dsp:txBody>
      <dsp:txXfrm>
        <a:off x="26873" y="27370"/>
        <a:ext cx="4742828" cy="863762"/>
      </dsp:txXfrm>
    </dsp:sp>
    <dsp:sp modelId="{7711D54D-2DEE-4325-A7B1-F08E6BF1F2CF}">
      <dsp:nvSpPr>
        <dsp:cNvPr id="0" name=""/>
        <dsp:cNvSpPr/>
      </dsp:nvSpPr>
      <dsp:spPr>
        <a:xfrm>
          <a:off x="6694" y="1002410"/>
          <a:ext cx="4787210" cy="917508"/>
        </a:xfrm>
        <a:prstGeom prst="roundRect">
          <a:avLst>
            <a:gd name="adj" fmla="val 10000"/>
          </a:avLst>
        </a:prstGeom>
        <a:solidFill>
          <a:schemeClr val="accent6">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US" sz="2100" kern="1200" noProof="0" dirty="0"/>
            <a:t>Graduate School of Physics</a:t>
          </a:r>
        </a:p>
        <a:p>
          <a:pPr marL="0" lvl="0" indent="0" algn="ctr" defTabSz="933450">
            <a:lnSpc>
              <a:spcPct val="90000"/>
            </a:lnSpc>
            <a:spcBef>
              <a:spcPct val="0"/>
            </a:spcBef>
            <a:spcAft>
              <a:spcPct val="35000"/>
            </a:spcAft>
            <a:buNone/>
          </a:pPr>
          <a:r>
            <a:rPr lang="en-US" sz="2100" kern="1200" noProof="0" dirty="0"/>
            <a:t> 4 Doctoral Schools</a:t>
          </a:r>
        </a:p>
      </dsp:txBody>
      <dsp:txXfrm>
        <a:off x="33567" y="1029283"/>
        <a:ext cx="4733464" cy="863762"/>
      </dsp:txXfrm>
    </dsp:sp>
    <dsp:sp modelId="{2B139B71-FE16-4264-A0AA-897DACE48FF9}">
      <dsp:nvSpPr>
        <dsp:cNvPr id="0" name=""/>
        <dsp:cNvSpPr/>
      </dsp:nvSpPr>
      <dsp:spPr>
        <a:xfrm>
          <a:off x="13389" y="2004821"/>
          <a:ext cx="4787210" cy="917508"/>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fr-FR" sz="2100" kern="1200" noProof="0" dirty="0"/>
            <a:t>~200 PhD </a:t>
          </a:r>
          <a:r>
            <a:rPr lang="fr-FR" sz="2100" kern="1200" noProof="0" dirty="0" err="1"/>
            <a:t>students</a:t>
          </a:r>
          <a:endParaRPr lang="fr-FR" sz="2100" kern="1200" noProof="0" dirty="0"/>
        </a:p>
        <a:p>
          <a:pPr marL="0" lvl="0" indent="0" algn="ctr" defTabSz="933450">
            <a:lnSpc>
              <a:spcPct val="90000"/>
            </a:lnSpc>
            <a:spcBef>
              <a:spcPct val="0"/>
            </a:spcBef>
            <a:spcAft>
              <a:spcPct val="35000"/>
            </a:spcAft>
            <a:buNone/>
          </a:pPr>
          <a:r>
            <a:rPr lang="fr-FR" sz="2100" kern="1200" noProof="0" dirty="0"/>
            <a:t>15 </a:t>
          </a:r>
          <a:r>
            <a:rPr lang="fr-FR" sz="2100" kern="1200" noProof="0" dirty="0" err="1"/>
            <a:t>labs</a:t>
          </a:r>
          <a:r>
            <a:rPr lang="fr-FR" sz="2100" kern="1200" noProof="0" dirty="0"/>
            <a:t> : 445 </a:t>
          </a:r>
          <a:r>
            <a:rPr lang="fr-FR" sz="2100" kern="1200" noProof="0" dirty="0" err="1"/>
            <a:t>supervisors</a:t>
          </a:r>
          <a:r>
            <a:rPr lang="fr-FR" sz="2100" kern="1200" noProof="0" dirty="0"/>
            <a:t> (309 HDR)</a:t>
          </a:r>
          <a:endParaRPr lang="en-US" sz="2100" kern="1200" noProof="0" dirty="0"/>
        </a:p>
      </dsp:txBody>
      <dsp:txXfrm>
        <a:off x="40262" y="2031694"/>
        <a:ext cx="4733464" cy="86376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01AC119-C1DC-4B38-BC31-8ADD2F070C15}">
      <dsp:nvSpPr>
        <dsp:cNvPr id="0" name=""/>
        <dsp:cNvSpPr/>
      </dsp:nvSpPr>
      <dsp:spPr>
        <a:xfrm>
          <a:off x="581" y="1678978"/>
          <a:ext cx="1255274" cy="561600"/>
        </a:xfrm>
        <a:prstGeom prst="roundRect">
          <a:avLst>
            <a:gd name="adj" fmla="val 10000"/>
          </a:avLst>
        </a:prstGeom>
        <a:solidFill>
          <a:schemeClr val="accent4">
            <a:shade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2456" tIns="92456" rIns="92456" bIns="49530" numCol="1" spcCol="1270" anchor="t" anchorCtr="0">
          <a:noAutofit/>
        </a:bodyPr>
        <a:lstStyle/>
        <a:p>
          <a:pPr marL="0" lvl="0" indent="0" algn="l" defTabSz="577850">
            <a:lnSpc>
              <a:spcPct val="90000"/>
            </a:lnSpc>
            <a:spcBef>
              <a:spcPct val="0"/>
            </a:spcBef>
            <a:spcAft>
              <a:spcPct val="35000"/>
            </a:spcAft>
            <a:buNone/>
          </a:pPr>
          <a:r>
            <a:rPr lang="en-US" sz="1300" kern="1200" noProof="0" dirty="0"/>
            <a:t>ADUM</a:t>
          </a:r>
        </a:p>
      </dsp:txBody>
      <dsp:txXfrm>
        <a:off x="581" y="1678978"/>
        <a:ext cx="1255274" cy="374400"/>
      </dsp:txXfrm>
    </dsp:sp>
    <dsp:sp modelId="{6B0562EC-38EB-4112-85ED-BB9510FC75DD}">
      <dsp:nvSpPr>
        <dsp:cNvPr id="0" name=""/>
        <dsp:cNvSpPr/>
      </dsp:nvSpPr>
      <dsp:spPr>
        <a:xfrm>
          <a:off x="257686" y="2053378"/>
          <a:ext cx="1255274" cy="1567777"/>
        </a:xfrm>
        <a:prstGeom prst="roundRect">
          <a:avLst>
            <a:gd name="adj" fmla="val 10000"/>
          </a:avLst>
        </a:prstGeom>
        <a:solidFill>
          <a:schemeClr val="lt1">
            <a:alpha val="90000"/>
            <a:hueOff val="0"/>
            <a:satOff val="0"/>
            <a:lumOff val="0"/>
            <a:alphaOff val="0"/>
          </a:schemeClr>
        </a:solidFill>
        <a:ln w="25400" cap="flat" cmpd="sng" algn="ctr">
          <a:solidFill>
            <a:schemeClr val="accent4">
              <a:shade val="5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2456" tIns="92456" rIns="92456"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noProof="0" dirty="0"/>
            <a:t>initiate your reenrollment request in ADUM </a:t>
          </a:r>
        </a:p>
      </dsp:txBody>
      <dsp:txXfrm>
        <a:off x="294452" y="2090144"/>
        <a:ext cx="1181742" cy="1494245"/>
      </dsp:txXfrm>
    </dsp:sp>
    <dsp:sp modelId="{4E52732F-1E5E-4293-99F9-E7D46866F331}">
      <dsp:nvSpPr>
        <dsp:cNvPr id="0" name=""/>
        <dsp:cNvSpPr/>
      </dsp:nvSpPr>
      <dsp:spPr>
        <a:xfrm>
          <a:off x="1446151" y="1709914"/>
          <a:ext cx="403425" cy="312527"/>
        </a:xfrm>
        <a:prstGeom prst="rightArrow">
          <a:avLst>
            <a:gd name="adj1" fmla="val 60000"/>
            <a:gd name="adj2" fmla="val 50000"/>
          </a:avLst>
        </a:prstGeom>
        <a:solidFill>
          <a:schemeClr val="accent4">
            <a:shade val="90000"/>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44500">
            <a:lnSpc>
              <a:spcPct val="90000"/>
            </a:lnSpc>
            <a:spcBef>
              <a:spcPct val="0"/>
            </a:spcBef>
            <a:spcAft>
              <a:spcPct val="35000"/>
            </a:spcAft>
            <a:buNone/>
          </a:pPr>
          <a:endParaRPr lang="en-US" sz="1000" kern="1200" noProof="0" dirty="0"/>
        </a:p>
      </dsp:txBody>
      <dsp:txXfrm>
        <a:off x="1446151" y="1772419"/>
        <a:ext cx="309667" cy="187517"/>
      </dsp:txXfrm>
    </dsp:sp>
    <dsp:sp modelId="{7AE01286-EECC-41DC-B134-BAD638E43A6D}">
      <dsp:nvSpPr>
        <dsp:cNvPr id="0" name=""/>
        <dsp:cNvSpPr/>
      </dsp:nvSpPr>
      <dsp:spPr>
        <a:xfrm>
          <a:off x="2017036" y="1678978"/>
          <a:ext cx="1255274" cy="561600"/>
        </a:xfrm>
        <a:prstGeom prst="roundRect">
          <a:avLst>
            <a:gd name="adj" fmla="val 10000"/>
          </a:avLst>
        </a:prstGeom>
        <a:solidFill>
          <a:schemeClr val="accent4">
            <a:shade val="50000"/>
            <a:hueOff val="-83774"/>
            <a:satOff val="-2535"/>
            <a:lumOff val="1664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2456" tIns="92456" rIns="92456" bIns="49530" numCol="1" spcCol="1270" anchor="t" anchorCtr="0">
          <a:noAutofit/>
        </a:bodyPr>
        <a:lstStyle/>
        <a:p>
          <a:pPr marL="0" lvl="0" indent="0" algn="l" defTabSz="577850">
            <a:lnSpc>
              <a:spcPct val="90000"/>
            </a:lnSpc>
            <a:spcBef>
              <a:spcPct val="0"/>
            </a:spcBef>
            <a:spcAft>
              <a:spcPct val="35000"/>
            </a:spcAft>
            <a:buNone/>
          </a:pPr>
          <a:r>
            <a:rPr lang="en-US" sz="1300" kern="1200" noProof="0" dirty="0"/>
            <a:t>CSI meeting</a:t>
          </a:r>
        </a:p>
      </dsp:txBody>
      <dsp:txXfrm>
        <a:off x="2017036" y="1678978"/>
        <a:ext cx="1255274" cy="374400"/>
      </dsp:txXfrm>
    </dsp:sp>
    <dsp:sp modelId="{166CDBE5-F371-4EE3-A783-20906782EAEC}">
      <dsp:nvSpPr>
        <dsp:cNvPr id="0" name=""/>
        <dsp:cNvSpPr/>
      </dsp:nvSpPr>
      <dsp:spPr>
        <a:xfrm>
          <a:off x="2274141" y="2053378"/>
          <a:ext cx="1255274" cy="1567777"/>
        </a:xfrm>
        <a:prstGeom prst="roundRect">
          <a:avLst>
            <a:gd name="adj" fmla="val 10000"/>
          </a:avLst>
        </a:prstGeom>
        <a:solidFill>
          <a:schemeClr val="lt1">
            <a:alpha val="90000"/>
            <a:hueOff val="0"/>
            <a:satOff val="0"/>
            <a:lumOff val="0"/>
            <a:alphaOff val="0"/>
          </a:schemeClr>
        </a:solidFill>
        <a:ln w="25400" cap="flat" cmpd="sng" algn="ctr">
          <a:solidFill>
            <a:schemeClr val="accent4">
              <a:shade val="50000"/>
              <a:hueOff val="-83774"/>
              <a:satOff val="-2535"/>
              <a:lumOff val="16645"/>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2456" tIns="92456" rIns="92456"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noProof="0" dirty="0"/>
            <a:t>contact your CSI before summer break to arrange a meeting</a:t>
          </a:r>
        </a:p>
      </dsp:txBody>
      <dsp:txXfrm>
        <a:off x="2310907" y="2090144"/>
        <a:ext cx="1181742" cy="1494245"/>
      </dsp:txXfrm>
    </dsp:sp>
    <dsp:sp modelId="{D0B4257B-4BCC-4CCD-A1E7-CB16D17560E2}">
      <dsp:nvSpPr>
        <dsp:cNvPr id="0" name=""/>
        <dsp:cNvSpPr/>
      </dsp:nvSpPr>
      <dsp:spPr>
        <a:xfrm>
          <a:off x="3462606" y="1709914"/>
          <a:ext cx="403425" cy="312527"/>
        </a:xfrm>
        <a:prstGeom prst="rightArrow">
          <a:avLst>
            <a:gd name="adj1" fmla="val 60000"/>
            <a:gd name="adj2" fmla="val 50000"/>
          </a:avLst>
        </a:prstGeom>
        <a:solidFill>
          <a:schemeClr val="accent4">
            <a:shade val="90000"/>
            <a:hueOff val="-108783"/>
            <a:satOff val="-2965"/>
            <a:lumOff val="16025"/>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44500">
            <a:lnSpc>
              <a:spcPct val="90000"/>
            </a:lnSpc>
            <a:spcBef>
              <a:spcPct val="0"/>
            </a:spcBef>
            <a:spcAft>
              <a:spcPct val="35000"/>
            </a:spcAft>
            <a:buNone/>
          </a:pPr>
          <a:endParaRPr lang="en-US" sz="1000" kern="1200" noProof="0" dirty="0"/>
        </a:p>
      </dsp:txBody>
      <dsp:txXfrm>
        <a:off x="3462606" y="1772419"/>
        <a:ext cx="309667" cy="187517"/>
      </dsp:txXfrm>
    </dsp:sp>
    <dsp:sp modelId="{BEB370D1-F558-4792-9AF0-C6BEAE391475}">
      <dsp:nvSpPr>
        <dsp:cNvPr id="0" name=""/>
        <dsp:cNvSpPr/>
      </dsp:nvSpPr>
      <dsp:spPr>
        <a:xfrm>
          <a:off x="4033491" y="1678978"/>
          <a:ext cx="1255274" cy="561600"/>
        </a:xfrm>
        <a:prstGeom prst="roundRect">
          <a:avLst>
            <a:gd name="adj" fmla="val 10000"/>
          </a:avLst>
        </a:prstGeom>
        <a:solidFill>
          <a:schemeClr val="accent4">
            <a:shade val="50000"/>
            <a:hueOff val="-167547"/>
            <a:satOff val="-5070"/>
            <a:lumOff val="3329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2456" tIns="92456" rIns="92456" bIns="49530" numCol="1" spcCol="1270" anchor="t" anchorCtr="0">
          <a:noAutofit/>
        </a:bodyPr>
        <a:lstStyle/>
        <a:p>
          <a:pPr marL="0" lvl="0" indent="0" algn="l" defTabSz="577850">
            <a:lnSpc>
              <a:spcPct val="90000"/>
            </a:lnSpc>
            <a:spcBef>
              <a:spcPct val="0"/>
            </a:spcBef>
            <a:spcAft>
              <a:spcPct val="35000"/>
            </a:spcAft>
            <a:buNone/>
          </a:pPr>
          <a:r>
            <a:rPr lang="en-US" sz="1300" kern="1200" noProof="0" dirty="0"/>
            <a:t>signatures</a:t>
          </a:r>
        </a:p>
      </dsp:txBody>
      <dsp:txXfrm>
        <a:off x="4033491" y="1678978"/>
        <a:ext cx="1255274" cy="374400"/>
      </dsp:txXfrm>
    </dsp:sp>
    <dsp:sp modelId="{1D33625E-B78F-41B4-A6EC-8434B603F817}">
      <dsp:nvSpPr>
        <dsp:cNvPr id="0" name=""/>
        <dsp:cNvSpPr/>
      </dsp:nvSpPr>
      <dsp:spPr>
        <a:xfrm>
          <a:off x="4290596" y="2053378"/>
          <a:ext cx="1255274" cy="1567777"/>
        </a:xfrm>
        <a:prstGeom prst="roundRect">
          <a:avLst>
            <a:gd name="adj" fmla="val 10000"/>
          </a:avLst>
        </a:prstGeom>
        <a:solidFill>
          <a:schemeClr val="lt1">
            <a:alpha val="90000"/>
            <a:hueOff val="0"/>
            <a:satOff val="0"/>
            <a:lumOff val="0"/>
            <a:alphaOff val="0"/>
          </a:schemeClr>
        </a:solidFill>
        <a:ln w="25400" cap="flat" cmpd="sng" algn="ctr">
          <a:solidFill>
            <a:schemeClr val="accent4">
              <a:shade val="50000"/>
              <a:hueOff val="-167547"/>
              <a:satOff val="-5070"/>
              <a:lumOff val="3329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2456" tIns="92456" rIns="92456"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noProof="0" dirty="0"/>
            <a:t>your PhD supervisor signs</a:t>
          </a:r>
        </a:p>
        <a:p>
          <a:pPr marL="114300" lvl="1" indent="-114300" algn="l" defTabSz="577850">
            <a:lnSpc>
              <a:spcPct val="90000"/>
            </a:lnSpc>
            <a:spcBef>
              <a:spcPct val="0"/>
            </a:spcBef>
            <a:spcAft>
              <a:spcPct val="15000"/>
            </a:spcAft>
            <a:buChar char="•"/>
          </a:pPr>
          <a:r>
            <a:rPr lang="en-US" sz="1300" kern="1200" noProof="0" dirty="0"/>
            <a:t>your lab director signs</a:t>
          </a:r>
        </a:p>
      </dsp:txBody>
      <dsp:txXfrm>
        <a:off x="4327362" y="2090144"/>
        <a:ext cx="1181742" cy="1494245"/>
      </dsp:txXfrm>
    </dsp:sp>
    <dsp:sp modelId="{33B33DEE-D326-425C-93BD-31B484C4B37D}">
      <dsp:nvSpPr>
        <dsp:cNvPr id="0" name=""/>
        <dsp:cNvSpPr/>
      </dsp:nvSpPr>
      <dsp:spPr>
        <a:xfrm>
          <a:off x="5500452" y="1709914"/>
          <a:ext cx="448775" cy="312527"/>
        </a:xfrm>
        <a:prstGeom prst="rightArrow">
          <a:avLst>
            <a:gd name="adj1" fmla="val 60000"/>
            <a:gd name="adj2" fmla="val 50000"/>
          </a:avLst>
        </a:prstGeom>
        <a:solidFill>
          <a:schemeClr val="accent4">
            <a:shade val="90000"/>
            <a:hueOff val="-217566"/>
            <a:satOff val="-5929"/>
            <a:lumOff val="3205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44500">
            <a:lnSpc>
              <a:spcPct val="90000"/>
            </a:lnSpc>
            <a:spcBef>
              <a:spcPct val="0"/>
            </a:spcBef>
            <a:spcAft>
              <a:spcPct val="35000"/>
            </a:spcAft>
            <a:buNone/>
          </a:pPr>
          <a:endParaRPr lang="en-US" sz="1000" kern="1200" noProof="0" dirty="0"/>
        </a:p>
      </dsp:txBody>
      <dsp:txXfrm>
        <a:off x="5500452" y="1772419"/>
        <a:ext cx="355017" cy="187517"/>
      </dsp:txXfrm>
    </dsp:sp>
    <dsp:sp modelId="{F042DFF0-5E08-46F7-96F5-1303852995CC}">
      <dsp:nvSpPr>
        <dsp:cNvPr id="0" name=""/>
        <dsp:cNvSpPr/>
      </dsp:nvSpPr>
      <dsp:spPr>
        <a:xfrm>
          <a:off x="6135513" y="1678978"/>
          <a:ext cx="1255274" cy="561600"/>
        </a:xfrm>
        <a:prstGeom prst="roundRect">
          <a:avLst>
            <a:gd name="adj" fmla="val 10000"/>
          </a:avLst>
        </a:prstGeom>
        <a:solidFill>
          <a:schemeClr val="accent4">
            <a:shade val="50000"/>
            <a:hueOff val="-167547"/>
            <a:satOff val="-5070"/>
            <a:lumOff val="3329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2456" tIns="92456" rIns="92456" bIns="49530" numCol="1" spcCol="1270" anchor="t" anchorCtr="0">
          <a:noAutofit/>
        </a:bodyPr>
        <a:lstStyle/>
        <a:p>
          <a:pPr marL="0" lvl="0" indent="0" algn="l" defTabSz="577850">
            <a:lnSpc>
              <a:spcPct val="90000"/>
            </a:lnSpc>
            <a:spcBef>
              <a:spcPct val="0"/>
            </a:spcBef>
            <a:spcAft>
              <a:spcPct val="35000"/>
            </a:spcAft>
            <a:buNone/>
          </a:pPr>
          <a:r>
            <a:rPr lang="en-US" sz="1300" kern="1200" noProof="0" dirty="0"/>
            <a:t>ED referent</a:t>
          </a:r>
        </a:p>
      </dsp:txBody>
      <dsp:txXfrm>
        <a:off x="6135513" y="1678978"/>
        <a:ext cx="1255274" cy="374400"/>
      </dsp:txXfrm>
    </dsp:sp>
    <dsp:sp modelId="{3BC2227C-ED45-4D04-8CB7-AA8EA00096BE}">
      <dsp:nvSpPr>
        <dsp:cNvPr id="0" name=""/>
        <dsp:cNvSpPr/>
      </dsp:nvSpPr>
      <dsp:spPr>
        <a:xfrm>
          <a:off x="6049946" y="2053378"/>
          <a:ext cx="1940616" cy="1567777"/>
        </a:xfrm>
        <a:prstGeom prst="roundRect">
          <a:avLst>
            <a:gd name="adj" fmla="val 10000"/>
          </a:avLst>
        </a:prstGeom>
        <a:solidFill>
          <a:schemeClr val="lt1">
            <a:alpha val="90000"/>
            <a:hueOff val="0"/>
            <a:satOff val="0"/>
            <a:lumOff val="0"/>
            <a:alphaOff val="0"/>
          </a:schemeClr>
        </a:solidFill>
        <a:ln w="25400" cap="flat" cmpd="sng" algn="ctr">
          <a:solidFill>
            <a:schemeClr val="accent4">
              <a:shade val="50000"/>
              <a:hueOff val="-167547"/>
              <a:satOff val="-5070"/>
              <a:lumOff val="3329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2456" tIns="92456" rIns="92456"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noProof="0" dirty="0"/>
            <a:t>take an appointment with your referent in the director board</a:t>
          </a:r>
        </a:p>
        <a:p>
          <a:pPr marL="114300" lvl="1" indent="-114300" algn="l" defTabSz="577850">
            <a:lnSpc>
              <a:spcPct val="90000"/>
            </a:lnSpc>
            <a:spcBef>
              <a:spcPct val="0"/>
            </a:spcBef>
            <a:spcAft>
              <a:spcPct val="15000"/>
            </a:spcAft>
            <a:buChar char="•"/>
          </a:pPr>
          <a:endParaRPr lang="en-US" sz="1300" kern="1200" noProof="0" dirty="0"/>
        </a:p>
      </dsp:txBody>
      <dsp:txXfrm>
        <a:off x="6095865" y="2099297"/>
        <a:ext cx="1848778" cy="1475939"/>
      </dsp:txXfrm>
    </dsp:sp>
    <dsp:sp modelId="{0DA71173-E517-4BFA-92F0-8BFD3C9912F4}">
      <dsp:nvSpPr>
        <dsp:cNvPr id="0" name=""/>
        <dsp:cNvSpPr/>
      </dsp:nvSpPr>
      <dsp:spPr>
        <a:xfrm>
          <a:off x="7666750" y="1709914"/>
          <a:ext cx="585041" cy="312527"/>
        </a:xfrm>
        <a:prstGeom prst="rightArrow">
          <a:avLst>
            <a:gd name="adj1" fmla="val 60000"/>
            <a:gd name="adj2" fmla="val 50000"/>
          </a:avLst>
        </a:prstGeom>
        <a:solidFill>
          <a:schemeClr val="accent4">
            <a:shade val="90000"/>
            <a:hueOff val="-108783"/>
            <a:satOff val="-2965"/>
            <a:lumOff val="16025"/>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44500">
            <a:lnSpc>
              <a:spcPct val="90000"/>
            </a:lnSpc>
            <a:spcBef>
              <a:spcPct val="0"/>
            </a:spcBef>
            <a:spcAft>
              <a:spcPct val="35000"/>
            </a:spcAft>
            <a:buNone/>
          </a:pPr>
          <a:endParaRPr lang="en-US" sz="1000" kern="1200" noProof="0" dirty="0"/>
        </a:p>
      </dsp:txBody>
      <dsp:txXfrm>
        <a:off x="7666750" y="1772419"/>
        <a:ext cx="491283" cy="187517"/>
      </dsp:txXfrm>
    </dsp:sp>
    <dsp:sp modelId="{73D60008-D1EC-4947-96F5-FD47256B2068}">
      <dsp:nvSpPr>
        <dsp:cNvPr id="0" name=""/>
        <dsp:cNvSpPr/>
      </dsp:nvSpPr>
      <dsp:spPr>
        <a:xfrm>
          <a:off x="8494639" y="1678978"/>
          <a:ext cx="1255274" cy="561600"/>
        </a:xfrm>
        <a:prstGeom prst="roundRect">
          <a:avLst>
            <a:gd name="adj" fmla="val 10000"/>
          </a:avLst>
        </a:prstGeom>
        <a:solidFill>
          <a:schemeClr val="accent4">
            <a:shade val="50000"/>
            <a:hueOff val="-83774"/>
            <a:satOff val="-2535"/>
            <a:lumOff val="1664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2456" tIns="92456" rIns="92456" bIns="49530" numCol="1" spcCol="1270" anchor="t" anchorCtr="0">
          <a:noAutofit/>
        </a:bodyPr>
        <a:lstStyle/>
        <a:p>
          <a:pPr marL="0" lvl="0" indent="0" algn="l" defTabSz="577850">
            <a:lnSpc>
              <a:spcPct val="90000"/>
            </a:lnSpc>
            <a:spcBef>
              <a:spcPct val="0"/>
            </a:spcBef>
            <a:spcAft>
              <a:spcPct val="35000"/>
            </a:spcAft>
            <a:buNone/>
          </a:pPr>
          <a:r>
            <a:rPr lang="en-US" sz="1300" kern="1200" noProof="0" dirty="0"/>
            <a:t>finalization</a:t>
          </a:r>
        </a:p>
      </dsp:txBody>
      <dsp:txXfrm>
        <a:off x="8494639" y="1678978"/>
        <a:ext cx="1255274" cy="374400"/>
      </dsp:txXfrm>
    </dsp:sp>
    <dsp:sp modelId="{F3100817-12BF-4917-9EB3-E5A601966455}">
      <dsp:nvSpPr>
        <dsp:cNvPr id="0" name=""/>
        <dsp:cNvSpPr/>
      </dsp:nvSpPr>
      <dsp:spPr>
        <a:xfrm>
          <a:off x="8751743" y="2053378"/>
          <a:ext cx="1255274" cy="1567777"/>
        </a:xfrm>
        <a:prstGeom prst="roundRect">
          <a:avLst>
            <a:gd name="adj" fmla="val 10000"/>
          </a:avLst>
        </a:prstGeom>
        <a:solidFill>
          <a:schemeClr val="lt1">
            <a:alpha val="90000"/>
            <a:hueOff val="0"/>
            <a:satOff val="0"/>
            <a:lumOff val="0"/>
            <a:alphaOff val="0"/>
          </a:schemeClr>
        </a:solidFill>
        <a:ln w="25400" cap="flat" cmpd="sng" algn="ctr">
          <a:solidFill>
            <a:schemeClr val="accent4">
              <a:shade val="50000"/>
              <a:hueOff val="-83774"/>
              <a:satOff val="-2535"/>
              <a:lumOff val="16645"/>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2456" tIns="92456" rIns="92456"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noProof="0" dirty="0"/>
            <a:t>pay your tuition fees directly online in your ADUM interface</a:t>
          </a:r>
        </a:p>
      </dsp:txBody>
      <dsp:txXfrm>
        <a:off x="8788509" y="2090144"/>
        <a:ext cx="1181742" cy="1494245"/>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2.xml><?xml version="1.0" encoding="utf-8"?>
<dgm:layoutDef xmlns:dgm="http://schemas.openxmlformats.org/drawingml/2006/diagram" xmlns:a="http://schemas.openxmlformats.org/drawingml/2006/main" uniqueId="urn:microsoft.com/office/officeart/2005/8/layout/process3">
  <dgm:title val=""/>
  <dgm:desc val=""/>
  <dgm:catLst>
    <dgm:cat type="process" pri="20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Lst>
      <dgm:cxnLst>
        <dgm:cxn modelId="4" srcId="0" destId="1" srcOrd="0" destOrd="0"/>
        <dgm:cxn modelId="5" srcId="0" destId="2" srcOrd="1" destOrd="0"/>
        <dgm:cxn modelId="6" srcId="0" destId="3" srcOrd="3" destOrd="0"/>
        <dgm:cxn modelId="12" srcId="1" destId="11" srcOrd="0" destOrd="0"/>
        <dgm:cxn modelId="23" srcId="2" destId="21" srcOrd="0" destOrd="0"/>
        <dgm:cxn modelId="34" srcId="3" destId="31" srcOrd="0" destOrd="0"/>
      </dgm:cxnLst>
      <dgm:bg/>
      <dgm:whole/>
    </dgm:dataModel>
  </dgm:sampData>
  <dgm:style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4">
          <dgm:prSet phldr="1"/>
        </dgm:pt>
        <dgm:pt modelId="41">
          <dgm:prSet phldr="1"/>
        </dgm:pt>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linearFlow">
    <dgm:varLst>
      <dgm:dir/>
      <dgm:animLvl val="lvl"/>
      <dgm:resizeHandles val="exact"/>
    </dgm:varLst>
    <dgm:choose name="Name0">
      <dgm:if name="Name1" func="var" arg="dir" op="equ" val="norm">
        <dgm:alg type="lin"/>
      </dgm:if>
      <dgm:else name="Name2">
        <dgm:alg type="lin">
          <dgm:param type="linDir" val="fromR"/>
        </dgm:alg>
      </dgm:else>
    </dgm:choose>
    <dgm:shape xmlns:r="http://schemas.openxmlformats.org/officeDocument/2006/relationships" r:blip="">
      <dgm:adjLst/>
    </dgm:shape>
    <dgm:presOf/>
    <dgm:constrLst>
      <dgm:constr type="w" for="ch" forName="composite" refType="w"/>
      <dgm:constr type="w" for="ch" ptType="sibTrans" refType="w" refFor="ch" refForName="composite" fact="0.3333"/>
      <dgm:constr type="w" for="des" forName="parTx"/>
      <dgm:constr type="h" for="des" forName="parTx" op="equ"/>
      <dgm:constr type="h" for="des" forName="parSh" op="equ"/>
      <dgm:constr type="w" for="des" forName="desTx"/>
      <dgm:constr type="h" for="des" forName="desTx" op="equ"/>
      <dgm:constr type="w" for="des" forName="parSh"/>
      <dgm:constr type="primFontSz" for="des" forName="parTx" val="65"/>
      <dgm:constr type="secFontSz" for="des" forName="desTx" refType="primFontSz" refFor="des" refForName="parTx" op="equ"/>
      <dgm:constr type="primFontSz" for="des" forName="connTx" refType="primFontSz" refFor="des" refForName="parTx" fact="0.8"/>
      <dgm:constr type="primFontSz" for="des" forName="connTx" refType="primFontSz" refFor="des" refForName="parTx" op="lte" fact="0.8"/>
      <dgm:constr type="h" for="des" forName="parTx" refType="primFontSz" refFor="des" refForName="parTx" fact="0.8"/>
      <dgm:constr type="h" for="des" forName="parSh" refType="primFontSz" refFor="des" refForName="parTx" fact="1.2"/>
      <dgm:constr type="h" for="des" forName="desTx" refType="primFontSz" refFor="des" refForName="parTx" fact="1.6"/>
      <dgm:constr type="h" for="des" forName="parSh" refType="h" refFor="des" refForName="parTx" op="lte" fact="1.5"/>
      <dgm:constr type="h" for="des" forName="parSh" refType="h" refFor="des" refForName="parTx" op="gte" fact="1.5"/>
    </dgm:constrLst>
    <dgm:ruleLst>
      <dgm:rule type="w" for="ch" forName="composite" val="0" fact="NaN" max="NaN"/>
      <dgm:rule type="primFontSz" for="des" forName="parTx" val="5" fact="NaN" max="NaN"/>
    </dgm:ruleLst>
    <dgm:forEach name="Name3" axis="ch" ptType="node">
      <dgm:layoutNode name="composite">
        <dgm:alg type="composite"/>
        <dgm:shape xmlns:r="http://schemas.openxmlformats.org/officeDocument/2006/relationships" r:blip="">
          <dgm:adjLst/>
        </dgm:shape>
        <dgm:presOf/>
        <dgm:choose name="Name4">
          <dgm:if name="Name5" func="var" arg="dir" op="equ" val="norm">
            <dgm:constrLst>
              <dgm:constr type="h" refType="w" fact="1000"/>
              <dgm:constr type="l" for="ch" forName="parTx"/>
              <dgm:constr type="w" for="ch" forName="parTx" refType="w" fact="0.83"/>
              <dgm:constr type="t" for="ch" forName="parTx"/>
              <dgm:constr type="l" for="ch" forName="parSh"/>
              <dgm:constr type="w" for="ch" forName="parSh" refType="w" refFor="ch" refForName="parTx"/>
              <dgm:constr type="t" for="ch" forName="parSh"/>
              <dgm:constr type="l" for="ch" forName="desTx" refType="w" fact="0.17"/>
              <dgm:constr type="w" for="ch" forName="desTx" refType="w" refFor="ch" refForName="parTx"/>
              <dgm:constr type="t" for="ch" forName="desTx" refType="h" refFor="ch" refForName="parTx"/>
            </dgm:constrLst>
          </dgm:if>
          <dgm:else name="Name6">
            <dgm:constrLst>
              <dgm:constr type="h" refType="w" fact="1000"/>
              <dgm:constr type="l" for="ch" forName="parTx" refType="w" fact="0.17"/>
              <dgm:constr type="w" for="ch" forName="parTx" refType="w" fact="0.83"/>
              <dgm:constr type="t" for="ch" forName="parTx"/>
              <dgm:constr type="l" for="ch" forName="parSh" refType="w" fact="0.15"/>
              <dgm:constr type="w" for="ch" forName="parSh" refType="w" refFor="ch" refForName="parTx"/>
              <dgm:constr type="t" for="ch" forName="parSh"/>
              <dgm:constr type="l" for="ch" forName="desTx"/>
              <dgm:constr type="w" for="ch" forName="desTx" refType="w" refFor="ch" refForName="parTx"/>
              <dgm:constr type="t" for="ch" forName="desTx" refType="h" refFor="ch" refForName="parTx"/>
            </dgm:constrLst>
          </dgm:else>
        </dgm:choose>
        <dgm:ruleLst>
          <dgm:rule type="h" val="INF" fact="NaN" max="NaN"/>
        </dgm:ruleLst>
        <dgm:layoutNode name="parTx">
          <dgm:varLst>
            <dgm:chMax val="0"/>
            <dgm:chPref val="0"/>
            <dgm:bulletEnabled val="1"/>
          </dgm:varLst>
          <dgm:alg type="tx">
            <dgm:param type="parTxLTRAlign" val="l"/>
            <dgm:param type="parTxRTLAlign" val="r"/>
            <dgm:param type="txAnchorVert" val="t"/>
          </dgm:alg>
          <dgm:shape xmlns:r="http://schemas.openxmlformats.org/officeDocument/2006/relationships" type="rect" r:blip="" zOrderOff="1" hideGeom="1">
            <dgm:adjLst>
              <dgm:adj idx="1" val="0.1"/>
            </dgm:adjLst>
          </dgm:shape>
          <dgm:presOf axis="self" ptType="node"/>
          <dgm:constrLst>
            <dgm:constr type="h" refType="w" op="lte" fact="0.4"/>
            <dgm:constr type="bMarg" refType="primFontSz" fact="0.3"/>
            <dgm:constr type="h"/>
          </dgm:constrLst>
          <dgm:ruleLst>
            <dgm:rule type="h" val="INF" fact="NaN" max="NaN"/>
          </dgm:ruleLst>
        </dgm:layoutNode>
        <dgm:layoutNode name="parSh">
          <dgm:alg type="sp"/>
          <dgm:shape xmlns:r="http://schemas.openxmlformats.org/officeDocument/2006/relationships" type="roundRect" r:blip="">
            <dgm:adjLst>
              <dgm:adj idx="1" val="0.1"/>
            </dgm:adjLst>
          </dgm:shape>
          <dgm:presOf axis="self" ptType="node"/>
          <dgm:constrLst>
            <dgm:constr type="h"/>
          </dgm:constrLst>
          <dgm:ruleLst/>
        </dgm:layoutNode>
        <dgm:layoutNode name="desTx" styleLbl="fgAcc1">
          <dgm:varLst>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secFontSz" val="65"/>
            <dgm:constr type="primFontSz" refType="secFontSz"/>
            <dgm:constr type="h"/>
          </dgm:constrLst>
          <dgm:ruleLst>
            <dgm:rule type="h" val="INF" fact="NaN" max="NaN"/>
          </dgm:ruleLst>
        </dgm:layoutNode>
      </dgm:layoutNode>
      <dgm:forEach name="sibTransForEach" axis="followSib" ptType="sibTrans" cnt="1">
        <dgm:layoutNode name="sibTrans">
          <dgm:alg type="conn">
            <dgm:param type="begPts" val="auto"/>
            <dgm:param type="endPts" val="auto"/>
            <dgm:param type="srcNode" val="parTx"/>
            <dgm:param type="dstNode" val="parTx"/>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Tx">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_rels/vmlDrawing1.vml.rels><?xml version="1.0" encoding="UTF-8" standalone="yes"?>
<Relationships xmlns="http://schemas.openxmlformats.org/package/2006/relationships"><Relationship Id="rId1" Type="http://schemas.openxmlformats.org/officeDocument/2006/relationships/image" Target="../media/image35.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3962400" cy="3444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5180013" y="0"/>
            <a:ext cx="3962400" cy="344488"/>
          </a:xfrm>
          <a:prstGeom prst="rect">
            <a:avLst/>
          </a:prstGeom>
        </p:spPr>
        <p:txBody>
          <a:bodyPr vert="horz" lIns="91440" tIns="45720" rIns="91440" bIns="45720" rtlCol="0"/>
          <a:lstStyle>
            <a:lvl1pPr algn="r">
              <a:defRPr sz="1200"/>
            </a:lvl1pPr>
          </a:lstStyle>
          <a:p>
            <a:fld id="{469514C1-83BE-4504-AF78-1BB2FCE94E13}" type="datetimeFigureOut">
              <a:rPr lang="fr-FR" smtClean="0"/>
              <a:t>20/11/2023</a:t>
            </a:fld>
            <a:endParaRPr lang="fr-FR"/>
          </a:p>
        </p:txBody>
      </p:sp>
      <p:sp>
        <p:nvSpPr>
          <p:cNvPr id="4" name="Espace réservé de l'image des diapositives 3"/>
          <p:cNvSpPr>
            <a:spLocks noGrp="1" noRot="1" noChangeAspect="1"/>
          </p:cNvSpPr>
          <p:nvPr>
            <p:ph type="sldImg" idx="2"/>
          </p:nvPr>
        </p:nvSpPr>
        <p:spPr>
          <a:xfrm>
            <a:off x="2514600" y="857250"/>
            <a:ext cx="4114800" cy="2314575"/>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notes 4"/>
          <p:cNvSpPr>
            <a:spLocks noGrp="1"/>
          </p:cNvSpPr>
          <p:nvPr>
            <p:ph type="body" sz="quarter" idx="3"/>
          </p:nvPr>
        </p:nvSpPr>
        <p:spPr>
          <a:xfrm>
            <a:off x="914400" y="3300413"/>
            <a:ext cx="7315200" cy="2700337"/>
          </a:xfrm>
          <a:prstGeom prst="rect">
            <a:avLst/>
          </a:prstGeom>
        </p:spPr>
        <p:txBody>
          <a:bodyPr vert="horz" lIns="91440" tIns="45720" rIns="91440" bIns="45720" rtlCol="0"/>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6513513"/>
            <a:ext cx="3962400" cy="3444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5180013" y="6513513"/>
            <a:ext cx="3962400" cy="344487"/>
          </a:xfrm>
          <a:prstGeom prst="rect">
            <a:avLst/>
          </a:prstGeom>
        </p:spPr>
        <p:txBody>
          <a:bodyPr vert="horz" lIns="91440" tIns="45720" rIns="91440" bIns="45720" rtlCol="0" anchor="b"/>
          <a:lstStyle>
            <a:lvl1pPr algn="r">
              <a:defRPr sz="1200"/>
            </a:lvl1pPr>
          </a:lstStyle>
          <a:p>
            <a:fld id="{6F087892-1922-4323-B819-C309ACCB19FA}" type="slidenum">
              <a:rPr lang="fr-FR" smtClean="0"/>
              <a:t>‹N°›</a:t>
            </a:fld>
            <a:endParaRPr lang="fr-FR"/>
          </a:p>
        </p:txBody>
      </p:sp>
    </p:spTree>
    <p:extLst>
      <p:ext uri="{BB962C8B-B14F-4D97-AF65-F5344CB8AC3E}">
        <p14:creationId xmlns:p14="http://schemas.microsoft.com/office/powerpoint/2010/main" val="292543833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reserve="1">
  <p:cSld name="Title Slide">
    <p:spTree>
      <p:nvGrpSpPr>
        <p:cNvPr id="1" name=""/>
        <p:cNvGrpSpPr/>
        <p:nvPr/>
      </p:nvGrpSpPr>
      <p:grpSpPr>
        <a:xfrm>
          <a:off x="0" y="0"/>
          <a:ext cx="0" cy="0"/>
          <a:chOff x="0" y="0"/>
          <a:chExt cx="0" cy="0"/>
        </a:xfrm>
      </p:grpSpPr>
      <p:sp>
        <p:nvSpPr>
          <p:cNvPr id="2" name="Holder 2"/>
          <p:cNvSpPr>
            <a:spLocks noGrp="1"/>
          </p:cNvSpPr>
          <p:nvPr>
            <p:ph type="ctrTitle"/>
          </p:nvPr>
        </p:nvSpPr>
        <p:spPr>
          <a:xfrm>
            <a:off x="914400" y="2125980"/>
            <a:ext cx="10363200" cy="430887"/>
          </a:xfrm>
          <a:prstGeom prst="rect">
            <a:avLst/>
          </a:prstGeom>
        </p:spPr>
        <p:txBody>
          <a:bodyPr wrap="square" lIns="0" tIns="0" rIns="0" bIns="0">
            <a:spAutoFit/>
          </a:bodyPr>
          <a:lstStyle>
            <a:lvl1pPr>
              <a:defRPr/>
            </a:lvl1pPr>
          </a:lstStyle>
          <a:p>
            <a:endParaRPr/>
          </a:p>
        </p:txBody>
      </p:sp>
      <p:sp>
        <p:nvSpPr>
          <p:cNvPr id="3" name="Holder 3"/>
          <p:cNvSpPr>
            <a:spLocks noGrp="1"/>
          </p:cNvSpPr>
          <p:nvPr>
            <p:ph type="subTitle" idx="4"/>
          </p:nvPr>
        </p:nvSpPr>
        <p:spPr>
          <a:xfrm>
            <a:off x="1828800" y="3840480"/>
            <a:ext cx="8534400" cy="307777"/>
          </a:xfrm>
          <a:prstGeom prst="rect">
            <a:avLst/>
          </a:prstGeom>
        </p:spPr>
        <p:txBody>
          <a:bodyPr wrap="square" lIns="0" tIns="0" rIns="0" bIns="0">
            <a:spAutoFit/>
          </a:bodyPr>
          <a:lstStyle>
            <a:lvl1pPr>
              <a:defRPr/>
            </a:lvl1pPr>
          </a:lstStyle>
          <a:p>
            <a:endParaRPr/>
          </a:p>
        </p:txBody>
      </p:sp>
      <p:sp>
        <p:nvSpPr>
          <p:cNvPr id="4" name="Holder 4"/>
          <p:cNvSpPr>
            <a:spLocks noGrp="1"/>
          </p:cNvSpPr>
          <p:nvPr>
            <p:ph type="ftr" sz="quarter" idx="5"/>
          </p:nvPr>
        </p:nvSpPr>
        <p:spPr/>
        <p:txBody>
          <a:bodyPr lIns="0" tIns="0" rIns="0" bIns="0"/>
          <a:lstStyle>
            <a:lvl1pPr algn="ctr">
              <a:defRPr>
                <a:solidFill>
                  <a:schemeClr val="tx1">
                    <a:tint val="75000"/>
                  </a:schemeClr>
                </a:solidFill>
              </a:defRPr>
            </a:lvl1pPr>
          </a:lstStyle>
          <a:p>
            <a:r>
              <a:rPr lang="en-US"/>
              <a:t>ED PHENIICS @ Freshers' day 2023</a:t>
            </a:r>
            <a:endParaRPr/>
          </a:p>
        </p:txBody>
      </p:sp>
      <p:sp>
        <p:nvSpPr>
          <p:cNvPr id="5" name="Holder 5"/>
          <p:cNvSpPr>
            <a:spLocks noGrp="1"/>
          </p:cNvSpPr>
          <p:nvPr>
            <p:ph type="dt" sz="half" idx="6"/>
          </p:nvPr>
        </p:nvSpPr>
        <p:spPr/>
        <p:txBody>
          <a:bodyPr lIns="0" tIns="0" rIns="0" bIns="0"/>
          <a:lstStyle>
            <a:lvl1pPr algn="l">
              <a:defRPr>
                <a:solidFill>
                  <a:schemeClr val="tx1">
                    <a:tint val="75000"/>
                  </a:schemeClr>
                </a:solidFill>
              </a:defRPr>
            </a:lvl1pPr>
          </a:lstStyle>
          <a:p>
            <a:fld id="{A5471B6F-C696-40D3-959A-8F25A655C185}" type="datetime1">
              <a:rPr lang="en-US" smtClean="0"/>
              <a:t>11/20/2023</a:t>
            </a:fld>
            <a:endParaRPr lang="en-US"/>
          </a:p>
        </p:txBody>
      </p:sp>
      <p:sp>
        <p:nvSpPr>
          <p:cNvPr id="6" name="Holder 6"/>
          <p:cNvSpPr>
            <a:spLocks noGrp="1"/>
          </p:cNvSpPr>
          <p:nvPr>
            <p:ph type="sldNum" sz="quarter" idx="7"/>
          </p:nvPr>
        </p:nvSpPr>
        <p:spPr/>
        <p:txBody>
          <a:bodyPr lIns="0" tIns="0" rIns="0" bIns="0"/>
          <a:lstStyle>
            <a:lvl1pPr>
              <a:defRPr sz="1000" b="0" i="0">
                <a:solidFill>
                  <a:srgbClr val="63003C"/>
                </a:solidFill>
                <a:latin typeface="Calibri"/>
                <a:cs typeface="Calibri"/>
              </a:defRPr>
            </a:lvl1pPr>
          </a:lstStyle>
          <a:p>
            <a:pPr marL="25400">
              <a:spcBef>
                <a:spcPts val="50"/>
              </a:spcBef>
            </a:pPr>
            <a:fld id="{81D60167-4931-47E6-BA6A-407CBD079E47}" type="slidenum">
              <a:rPr lang="en-US" smtClean="0"/>
              <a:pPr marL="25400">
                <a:spcBef>
                  <a:spcPts val="50"/>
                </a:spcBef>
              </a:pPr>
              <a:t>‹N°›</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800" b="0" i="0">
                <a:solidFill>
                  <a:srgbClr val="63003C"/>
                </a:solidFill>
                <a:latin typeface="Calibri"/>
                <a:cs typeface="Calibri"/>
              </a:defRPr>
            </a:lvl1pPr>
          </a:lstStyle>
          <a:p>
            <a:endParaRPr/>
          </a:p>
        </p:txBody>
      </p:sp>
      <p:sp>
        <p:nvSpPr>
          <p:cNvPr id="3" name="Holder 3"/>
          <p:cNvSpPr>
            <a:spLocks noGrp="1"/>
          </p:cNvSpPr>
          <p:nvPr>
            <p:ph type="body" idx="1"/>
          </p:nvPr>
        </p:nvSpPr>
        <p:spPr/>
        <p:txBody>
          <a:bodyPr lIns="0" tIns="0" rIns="0" bIns="0"/>
          <a:lstStyle>
            <a:lvl1pPr>
              <a:defRPr sz="2000" b="0" i="0">
                <a:solidFill>
                  <a:srgbClr val="8B9789"/>
                </a:solidFill>
                <a:latin typeface="Calibri"/>
                <a:cs typeface="Calibri"/>
              </a:defRPr>
            </a:lvl1pPr>
          </a:lstStyle>
          <a:p>
            <a:endParaRPr/>
          </a:p>
        </p:txBody>
      </p:sp>
      <p:sp>
        <p:nvSpPr>
          <p:cNvPr id="10" name="Espace réservé de la date 9">
            <a:extLst>
              <a:ext uri="{FF2B5EF4-FFF2-40B4-BE49-F238E27FC236}">
                <a16:creationId xmlns:a16="http://schemas.microsoft.com/office/drawing/2014/main" id="{14B3D068-BC80-4C57-BC16-F2BBF7B4922F}"/>
              </a:ext>
            </a:extLst>
          </p:cNvPr>
          <p:cNvSpPr>
            <a:spLocks noGrp="1"/>
          </p:cNvSpPr>
          <p:nvPr>
            <p:ph type="dt" sz="half" idx="10"/>
          </p:nvPr>
        </p:nvSpPr>
        <p:spPr/>
        <p:txBody>
          <a:bodyPr/>
          <a:lstStyle/>
          <a:p>
            <a:fld id="{47086BB8-CF76-4FB8-A49C-174CD1E165A8}" type="datetime1">
              <a:rPr lang="en-US" smtClean="0"/>
              <a:t>11/20/2023</a:t>
            </a:fld>
            <a:endParaRPr lang="en-US"/>
          </a:p>
        </p:txBody>
      </p:sp>
      <p:sp>
        <p:nvSpPr>
          <p:cNvPr id="11" name="Espace réservé du pied de page 10">
            <a:extLst>
              <a:ext uri="{FF2B5EF4-FFF2-40B4-BE49-F238E27FC236}">
                <a16:creationId xmlns:a16="http://schemas.microsoft.com/office/drawing/2014/main" id="{CABEAB09-8938-4DB8-A2D6-C7C8BD827C9C}"/>
              </a:ext>
            </a:extLst>
          </p:cNvPr>
          <p:cNvSpPr>
            <a:spLocks noGrp="1"/>
          </p:cNvSpPr>
          <p:nvPr>
            <p:ph type="ftr" sz="quarter" idx="11"/>
          </p:nvPr>
        </p:nvSpPr>
        <p:spPr/>
        <p:txBody>
          <a:bodyPr/>
          <a:lstStyle/>
          <a:p>
            <a:r>
              <a:rPr lang="en-US"/>
              <a:t>ED PHENIICS @ Freshers' day 2023</a:t>
            </a:r>
          </a:p>
        </p:txBody>
      </p:sp>
      <p:sp>
        <p:nvSpPr>
          <p:cNvPr id="12" name="Espace réservé du numéro de diapositive 11">
            <a:extLst>
              <a:ext uri="{FF2B5EF4-FFF2-40B4-BE49-F238E27FC236}">
                <a16:creationId xmlns:a16="http://schemas.microsoft.com/office/drawing/2014/main" id="{36D85F5A-3EA8-4D56-AC4E-B8E5555E0627}"/>
              </a:ext>
            </a:extLst>
          </p:cNvPr>
          <p:cNvSpPr>
            <a:spLocks noGrp="1"/>
          </p:cNvSpPr>
          <p:nvPr>
            <p:ph type="sldNum" sz="quarter" idx="12"/>
          </p:nvPr>
        </p:nvSpPr>
        <p:spPr/>
        <p:txBody>
          <a:bodyPr/>
          <a:lstStyle/>
          <a:p>
            <a:pPr marL="25400">
              <a:spcBef>
                <a:spcPts val="50"/>
              </a:spcBef>
            </a:pPr>
            <a:fld id="{81D60167-4931-47E6-BA6A-407CBD079E47}" type="slidenum">
              <a:rPr lang="en-US" smtClean="0"/>
              <a:pPr marL="25400">
                <a:spcBef>
                  <a:spcPts val="50"/>
                </a:spcBef>
              </a:pPr>
              <a:t>‹N°›</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wo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800" b="0" i="0">
                <a:solidFill>
                  <a:srgbClr val="63003C"/>
                </a:solidFill>
                <a:latin typeface="Calibri"/>
                <a:cs typeface="Calibri"/>
              </a:defRPr>
            </a:lvl1pPr>
          </a:lstStyle>
          <a:p>
            <a:endParaRPr/>
          </a:p>
        </p:txBody>
      </p:sp>
      <p:sp>
        <p:nvSpPr>
          <p:cNvPr id="3" name="Holder 3"/>
          <p:cNvSpPr>
            <a:spLocks noGrp="1"/>
          </p:cNvSpPr>
          <p:nvPr>
            <p:ph sz="half" idx="2"/>
          </p:nvPr>
        </p:nvSpPr>
        <p:spPr>
          <a:xfrm>
            <a:off x="609600" y="1577340"/>
            <a:ext cx="5303520" cy="307777"/>
          </a:xfrm>
          <a:prstGeom prst="rect">
            <a:avLst/>
          </a:prstGeom>
        </p:spPr>
        <p:txBody>
          <a:bodyPr wrap="square" lIns="0" tIns="0" rIns="0" bIns="0">
            <a:spAutoFit/>
          </a:bodyPr>
          <a:lstStyle>
            <a:lvl1pPr>
              <a:defRPr/>
            </a:lvl1pPr>
          </a:lstStyle>
          <a:p>
            <a:endParaRPr/>
          </a:p>
        </p:txBody>
      </p:sp>
      <p:sp>
        <p:nvSpPr>
          <p:cNvPr id="4" name="Holder 4"/>
          <p:cNvSpPr>
            <a:spLocks noGrp="1"/>
          </p:cNvSpPr>
          <p:nvPr>
            <p:ph sz="half" idx="3"/>
          </p:nvPr>
        </p:nvSpPr>
        <p:spPr>
          <a:xfrm>
            <a:off x="6278880" y="1577340"/>
            <a:ext cx="5303520" cy="307777"/>
          </a:xfrm>
          <a:prstGeom prst="rect">
            <a:avLst/>
          </a:prstGeom>
        </p:spPr>
        <p:txBody>
          <a:bodyPr wrap="square" lIns="0" tIns="0" rIns="0" bIns="0">
            <a:spAutoFit/>
          </a:bodyPr>
          <a:lstStyle>
            <a:lvl1pPr>
              <a:defRPr/>
            </a:lvl1pPr>
          </a:lstStyle>
          <a:p>
            <a:endParaRPr/>
          </a:p>
        </p:txBody>
      </p:sp>
      <p:sp>
        <p:nvSpPr>
          <p:cNvPr id="5" name="Holder 5"/>
          <p:cNvSpPr>
            <a:spLocks noGrp="1"/>
          </p:cNvSpPr>
          <p:nvPr>
            <p:ph type="ftr" sz="quarter" idx="5"/>
          </p:nvPr>
        </p:nvSpPr>
        <p:spPr/>
        <p:txBody>
          <a:bodyPr lIns="0" tIns="0" rIns="0" bIns="0"/>
          <a:lstStyle>
            <a:lvl1pPr algn="ctr">
              <a:defRPr>
                <a:solidFill>
                  <a:schemeClr val="tx1">
                    <a:tint val="75000"/>
                  </a:schemeClr>
                </a:solidFill>
              </a:defRPr>
            </a:lvl1pPr>
          </a:lstStyle>
          <a:p>
            <a:r>
              <a:rPr lang="en-US"/>
              <a:t>ED PHENIICS @ Freshers' day 2023</a:t>
            </a:r>
            <a:endParaRPr/>
          </a:p>
        </p:txBody>
      </p:sp>
      <p:sp>
        <p:nvSpPr>
          <p:cNvPr id="6" name="Holder 6"/>
          <p:cNvSpPr>
            <a:spLocks noGrp="1"/>
          </p:cNvSpPr>
          <p:nvPr>
            <p:ph type="dt" sz="half" idx="6"/>
          </p:nvPr>
        </p:nvSpPr>
        <p:spPr/>
        <p:txBody>
          <a:bodyPr lIns="0" tIns="0" rIns="0" bIns="0"/>
          <a:lstStyle>
            <a:lvl1pPr algn="l">
              <a:defRPr>
                <a:solidFill>
                  <a:schemeClr val="tx1">
                    <a:tint val="75000"/>
                  </a:schemeClr>
                </a:solidFill>
              </a:defRPr>
            </a:lvl1pPr>
          </a:lstStyle>
          <a:p>
            <a:fld id="{06083278-66A9-4A5C-A845-861A9D8D4446}" type="datetime1">
              <a:rPr lang="en-US" smtClean="0"/>
              <a:t>11/20/2023</a:t>
            </a:fld>
            <a:endParaRPr lang="en-US"/>
          </a:p>
        </p:txBody>
      </p:sp>
      <p:sp>
        <p:nvSpPr>
          <p:cNvPr id="7" name="Holder 7"/>
          <p:cNvSpPr>
            <a:spLocks noGrp="1"/>
          </p:cNvSpPr>
          <p:nvPr>
            <p:ph type="sldNum" sz="quarter" idx="7"/>
          </p:nvPr>
        </p:nvSpPr>
        <p:spPr/>
        <p:txBody>
          <a:bodyPr lIns="0" tIns="0" rIns="0" bIns="0"/>
          <a:lstStyle>
            <a:lvl1pPr>
              <a:defRPr sz="1000" b="0" i="0">
                <a:solidFill>
                  <a:srgbClr val="63003C"/>
                </a:solidFill>
                <a:latin typeface="Calibri"/>
                <a:cs typeface="Calibri"/>
              </a:defRPr>
            </a:lvl1pPr>
          </a:lstStyle>
          <a:p>
            <a:pPr marL="25400">
              <a:spcBef>
                <a:spcPts val="50"/>
              </a:spcBef>
            </a:pPr>
            <a:fld id="{81D60167-4931-47E6-BA6A-407CBD079E47}" type="slidenum">
              <a:rPr lang="en-US" smtClean="0"/>
              <a:pPr marL="25400">
                <a:spcBef>
                  <a:spcPts val="50"/>
                </a:spcBef>
              </a:pPr>
              <a:t>‹N°›</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Only">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800" b="0" i="0">
                <a:solidFill>
                  <a:srgbClr val="63003C"/>
                </a:solidFill>
                <a:latin typeface="Calibri"/>
                <a:cs typeface="Calibri"/>
              </a:defRPr>
            </a:lvl1pPr>
          </a:lstStyle>
          <a:p>
            <a:endParaRPr/>
          </a:p>
        </p:txBody>
      </p:sp>
      <p:sp>
        <p:nvSpPr>
          <p:cNvPr id="3" name="Holder 3"/>
          <p:cNvSpPr>
            <a:spLocks noGrp="1"/>
          </p:cNvSpPr>
          <p:nvPr>
            <p:ph type="ftr" sz="quarter" idx="5"/>
          </p:nvPr>
        </p:nvSpPr>
        <p:spPr/>
        <p:txBody>
          <a:bodyPr lIns="0" tIns="0" rIns="0" bIns="0"/>
          <a:lstStyle>
            <a:lvl1pPr algn="ctr">
              <a:defRPr>
                <a:solidFill>
                  <a:schemeClr val="tx1">
                    <a:tint val="75000"/>
                  </a:schemeClr>
                </a:solidFill>
              </a:defRPr>
            </a:lvl1pPr>
          </a:lstStyle>
          <a:p>
            <a:r>
              <a:rPr lang="en-US"/>
              <a:t>ED PHENIICS @ Freshers' day 2023</a:t>
            </a:r>
            <a:endParaRPr/>
          </a:p>
        </p:txBody>
      </p:sp>
      <p:sp>
        <p:nvSpPr>
          <p:cNvPr id="4" name="Holder 4"/>
          <p:cNvSpPr>
            <a:spLocks noGrp="1"/>
          </p:cNvSpPr>
          <p:nvPr>
            <p:ph type="dt" sz="half" idx="6"/>
          </p:nvPr>
        </p:nvSpPr>
        <p:spPr/>
        <p:txBody>
          <a:bodyPr lIns="0" tIns="0" rIns="0" bIns="0"/>
          <a:lstStyle>
            <a:lvl1pPr algn="l">
              <a:defRPr>
                <a:solidFill>
                  <a:schemeClr val="tx1">
                    <a:tint val="75000"/>
                  </a:schemeClr>
                </a:solidFill>
              </a:defRPr>
            </a:lvl1pPr>
          </a:lstStyle>
          <a:p>
            <a:fld id="{6C116DCD-A6C9-4E94-BD68-A83901BCD516}" type="datetime1">
              <a:rPr lang="en-US" smtClean="0"/>
              <a:t>11/20/2023</a:t>
            </a:fld>
            <a:endParaRPr lang="en-US"/>
          </a:p>
        </p:txBody>
      </p:sp>
      <p:sp>
        <p:nvSpPr>
          <p:cNvPr id="5" name="Holder 5"/>
          <p:cNvSpPr>
            <a:spLocks noGrp="1"/>
          </p:cNvSpPr>
          <p:nvPr>
            <p:ph type="sldNum" sz="quarter" idx="7"/>
          </p:nvPr>
        </p:nvSpPr>
        <p:spPr/>
        <p:txBody>
          <a:bodyPr lIns="0" tIns="0" rIns="0" bIns="0"/>
          <a:lstStyle>
            <a:lvl1pPr>
              <a:defRPr sz="1000" b="0" i="0">
                <a:solidFill>
                  <a:srgbClr val="63003C"/>
                </a:solidFill>
                <a:latin typeface="Calibri"/>
                <a:cs typeface="Calibri"/>
              </a:defRPr>
            </a:lvl1pPr>
          </a:lstStyle>
          <a:p>
            <a:pPr marL="25400">
              <a:spcBef>
                <a:spcPts val="50"/>
              </a:spcBef>
            </a:pPr>
            <a:fld id="{81D60167-4931-47E6-BA6A-407CBD079E47}" type="slidenum">
              <a:rPr lang="en-US" smtClean="0"/>
              <a:pPr marL="25400">
                <a:spcBef>
                  <a:spcPts val="50"/>
                </a:spcBef>
              </a:pPr>
              <a:t>‹N°›</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Blank">
    <p:spTree>
      <p:nvGrpSpPr>
        <p:cNvPr id="1" name=""/>
        <p:cNvGrpSpPr/>
        <p:nvPr/>
      </p:nvGrpSpPr>
      <p:grpSpPr>
        <a:xfrm>
          <a:off x="0" y="0"/>
          <a:ext cx="0" cy="0"/>
          <a:chOff x="0" y="0"/>
          <a:chExt cx="0" cy="0"/>
        </a:xfrm>
      </p:grpSpPr>
      <p:sp>
        <p:nvSpPr>
          <p:cNvPr id="2" name="Holder 2"/>
          <p:cNvSpPr>
            <a:spLocks noGrp="1"/>
          </p:cNvSpPr>
          <p:nvPr>
            <p:ph type="ftr" sz="quarter" idx="5"/>
          </p:nvPr>
        </p:nvSpPr>
        <p:spPr/>
        <p:txBody>
          <a:bodyPr lIns="0" tIns="0" rIns="0" bIns="0"/>
          <a:lstStyle>
            <a:lvl1pPr algn="ctr">
              <a:defRPr>
                <a:solidFill>
                  <a:schemeClr val="tx1">
                    <a:tint val="75000"/>
                  </a:schemeClr>
                </a:solidFill>
              </a:defRPr>
            </a:lvl1pPr>
          </a:lstStyle>
          <a:p>
            <a:r>
              <a:rPr lang="en-US"/>
              <a:t>ED PHENIICS @ Freshers' day 2023</a:t>
            </a:r>
            <a:endParaRPr/>
          </a:p>
        </p:txBody>
      </p:sp>
      <p:sp>
        <p:nvSpPr>
          <p:cNvPr id="3" name="Holder 3"/>
          <p:cNvSpPr>
            <a:spLocks noGrp="1"/>
          </p:cNvSpPr>
          <p:nvPr>
            <p:ph type="dt" sz="half" idx="6"/>
          </p:nvPr>
        </p:nvSpPr>
        <p:spPr/>
        <p:txBody>
          <a:bodyPr lIns="0" tIns="0" rIns="0" bIns="0"/>
          <a:lstStyle>
            <a:lvl1pPr algn="l">
              <a:defRPr>
                <a:solidFill>
                  <a:schemeClr val="tx1">
                    <a:tint val="75000"/>
                  </a:schemeClr>
                </a:solidFill>
              </a:defRPr>
            </a:lvl1pPr>
          </a:lstStyle>
          <a:p>
            <a:fld id="{1453AB23-41EA-48AD-8C78-38AC0914C0FE}" type="datetime1">
              <a:rPr lang="en-US" smtClean="0"/>
              <a:t>11/20/2023</a:t>
            </a:fld>
            <a:endParaRPr lang="en-US"/>
          </a:p>
        </p:txBody>
      </p:sp>
      <p:sp>
        <p:nvSpPr>
          <p:cNvPr id="4" name="Holder 4"/>
          <p:cNvSpPr>
            <a:spLocks noGrp="1"/>
          </p:cNvSpPr>
          <p:nvPr>
            <p:ph type="sldNum" sz="quarter" idx="7"/>
          </p:nvPr>
        </p:nvSpPr>
        <p:spPr/>
        <p:txBody>
          <a:bodyPr lIns="0" tIns="0" rIns="0" bIns="0"/>
          <a:lstStyle>
            <a:lvl1pPr>
              <a:defRPr sz="1000" b="0" i="0">
                <a:solidFill>
                  <a:srgbClr val="63003C"/>
                </a:solidFill>
                <a:latin typeface="Calibri"/>
                <a:cs typeface="Calibri"/>
              </a:defRPr>
            </a:lvl1pPr>
          </a:lstStyle>
          <a:p>
            <a:pPr marL="25400">
              <a:spcBef>
                <a:spcPts val="50"/>
              </a:spcBef>
            </a:pPr>
            <a:fld id="{81D60167-4931-47E6-BA6A-407CBD079E47}" type="slidenum">
              <a:rPr lang="en-US" smtClean="0"/>
              <a:pPr marL="25400">
                <a:spcBef>
                  <a:spcPts val="50"/>
                </a:spcBef>
              </a:pPr>
              <a:t>‹N°›</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2.jpg"/><Relationship Id="rId3" Type="http://schemas.openxmlformats.org/officeDocument/2006/relationships/slideLayout" Target="../slideLayouts/slideLayout3.xml"/><Relationship Id="rId7"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image" Target="../media/image3.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6" name="bk object 16"/>
          <p:cNvSpPr/>
          <p:nvPr/>
        </p:nvSpPr>
        <p:spPr>
          <a:xfrm>
            <a:off x="10972801" y="59437"/>
            <a:ext cx="1219199" cy="1347659"/>
          </a:xfrm>
          <a:prstGeom prst="rect">
            <a:avLst/>
          </a:prstGeom>
          <a:blipFill>
            <a:blip r:embed="rId7" cstate="print"/>
            <a:stretch>
              <a:fillRect/>
            </a:stretch>
          </a:blipFill>
        </p:spPr>
        <p:txBody>
          <a:bodyPr wrap="square" lIns="0" tIns="0" rIns="0" bIns="0" rtlCol="0"/>
          <a:lstStyle/>
          <a:p>
            <a:endParaRPr sz="1800"/>
          </a:p>
        </p:txBody>
      </p:sp>
      <p:sp>
        <p:nvSpPr>
          <p:cNvPr id="18" name="bk object 18"/>
          <p:cNvSpPr/>
          <p:nvPr/>
        </p:nvSpPr>
        <p:spPr>
          <a:xfrm>
            <a:off x="0" y="1407096"/>
            <a:ext cx="12192000" cy="5715"/>
          </a:xfrm>
          <a:custGeom>
            <a:avLst/>
            <a:gdLst/>
            <a:ahLst/>
            <a:cxnLst/>
            <a:rect l="l" t="t" r="r" b="b"/>
            <a:pathLst>
              <a:path w="9144000" h="5715">
                <a:moveTo>
                  <a:pt x="0" y="5680"/>
                </a:moveTo>
                <a:lnTo>
                  <a:pt x="9144000" y="0"/>
                </a:lnTo>
              </a:path>
            </a:pathLst>
          </a:custGeom>
          <a:ln w="57150">
            <a:solidFill>
              <a:srgbClr val="63003C"/>
            </a:solidFill>
          </a:ln>
        </p:spPr>
        <p:txBody>
          <a:bodyPr wrap="square" lIns="0" tIns="0" rIns="0" bIns="0" rtlCol="0"/>
          <a:lstStyle/>
          <a:p>
            <a:endParaRPr sz="1800"/>
          </a:p>
        </p:txBody>
      </p:sp>
      <p:sp>
        <p:nvSpPr>
          <p:cNvPr id="19" name="bk object 19"/>
          <p:cNvSpPr/>
          <p:nvPr/>
        </p:nvSpPr>
        <p:spPr>
          <a:xfrm>
            <a:off x="1" y="6309319"/>
            <a:ext cx="9072879" cy="0"/>
          </a:xfrm>
          <a:custGeom>
            <a:avLst/>
            <a:gdLst/>
            <a:ahLst/>
            <a:cxnLst/>
            <a:rect l="l" t="t" r="r" b="b"/>
            <a:pathLst>
              <a:path w="6804659">
                <a:moveTo>
                  <a:pt x="0" y="0"/>
                </a:moveTo>
                <a:lnTo>
                  <a:pt x="6804248" y="1"/>
                </a:lnTo>
              </a:path>
            </a:pathLst>
          </a:custGeom>
          <a:ln w="9525">
            <a:solidFill>
              <a:srgbClr val="63003C"/>
            </a:solidFill>
          </a:ln>
        </p:spPr>
        <p:txBody>
          <a:bodyPr wrap="square" lIns="0" tIns="0" rIns="0" bIns="0" rtlCol="0"/>
          <a:lstStyle/>
          <a:p>
            <a:endParaRPr sz="1800"/>
          </a:p>
        </p:txBody>
      </p:sp>
      <p:sp>
        <p:nvSpPr>
          <p:cNvPr id="2" name="Holder 2"/>
          <p:cNvSpPr>
            <a:spLocks noGrp="1"/>
          </p:cNvSpPr>
          <p:nvPr>
            <p:ph type="title"/>
          </p:nvPr>
        </p:nvSpPr>
        <p:spPr>
          <a:xfrm>
            <a:off x="728380" y="305308"/>
            <a:ext cx="10735241" cy="430887"/>
          </a:xfrm>
          <a:prstGeom prst="rect">
            <a:avLst/>
          </a:prstGeom>
        </p:spPr>
        <p:txBody>
          <a:bodyPr wrap="square" lIns="0" tIns="0" rIns="0" bIns="0">
            <a:spAutoFit/>
          </a:bodyPr>
          <a:lstStyle>
            <a:lvl1pPr>
              <a:defRPr sz="2800" b="0" i="0">
                <a:solidFill>
                  <a:srgbClr val="63003C"/>
                </a:solidFill>
                <a:latin typeface="Calibri"/>
                <a:cs typeface="Calibri"/>
              </a:defRPr>
            </a:lvl1pPr>
          </a:lstStyle>
          <a:p>
            <a:endParaRPr/>
          </a:p>
        </p:txBody>
      </p:sp>
      <p:sp>
        <p:nvSpPr>
          <p:cNvPr id="3" name="Holder 3"/>
          <p:cNvSpPr>
            <a:spLocks noGrp="1"/>
          </p:cNvSpPr>
          <p:nvPr>
            <p:ph type="body" idx="1"/>
          </p:nvPr>
        </p:nvSpPr>
        <p:spPr>
          <a:xfrm>
            <a:off x="518760" y="1577340"/>
            <a:ext cx="11154477" cy="307777"/>
          </a:xfrm>
          <a:prstGeom prst="rect">
            <a:avLst/>
          </a:prstGeom>
        </p:spPr>
        <p:txBody>
          <a:bodyPr wrap="square" lIns="0" tIns="0" rIns="0" bIns="0">
            <a:spAutoFit/>
          </a:bodyPr>
          <a:lstStyle>
            <a:lvl1pPr>
              <a:defRPr sz="2000" b="0" i="0">
                <a:solidFill>
                  <a:srgbClr val="8B9789"/>
                </a:solidFill>
                <a:latin typeface="Calibri"/>
                <a:cs typeface="Calibri"/>
              </a:defRPr>
            </a:lvl1pPr>
          </a:lstStyle>
          <a:p>
            <a:endParaRPr/>
          </a:p>
        </p:txBody>
      </p:sp>
      <p:sp>
        <p:nvSpPr>
          <p:cNvPr id="4" name="Holder 4"/>
          <p:cNvSpPr>
            <a:spLocks noGrp="1"/>
          </p:cNvSpPr>
          <p:nvPr>
            <p:ph type="ftr" sz="quarter" idx="5"/>
          </p:nvPr>
        </p:nvSpPr>
        <p:spPr>
          <a:xfrm>
            <a:off x="4145280" y="6377940"/>
            <a:ext cx="3901440" cy="276999"/>
          </a:xfrm>
          <a:prstGeom prst="rect">
            <a:avLst/>
          </a:prstGeom>
        </p:spPr>
        <p:txBody>
          <a:bodyPr wrap="square" lIns="0" tIns="0" rIns="0" bIns="0">
            <a:spAutoFit/>
          </a:bodyPr>
          <a:lstStyle>
            <a:lvl1pPr algn="ctr">
              <a:defRPr>
                <a:solidFill>
                  <a:schemeClr val="tx1">
                    <a:tint val="75000"/>
                  </a:schemeClr>
                </a:solidFill>
              </a:defRPr>
            </a:lvl1pPr>
          </a:lstStyle>
          <a:p>
            <a:r>
              <a:rPr lang="en-US"/>
              <a:t>ED PHENIICS @ Freshers' day 2023</a:t>
            </a:r>
            <a:endParaRPr/>
          </a:p>
        </p:txBody>
      </p:sp>
      <p:sp>
        <p:nvSpPr>
          <p:cNvPr id="5" name="Holder 5"/>
          <p:cNvSpPr>
            <a:spLocks noGrp="1"/>
          </p:cNvSpPr>
          <p:nvPr>
            <p:ph type="dt" sz="half" idx="6"/>
          </p:nvPr>
        </p:nvSpPr>
        <p:spPr>
          <a:xfrm>
            <a:off x="609600" y="6377940"/>
            <a:ext cx="2804160" cy="276999"/>
          </a:xfrm>
          <a:prstGeom prst="rect">
            <a:avLst/>
          </a:prstGeom>
        </p:spPr>
        <p:txBody>
          <a:bodyPr wrap="square" lIns="0" tIns="0" rIns="0" bIns="0">
            <a:spAutoFit/>
          </a:bodyPr>
          <a:lstStyle>
            <a:lvl1pPr algn="l">
              <a:defRPr>
                <a:solidFill>
                  <a:schemeClr val="tx1">
                    <a:tint val="75000"/>
                  </a:schemeClr>
                </a:solidFill>
              </a:defRPr>
            </a:lvl1pPr>
          </a:lstStyle>
          <a:p>
            <a:fld id="{B8C5E1A2-0742-45EC-89F8-F6A23327D1D6}" type="datetime1">
              <a:rPr lang="en-US" smtClean="0"/>
              <a:t>11/20/2023</a:t>
            </a:fld>
            <a:endParaRPr lang="en-US"/>
          </a:p>
        </p:txBody>
      </p:sp>
      <p:sp>
        <p:nvSpPr>
          <p:cNvPr id="6" name="Holder 6"/>
          <p:cNvSpPr>
            <a:spLocks noGrp="1"/>
          </p:cNvSpPr>
          <p:nvPr>
            <p:ph type="sldNum" sz="quarter" idx="7"/>
          </p:nvPr>
        </p:nvSpPr>
        <p:spPr>
          <a:xfrm>
            <a:off x="711446" y="6383002"/>
            <a:ext cx="241300" cy="153888"/>
          </a:xfrm>
          <a:prstGeom prst="rect">
            <a:avLst/>
          </a:prstGeom>
        </p:spPr>
        <p:txBody>
          <a:bodyPr wrap="square" lIns="0" tIns="0" rIns="0" bIns="0">
            <a:spAutoFit/>
          </a:bodyPr>
          <a:lstStyle>
            <a:lvl1pPr>
              <a:defRPr sz="1000" b="0" i="0">
                <a:solidFill>
                  <a:srgbClr val="63003C"/>
                </a:solidFill>
                <a:latin typeface="Calibri"/>
                <a:cs typeface="Calibri"/>
              </a:defRPr>
            </a:lvl1pPr>
          </a:lstStyle>
          <a:p>
            <a:pPr marL="25400">
              <a:spcBef>
                <a:spcPts val="50"/>
              </a:spcBef>
            </a:pPr>
            <a:fld id="{81D60167-4931-47E6-BA6A-407CBD079E47}" type="slidenum">
              <a:rPr lang="en-US" smtClean="0"/>
              <a:pPr marL="25400">
                <a:spcBef>
                  <a:spcPts val="50"/>
                </a:spcBef>
              </a:pPr>
              <a:t>‹N°›</a:t>
            </a:fld>
            <a:endParaRPr lang="en-US" dirty="0"/>
          </a:p>
        </p:txBody>
      </p:sp>
      <p:pic>
        <p:nvPicPr>
          <p:cNvPr id="8" name="Image 7">
            <a:extLst>
              <a:ext uri="{FF2B5EF4-FFF2-40B4-BE49-F238E27FC236}">
                <a16:creationId xmlns:a16="http://schemas.microsoft.com/office/drawing/2014/main" id="{530A80AB-1594-4BCA-864A-2A18B9FDF002}"/>
              </a:ext>
            </a:extLst>
          </p:cNvPr>
          <p:cNvPicPr>
            <a:picLocks noChangeAspect="1"/>
          </p:cNvPicPr>
          <p:nvPr userDrawn="1"/>
        </p:nvPicPr>
        <p:blipFill>
          <a:blip r:embed="rId8">
            <a:extLst>
              <a:ext uri="{28A0092B-C50C-407E-A947-70E740481C1C}">
                <a14:useLocalDpi xmlns:a14="http://schemas.microsoft.com/office/drawing/2010/main" val="0"/>
              </a:ext>
            </a:extLst>
          </a:blip>
          <a:stretch>
            <a:fillRect/>
          </a:stretch>
        </p:blipFill>
        <p:spPr>
          <a:xfrm>
            <a:off x="11156949" y="6096000"/>
            <a:ext cx="1015999" cy="761999"/>
          </a:xfrm>
          <a:prstGeom prst="rect">
            <a:avLst/>
          </a:prstGeom>
        </p:spPr>
      </p:pic>
      <p:pic>
        <p:nvPicPr>
          <p:cNvPr id="10" name="Image 9">
            <a:extLst>
              <a:ext uri="{FF2B5EF4-FFF2-40B4-BE49-F238E27FC236}">
                <a16:creationId xmlns:a16="http://schemas.microsoft.com/office/drawing/2014/main" id="{D4B899E1-1562-4958-A0CF-7BD6E58B5273}"/>
              </a:ext>
            </a:extLst>
          </p:cNvPr>
          <p:cNvPicPr>
            <a:picLocks noChangeAspect="1"/>
          </p:cNvPicPr>
          <p:nvPr userDrawn="1"/>
        </p:nvPicPr>
        <p:blipFill>
          <a:blip r:embed="rId9" cstate="print">
            <a:extLst>
              <a:ext uri="{28A0092B-C50C-407E-A947-70E740481C1C}">
                <a14:useLocalDpi xmlns:a14="http://schemas.microsoft.com/office/drawing/2010/main" val="0"/>
              </a:ext>
            </a:extLst>
          </a:blip>
          <a:stretch>
            <a:fillRect/>
          </a:stretch>
        </p:blipFill>
        <p:spPr>
          <a:xfrm>
            <a:off x="9448801" y="6264505"/>
            <a:ext cx="1390492" cy="473129"/>
          </a:xfrm>
          <a:prstGeom prst="rect">
            <a:avLst/>
          </a:prstGeom>
        </p:spPr>
      </p:pic>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Lst>
  <p:hf hdr="0" dt="0"/>
  <p:txStyles>
    <p:titleStyle>
      <a:lvl1pPr>
        <a:defRPr>
          <a:latin typeface="+mj-lt"/>
          <a:ea typeface="+mj-ea"/>
          <a:cs typeface="+mj-cs"/>
        </a:defRPr>
      </a:lvl1pPr>
    </p:titleStyle>
    <p:body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bodyStyle>
    <p:other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7" Type="http://schemas.openxmlformats.org/officeDocument/2006/relationships/image" Target="../media/image5.png"/><Relationship Id="rId2" Type="http://schemas.openxmlformats.org/officeDocument/2006/relationships/diagramData" Target="../diagrams/data1.xml"/><Relationship Id="rId1" Type="http://schemas.openxmlformats.org/officeDocument/2006/relationships/slideLayout" Target="../slideLayouts/slideLayout4.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xml.rels><?xml version="1.0" encoding="UTF-8" standalone="yes"?>
<Relationships xmlns="http://schemas.openxmlformats.org/package/2006/relationships"><Relationship Id="rId8" Type="http://schemas.openxmlformats.org/officeDocument/2006/relationships/image" Target="../media/image12.jpg"/><Relationship Id="rId13" Type="http://schemas.openxmlformats.org/officeDocument/2006/relationships/image" Target="../media/image17.jpeg"/><Relationship Id="rId3" Type="http://schemas.openxmlformats.org/officeDocument/2006/relationships/image" Target="../media/image7.png"/><Relationship Id="rId7" Type="http://schemas.openxmlformats.org/officeDocument/2006/relationships/image" Target="../media/image11.jpeg"/><Relationship Id="rId12" Type="http://schemas.openxmlformats.org/officeDocument/2006/relationships/image" Target="../media/image16.png"/><Relationship Id="rId2" Type="http://schemas.openxmlformats.org/officeDocument/2006/relationships/image" Target="../media/image6.jpeg"/><Relationship Id="rId1" Type="http://schemas.openxmlformats.org/officeDocument/2006/relationships/slideLayout" Target="../slideLayouts/slideLayout4.xml"/><Relationship Id="rId6" Type="http://schemas.openxmlformats.org/officeDocument/2006/relationships/image" Target="../media/image10.jpg"/><Relationship Id="rId11" Type="http://schemas.openxmlformats.org/officeDocument/2006/relationships/image" Target="../media/image15.jpeg"/><Relationship Id="rId5" Type="http://schemas.openxmlformats.org/officeDocument/2006/relationships/image" Target="../media/image9.jpeg"/><Relationship Id="rId10" Type="http://schemas.openxmlformats.org/officeDocument/2006/relationships/image" Target="../media/image14.jpeg"/><Relationship Id="rId4" Type="http://schemas.openxmlformats.org/officeDocument/2006/relationships/image" Target="../media/image8.png"/><Relationship Id="rId9" Type="http://schemas.openxmlformats.org/officeDocument/2006/relationships/image" Target="../media/image13.jpeg"/></Relationships>
</file>

<file path=ppt/slides/_rels/slide4.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8" Type="http://schemas.openxmlformats.org/officeDocument/2006/relationships/image" Target="../media/image24.pn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image" Target="../media/image2.jpg"/><Relationship Id="rId1" Type="http://schemas.openxmlformats.org/officeDocument/2006/relationships/slideLayout" Target="../slideLayouts/slideLayout4.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0.png"/><Relationship Id="rId9" Type="http://schemas.openxmlformats.org/officeDocument/2006/relationships/image" Target="../media/image25.png"/></Relationships>
</file>

<file path=ppt/slides/_rels/slide6.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image" Target="../media/image26.jp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3.xml"/><Relationship Id="rId5" Type="http://schemas.openxmlformats.org/officeDocument/2006/relationships/image" Target="../media/image31.jpg"/><Relationship Id="rId4" Type="http://schemas.openxmlformats.org/officeDocument/2006/relationships/image" Target="../media/image30.jpe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4.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1.xml.rels><?xml version="1.0" encoding="UTF-8" standalone="yes"?>
<Relationships xmlns="http://schemas.openxmlformats.org/package/2006/relationships"><Relationship Id="rId3" Type="http://schemas.openxmlformats.org/officeDocument/2006/relationships/hyperlink" Target="https://doodle.com/bp/internationalwelcomedesk-upsaclay/appointment" TargetMode="External"/><Relationship Id="rId2" Type="http://schemas.openxmlformats.org/officeDocument/2006/relationships/hyperlink" Target="https://gate.paris-saclay.fr/partenaires-et-rdv" TargetMode="Externa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png"/><Relationship Id="rId1" Type="http://schemas.openxmlformats.org/officeDocument/2006/relationships/slideLayout" Target="../slideLayouts/slideLayout4.xml"/><Relationship Id="rId4" Type="http://schemas.openxmlformats.org/officeDocument/2006/relationships/image" Target="../media/image34.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3" Type="http://schemas.openxmlformats.org/officeDocument/2006/relationships/package" Target="../embeddings/Microsoft_Word_Document.docx"/><Relationship Id="rId2" Type="http://schemas.openxmlformats.org/officeDocument/2006/relationships/slideLayout" Target="../slideLayouts/slideLayout4.xml"/><Relationship Id="rId1" Type="http://schemas.openxmlformats.org/officeDocument/2006/relationships/vmlDrawing" Target="../drawings/vmlDrawing1.vml"/><Relationship Id="rId4" Type="http://schemas.openxmlformats.org/officeDocument/2006/relationships/image" Target="../media/image35.emf"/></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ous-titre 2">
            <a:extLst>
              <a:ext uri="{FF2B5EF4-FFF2-40B4-BE49-F238E27FC236}">
                <a16:creationId xmlns:a16="http://schemas.microsoft.com/office/drawing/2014/main" id="{0E1BF31D-43A4-42E9-B9AC-841269FAB95B}"/>
              </a:ext>
            </a:extLst>
          </p:cNvPr>
          <p:cNvSpPr>
            <a:spLocks noGrp="1"/>
          </p:cNvSpPr>
          <p:nvPr>
            <p:ph type="subTitle" idx="4"/>
          </p:nvPr>
        </p:nvSpPr>
        <p:spPr>
          <a:xfrm>
            <a:off x="1905000" y="3105120"/>
            <a:ext cx="8534400" cy="307777"/>
          </a:xfrm>
        </p:spPr>
        <p:txBody>
          <a:bodyPr/>
          <a:lstStyle/>
          <a:p>
            <a:endParaRPr lang="en-US"/>
          </a:p>
        </p:txBody>
      </p:sp>
      <p:sp>
        <p:nvSpPr>
          <p:cNvPr id="4" name="object 2">
            <a:extLst>
              <a:ext uri="{FF2B5EF4-FFF2-40B4-BE49-F238E27FC236}">
                <a16:creationId xmlns:a16="http://schemas.microsoft.com/office/drawing/2014/main" id="{B936C7B7-0F1E-475A-896A-D6025C0C4E99}"/>
              </a:ext>
            </a:extLst>
          </p:cNvPr>
          <p:cNvSpPr/>
          <p:nvPr/>
        </p:nvSpPr>
        <p:spPr>
          <a:xfrm>
            <a:off x="1600200" y="533400"/>
            <a:ext cx="9144000" cy="5589270"/>
          </a:xfrm>
          <a:custGeom>
            <a:avLst/>
            <a:gdLst/>
            <a:ahLst/>
            <a:cxnLst/>
            <a:rect l="l" t="t" r="r" b="b"/>
            <a:pathLst>
              <a:path w="9144000" h="5589270">
                <a:moveTo>
                  <a:pt x="0" y="0"/>
                </a:moveTo>
                <a:lnTo>
                  <a:pt x="9144000" y="0"/>
                </a:lnTo>
                <a:lnTo>
                  <a:pt x="9144000" y="5589239"/>
                </a:lnTo>
                <a:lnTo>
                  <a:pt x="0" y="5589239"/>
                </a:lnTo>
                <a:lnTo>
                  <a:pt x="0" y="0"/>
                </a:lnTo>
                <a:close/>
              </a:path>
            </a:pathLst>
          </a:custGeom>
          <a:solidFill>
            <a:srgbClr val="63003C"/>
          </a:solidFill>
        </p:spPr>
        <p:txBody>
          <a:bodyPr wrap="square" lIns="0" tIns="0" rIns="0" bIns="0" rtlCol="0"/>
          <a:lstStyle/>
          <a:p>
            <a:endParaRPr/>
          </a:p>
        </p:txBody>
      </p:sp>
      <p:sp>
        <p:nvSpPr>
          <p:cNvPr id="5" name="object 3">
            <a:extLst>
              <a:ext uri="{FF2B5EF4-FFF2-40B4-BE49-F238E27FC236}">
                <a16:creationId xmlns:a16="http://schemas.microsoft.com/office/drawing/2014/main" id="{0AA2D79D-7203-4042-B057-2A393283AE2A}"/>
              </a:ext>
            </a:extLst>
          </p:cNvPr>
          <p:cNvSpPr/>
          <p:nvPr/>
        </p:nvSpPr>
        <p:spPr>
          <a:xfrm>
            <a:off x="8360665" y="3665951"/>
            <a:ext cx="2090927" cy="2456688"/>
          </a:xfrm>
          <a:prstGeom prst="rect">
            <a:avLst/>
          </a:prstGeom>
          <a:blipFill>
            <a:blip r:embed="rId2" cstate="print"/>
            <a:stretch>
              <a:fillRect/>
            </a:stretch>
          </a:blipFill>
        </p:spPr>
        <p:txBody>
          <a:bodyPr wrap="square" lIns="0" tIns="0" rIns="0" bIns="0" rtlCol="0"/>
          <a:lstStyle/>
          <a:p>
            <a:endParaRPr/>
          </a:p>
        </p:txBody>
      </p:sp>
      <p:sp>
        <p:nvSpPr>
          <p:cNvPr id="7" name="Rectangle 6">
            <a:extLst>
              <a:ext uri="{FF2B5EF4-FFF2-40B4-BE49-F238E27FC236}">
                <a16:creationId xmlns:a16="http://schemas.microsoft.com/office/drawing/2014/main" id="{D804E771-7E23-431F-BAA0-6E4C4A194F8F}"/>
              </a:ext>
            </a:extLst>
          </p:cNvPr>
          <p:cNvSpPr/>
          <p:nvPr/>
        </p:nvSpPr>
        <p:spPr>
          <a:xfrm>
            <a:off x="1600200" y="1908810"/>
            <a:ext cx="9372600" cy="1090042"/>
          </a:xfrm>
          <a:prstGeom prst="rect">
            <a:avLst/>
          </a:prstGeom>
        </p:spPr>
        <p:txBody>
          <a:bodyPr wrap="square">
            <a:spAutoFit/>
          </a:bodyPr>
          <a:lstStyle/>
          <a:p>
            <a:pPr marL="12700">
              <a:spcBef>
                <a:spcPts val="100"/>
              </a:spcBef>
              <a:tabLst>
                <a:tab pos="2440305" algn="l"/>
                <a:tab pos="2863850" algn="l"/>
              </a:tabLst>
            </a:pPr>
            <a:r>
              <a:rPr lang="en-US" sz="3200" spc="-5" dirty="0">
                <a:solidFill>
                  <a:srgbClr val="FFFFFF"/>
                </a:solidFill>
                <a:latin typeface="Arial"/>
                <a:cs typeface="Arial"/>
              </a:rPr>
              <a:t>The Doctoral School PHENIICS</a:t>
            </a:r>
          </a:p>
          <a:p>
            <a:pPr marL="12700">
              <a:spcBef>
                <a:spcPts val="100"/>
              </a:spcBef>
              <a:tabLst>
                <a:tab pos="2440305" algn="l"/>
                <a:tab pos="2863850" algn="l"/>
              </a:tabLst>
            </a:pPr>
            <a:r>
              <a:rPr lang="en-US" sz="3200" spc="-5" dirty="0">
                <a:solidFill>
                  <a:srgbClr val="FFFFFF"/>
                </a:solidFill>
                <a:latin typeface="Arial"/>
                <a:cs typeface="Arial"/>
              </a:rPr>
              <a:t>welcome address at Freshers’ day </a:t>
            </a:r>
            <a:endParaRPr lang="en-US" sz="3200" dirty="0">
              <a:latin typeface="Arial"/>
              <a:cs typeface="Arial"/>
            </a:endParaRPr>
          </a:p>
        </p:txBody>
      </p:sp>
      <p:sp>
        <p:nvSpPr>
          <p:cNvPr id="8" name="object 5">
            <a:extLst>
              <a:ext uri="{FF2B5EF4-FFF2-40B4-BE49-F238E27FC236}">
                <a16:creationId xmlns:a16="http://schemas.microsoft.com/office/drawing/2014/main" id="{681482BB-8A35-4780-A452-993D5CE14093}"/>
              </a:ext>
            </a:extLst>
          </p:cNvPr>
          <p:cNvSpPr txBox="1"/>
          <p:nvPr/>
        </p:nvSpPr>
        <p:spPr>
          <a:xfrm>
            <a:off x="2362506" y="4238829"/>
            <a:ext cx="5105094" cy="869469"/>
          </a:xfrm>
          <a:prstGeom prst="rect">
            <a:avLst/>
          </a:prstGeom>
        </p:spPr>
        <p:txBody>
          <a:bodyPr vert="horz" wrap="square" lIns="0" tIns="12700" rIns="0" bIns="0" rtlCol="0">
            <a:spAutoFit/>
          </a:bodyPr>
          <a:lstStyle/>
          <a:p>
            <a:pPr marL="12700">
              <a:spcBef>
                <a:spcPts val="100"/>
              </a:spcBef>
            </a:pPr>
            <a:r>
              <a:rPr lang="fr-FR" dirty="0">
                <a:solidFill>
                  <a:srgbClr val="FFFFFF"/>
                </a:solidFill>
                <a:latin typeface="Arial"/>
                <a:cs typeface="Arial"/>
              </a:rPr>
              <a:t>David VERNEY </a:t>
            </a:r>
          </a:p>
          <a:p>
            <a:pPr marL="12700">
              <a:spcBef>
                <a:spcPts val="100"/>
              </a:spcBef>
            </a:pPr>
            <a:r>
              <a:rPr lang="fr-FR" dirty="0">
                <a:solidFill>
                  <a:srgbClr val="FFFFFF"/>
                </a:solidFill>
                <a:latin typeface="Arial"/>
                <a:cs typeface="Arial"/>
              </a:rPr>
              <a:t>Directeur de l’ED PHENIICS</a:t>
            </a:r>
          </a:p>
          <a:p>
            <a:pPr marL="12700">
              <a:spcBef>
                <a:spcPts val="100"/>
              </a:spcBef>
            </a:pPr>
            <a:r>
              <a:rPr lang="fr-FR" dirty="0">
                <a:solidFill>
                  <a:srgbClr val="FFFFFF"/>
                </a:solidFill>
                <a:latin typeface="Arial"/>
                <a:cs typeface="Arial"/>
              </a:rPr>
              <a:t>ED PHENIICS </a:t>
            </a:r>
            <a:r>
              <a:rPr lang="fr-FR" dirty="0" err="1">
                <a:solidFill>
                  <a:srgbClr val="FFFFFF"/>
                </a:solidFill>
                <a:latin typeface="Arial"/>
                <a:cs typeface="Arial"/>
              </a:rPr>
              <a:t>director</a:t>
            </a:r>
            <a:endParaRPr dirty="0">
              <a:latin typeface="Arial"/>
              <a:cs typeface="Arial"/>
            </a:endParaRPr>
          </a:p>
        </p:txBody>
      </p:sp>
      <p:sp>
        <p:nvSpPr>
          <p:cNvPr id="9" name="Espace réservé du pied de page 8">
            <a:extLst>
              <a:ext uri="{FF2B5EF4-FFF2-40B4-BE49-F238E27FC236}">
                <a16:creationId xmlns:a16="http://schemas.microsoft.com/office/drawing/2014/main" id="{92143D3C-532F-432A-82D0-0E6D26E2AAD5}"/>
              </a:ext>
            </a:extLst>
          </p:cNvPr>
          <p:cNvSpPr>
            <a:spLocks noGrp="1"/>
          </p:cNvSpPr>
          <p:nvPr>
            <p:ph type="ftr" sz="quarter" idx="5"/>
          </p:nvPr>
        </p:nvSpPr>
        <p:spPr>
          <a:xfrm>
            <a:off x="3962400" y="6377940"/>
            <a:ext cx="4084320" cy="276999"/>
          </a:xfrm>
        </p:spPr>
        <p:txBody>
          <a:bodyPr/>
          <a:lstStyle/>
          <a:p>
            <a:r>
              <a:rPr lang="en-US" dirty="0"/>
              <a:t>ED PHENIICS @ Freshers' day 2023</a:t>
            </a:r>
          </a:p>
        </p:txBody>
      </p:sp>
      <p:sp>
        <p:nvSpPr>
          <p:cNvPr id="10" name="Espace réservé du numéro de diapositive 9">
            <a:extLst>
              <a:ext uri="{FF2B5EF4-FFF2-40B4-BE49-F238E27FC236}">
                <a16:creationId xmlns:a16="http://schemas.microsoft.com/office/drawing/2014/main" id="{6379A0EE-C81F-472B-975C-487964C48E67}"/>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a:t>
            </a:fld>
            <a:endParaRPr lang="en-US" dirty="0"/>
          </a:p>
        </p:txBody>
      </p:sp>
    </p:spTree>
    <p:extLst>
      <p:ext uri="{BB962C8B-B14F-4D97-AF65-F5344CB8AC3E}">
        <p14:creationId xmlns:p14="http://schemas.microsoft.com/office/powerpoint/2010/main" val="260879240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5F4DE80-3A7D-47E2-9A88-B0FA2ECBE0F2}"/>
              </a:ext>
            </a:extLst>
          </p:cNvPr>
          <p:cNvSpPr>
            <a:spLocks noGrp="1"/>
          </p:cNvSpPr>
          <p:nvPr>
            <p:ph type="title"/>
          </p:nvPr>
        </p:nvSpPr>
        <p:spPr>
          <a:xfrm>
            <a:off x="728380" y="305308"/>
            <a:ext cx="10735241" cy="861774"/>
          </a:xfrm>
        </p:spPr>
        <p:txBody>
          <a:bodyPr/>
          <a:lstStyle/>
          <a:p>
            <a:r>
              <a:rPr lang="fr-FR" dirty="0"/>
              <a:t>ED portrait</a:t>
            </a:r>
            <a:br>
              <a:rPr lang="fr-FR" dirty="0"/>
            </a:br>
            <a:r>
              <a:rPr lang="en-US" spc="-80" dirty="0"/>
              <a:t>academic context</a:t>
            </a:r>
            <a:endParaRPr lang="en-US" dirty="0"/>
          </a:p>
        </p:txBody>
      </p:sp>
      <p:sp>
        <p:nvSpPr>
          <p:cNvPr id="3" name="Espace réservé du pied de page 2">
            <a:extLst>
              <a:ext uri="{FF2B5EF4-FFF2-40B4-BE49-F238E27FC236}">
                <a16:creationId xmlns:a16="http://schemas.microsoft.com/office/drawing/2014/main" id="{D5C9BBE6-74AE-4EC9-A664-32195F15056F}"/>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E8B05EE4-3BEA-4619-976D-09B9E7BB30B1}"/>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2</a:t>
            </a:fld>
            <a:endParaRPr lang="en-US" dirty="0"/>
          </a:p>
        </p:txBody>
      </p:sp>
      <p:sp>
        <p:nvSpPr>
          <p:cNvPr id="11" name="object 3">
            <a:extLst>
              <a:ext uri="{FF2B5EF4-FFF2-40B4-BE49-F238E27FC236}">
                <a16:creationId xmlns:a16="http://schemas.microsoft.com/office/drawing/2014/main" id="{2D7C673B-E2C1-4B1D-AEA0-313F2432A0DF}"/>
              </a:ext>
            </a:extLst>
          </p:cNvPr>
          <p:cNvSpPr/>
          <p:nvPr/>
        </p:nvSpPr>
        <p:spPr>
          <a:xfrm>
            <a:off x="1524001" y="6309319"/>
            <a:ext cx="6948805" cy="0"/>
          </a:xfrm>
          <a:custGeom>
            <a:avLst/>
            <a:gdLst/>
            <a:ahLst/>
            <a:cxnLst/>
            <a:rect l="l" t="t" r="r" b="b"/>
            <a:pathLst>
              <a:path w="6948805">
                <a:moveTo>
                  <a:pt x="0" y="0"/>
                </a:moveTo>
                <a:lnTo>
                  <a:pt x="6948264" y="1"/>
                </a:lnTo>
              </a:path>
            </a:pathLst>
          </a:custGeom>
          <a:ln w="9525">
            <a:solidFill>
              <a:srgbClr val="63003C"/>
            </a:solidFill>
          </a:ln>
        </p:spPr>
        <p:txBody>
          <a:bodyPr wrap="square" lIns="0" tIns="0" rIns="0" bIns="0" rtlCol="0"/>
          <a:lstStyle/>
          <a:p>
            <a:endParaRPr/>
          </a:p>
        </p:txBody>
      </p:sp>
      <p:sp>
        <p:nvSpPr>
          <p:cNvPr id="12" name="object 5">
            <a:extLst>
              <a:ext uri="{FF2B5EF4-FFF2-40B4-BE49-F238E27FC236}">
                <a16:creationId xmlns:a16="http://schemas.microsoft.com/office/drawing/2014/main" id="{08DA8831-DD2B-45CB-A26F-3E44F25D2D42}"/>
              </a:ext>
            </a:extLst>
          </p:cNvPr>
          <p:cNvSpPr/>
          <p:nvPr/>
        </p:nvSpPr>
        <p:spPr>
          <a:xfrm>
            <a:off x="1524000" y="1407097"/>
            <a:ext cx="9144000" cy="5715"/>
          </a:xfrm>
          <a:custGeom>
            <a:avLst/>
            <a:gdLst/>
            <a:ahLst/>
            <a:cxnLst/>
            <a:rect l="l" t="t" r="r" b="b"/>
            <a:pathLst>
              <a:path w="9144000" h="5715">
                <a:moveTo>
                  <a:pt x="0" y="0"/>
                </a:moveTo>
                <a:lnTo>
                  <a:pt x="9144000" y="5680"/>
                </a:lnTo>
              </a:path>
            </a:pathLst>
          </a:custGeom>
          <a:ln w="57150">
            <a:solidFill>
              <a:srgbClr val="63003C"/>
            </a:solidFill>
          </a:ln>
        </p:spPr>
        <p:txBody>
          <a:bodyPr wrap="square" lIns="0" tIns="0" rIns="0" bIns="0" rtlCol="0"/>
          <a:lstStyle/>
          <a:p>
            <a:endParaRPr/>
          </a:p>
        </p:txBody>
      </p:sp>
      <p:sp>
        <p:nvSpPr>
          <p:cNvPr id="14" name="object 8">
            <a:extLst>
              <a:ext uri="{FF2B5EF4-FFF2-40B4-BE49-F238E27FC236}">
                <a16:creationId xmlns:a16="http://schemas.microsoft.com/office/drawing/2014/main" id="{4FACF4DB-5BEC-42A5-BC0A-ED3F352E28BE}"/>
              </a:ext>
            </a:extLst>
          </p:cNvPr>
          <p:cNvSpPr txBox="1"/>
          <p:nvPr/>
        </p:nvSpPr>
        <p:spPr>
          <a:xfrm>
            <a:off x="1998276" y="1586484"/>
            <a:ext cx="8319134" cy="297774"/>
          </a:xfrm>
          <a:prstGeom prst="rect">
            <a:avLst/>
          </a:prstGeom>
        </p:spPr>
        <p:txBody>
          <a:bodyPr vert="horz" wrap="square" lIns="0" tIns="12700" rIns="0" bIns="0" rtlCol="0">
            <a:spAutoFit/>
          </a:bodyPr>
          <a:lstStyle/>
          <a:p>
            <a:pPr marL="12700">
              <a:lnSpc>
                <a:spcPts val="2390"/>
              </a:lnSpc>
              <a:spcBef>
                <a:spcPts val="100"/>
              </a:spcBef>
            </a:pPr>
            <a:endParaRPr sz="1600" dirty="0">
              <a:latin typeface="Calibri"/>
              <a:cs typeface="Calibri"/>
            </a:endParaRPr>
          </a:p>
        </p:txBody>
      </p:sp>
      <p:graphicFrame>
        <p:nvGraphicFramePr>
          <p:cNvPr id="15" name="Diagramme 14">
            <a:extLst>
              <a:ext uri="{FF2B5EF4-FFF2-40B4-BE49-F238E27FC236}">
                <a16:creationId xmlns:a16="http://schemas.microsoft.com/office/drawing/2014/main" id="{1B5308DF-3272-4CB0-B2A6-97B72C3400D8}"/>
              </a:ext>
            </a:extLst>
          </p:cNvPr>
          <p:cNvGraphicFramePr/>
          <p:nvPr>
            <p:extLst>
              <p:ext uri="{D42A27DB-BD31-4B8C-83A1-F6EECF244321}">
                <p14:modId xmlns:p14="http://schemas.microsoft.com/office/powerpoint/2010/main" val="695936961"/>
              </p:ext>
            </p:extLst>
          </p:nvPr>
        </p:nvGraphicFramePr>
        <p:xfrm>
          <a:off x="76201" y="1534050"/>
          <a:ext cx="4800600" cy="292233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5" name="Image 4">
            <a:extLst>
              <a:ext uri="{FF2B5EF4-FFF2-40B4-BE49-F238E27FC236}">
                <a16:creationId xmlns:a16="http://schemas.microsoft.com/office/drawing/2014/main" id="{5E0DD61D-1974-49A4-BCD7-9BF374998706}"/>
              </a:ext>
            </a:extLst>
          </p:cNvPr>
          <p:cNvPicPr>
            <a:picLocks noChangeAspect="1"/>
          </p:cNvPicPr>
          <p:nvPr/>
        </p:nvPicPr>
        <p:blipFill>
          <a:blip r:embed="rId7"/>
          <a:stretch>
            <a:fillRect/>
          </a:stretch>
        </p:blipFill>
        <p:spPr>
          <a:xfrm>
            <a:off x="6096000" y="1540610"/>
            <a:ext cx="5486400" cy="3588489"/>
          </a:xfrm>
          <a:prstGeom prst="rect">
            <a:avLst/>
          </a:prstGeom>
        </p:spPr>
      </p:pic>
      <p:sp>
        <p:nvSpPr>
          <p:cNvPr id="6" name="ZoneTexte 5">
            <a:extLst>
              <a:ext uri="{FF2B5EF4-FFF2-40B4-BE49-F238E27FC236}">
                <a16:creationId xmlns:a16="http://schemas.microsoft.com/office/drawing/2014/main" id="{EC731FBF-A61A-4BC2-A15C-E97986481A67}"/>
              </a:ext>
            </a:extLst>
          </p:cNvPr>
          <p:cNvSpPr txBox="1"/>
          <p:nvPr/>
        </p:nvSpPr>
        <p:spPr>
          <a:xfrm>
            <a:off x="4091940" y="5450053"/>
            <a:ext cx="4008120" cy="584775"/>
          </a:xfrm>
          <a:prstGeom prst="rect">
            <a:avLst/>
          </a:prstGeom>
          <a:noFill/>
        </p:spPr>
        <p:txBody>
          <a:bodyPr wrap="square" rtlCol="0">
            <a:spAutoFit/>
          </a:bodyPr>
          <a:lstStyle/>
          <a:p>
            <a:pPr algn="just"/>
            <a:r>
              <a:rPr lang="en-US" sz="1600" dirty="0"/>
              <a:t>7% of 1st year enrollments in PhD are done at Paris-</a:t>
            </a:r>
            <a:r>
              <a:rPr lang="en-US" sz="1600" dirty="0" err="1"/>
              <a:t>Saclay</a:t>
            </a:r>
            <a:r>
              <a:rPr lang="en-US" sz="1600" dirty="0"/>
              <a:t> i.e. 1 PhD student in 15 in France </a:t>
            </a:r>
          </a:p>
        </p:txBody>
      </p:sp>
    </p:spTree>
    <p:extLst>
      <p:ext uri="{BB962C8B-B14F-4D97-AF65-F5344CB8AC3E}">
        <p14:creationId xmlns:p14="http://schemas.microsoft.com/office/powerpoint/2010/main" val="14809767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7136BBF3-CFFF-45AB-8DF4-8FE15F01BEF0}"/>
              </a:ext>
            </a:extLst>
          </p:cNvPr>
          <p:cNvSpPr>
            <a:spLocks noGrp="1"/>
          </p:cNvSpPr>
          <p:nvPr>
            <p:ph type="title"/>
          </p:nvPr>
        </p:nvSpPr>
        <p:spPr>
          <a:xfrm>
            <a:off x="728380" y="305308"/>
            <a:ext cx="10735241" cy="861774"/>
          </a:xfrm>
        </p:spPr>
        <p:txBody>
          <a:bodyPr/>
          <a:lstStyle/>
          <a:p>
            <a:r>
              <a:rPr lang="en-US" spc="-80" dirty="0"/>
              <a:t>ED portrait</a:t>
            </a:r>
            <a:br>
              <a:rPr lang="en-US" spc="-80" dirty="0"/>
            </a:br>
            <a:r>
              <a:rPr lang="en-US" spc="-80" dirty="0"/>
              <a:t>scientific perimeter</a:t>
            </a:r>
            <a:endParaRPr lang="en-US" dirty="0"/>
          </a:p>
        </p:txBody>
      </p:sp>
      <p:sp>
        <p:nvSpPr>
          <p:cNvPr id="3" name="TextBox 5">
            <a:extLst>
              <a:ext uri="{FF2B5EF4-FFF2-40B4-BE49-F238E27FC236}">
                <a16:creationId xmlns:a16="http://schemas.microsoft.com/office/drawing/2014/main" id="{E3E50057-D7FD-47EE-822F-5E90A36CFB9C}"/>
              </a:ext>
            </a:extLst>
          </p:cNvPr>
          <p:cNvSpPr txBox="1"/>
          <p:nvPr/>
        </p:nvSpPr>
        <p:spPr>
          <a:xfrm>
            <a:off x="1012943" y="1393481"/>
            <a:ext cx="4168657" cy="369332"/>
          </a:xfrm>
          <a:prstGeom prst="rect">
            <a:avLst/>
          </a:prstGeom>
          <a:noFill/>
        </p:spPr>
        <p:txBody>
          <a:bodyPr wrap="square" rtlCol="0">
            <a:spAutoFit/>
          </a:bodyPr>
          <a:lstStyle/>
          <a:p>
            <a:r>
              <a:rPr lang="fr-FR" sz="1800" dirty="0" err="1">
                <a:latin typeface="Calibri" panose="020F0502020204030204" pitchFamily="34" charset="0"/>
                <a:cs typeface="Calibri" panose="020F0502020204030204" pitchFamily="34" charset="0"/>
              </a:rPr>
              <a:t>physics</a:t>
            </a:r>
            <a:r>
              <a:rPr lang="fr-FR" sz="1800" dirty="0">
                <a:latin typeface="Calibri" panose="020F0502020204030204" pitchFamily="34" charset="0"/>
                <a:cs typeface="Calibri" panose="020F0502020204030204" pitchFamily="34" charset="0"/>
              </a:rPr>
              <a:t> of the « 2 </a:t>
            </a:r>
            <a:r>
              <a:rPr lang="fr-FR" sz="1800" dirty="0" err="1">
                <a:latin typeface="Calibri" panose="020F0502020204030204" pitchFamily="34" charset="0"/>
                <a:cs typeface="Calibri" panose="020F0502020204030204" pitchFamily="34" charset="0"/>
              </a:rPr>
              <a:t>infinites</a:t>
            </a:r>
            <a:r>
              <a:rPr lang="fr-FR" sz="1800" dirty="0">
                <a:latin typeface="Calibri" panose="020F0502020204030204" pitchFamily="34" charset="0"/>
                <a:cs typeface="Calibri" panose="020F0502020204030204" pitchFamily="34" charset="0"/>
              </a:rPr>
              <a:t> »</a:t>
            </a:r>
            <a:endParaRPr lang="en-FR" sz="1800" dirty="0">
              <a:latin typeface="Calibri" panose="020F0502020204030204" pitchFamily="34" charset="0"/>
              <a:cs typeface="Calibri" panose="020F0502020204030204" pitchFamily="34" charset="0"/>
            </a:endParaRPr>
          </a:p>
        </p:txBody>
      </p:sp>
      <p:grpSp>
        <p:nvGrpSpPr>
          <p:cNvPr id="24" name="Groupe 23">
            <a:extLst>
              <a:ext uri="{FF2B5EF4-FFF2-40B4-BE49-F238E27FC236}">
                <a16:creationId xmlns:a16="http://schemas.microsoft.com/office/drawing/2014/main" id="{9FBF747F-777D-4BB2-80EC-6087C89966C5}"/>
              </a:ext>
            </a:extLst>
          </p:cNvPr>
          <p:cNvGrpSpPr/>
          <p:nvPr/>
        </p:nvGrpSpPr>
        <p:grpSpPr>
          <a:xfrm>
            <a:off x="3280422" y="2890644"/>
            <a:ext cx="5406378" cy="2022456"/>
            <a:chOff x="2967462" y="1681142"/>
            <a:chExt cx="5406378" cy="2022456"/>
          </a:xfrm>
        </p:grpSpPr>
        <p:sp>
          <p:nvSpPr>
            <p:cNvPr id="6" name="TextBox 16">
              <a:extLst>
                <a:ext uri="{FF2B5EF4-FFF2-40B4-BE49-F238E27FC236}">
                  <a16:creationId xmlns:a16="http://schemas.microsoft.com/office/drawing/2014/main" id="{94C29391-2E0F-4B1D-A4F7-4AF6551547FB}"/>
                </a:ext>
              </a:extLst>
            </p:cNvPr>
            <p:cNvSpPr txBox="1"/>
            <p:nvPr/>
          </p:nvSpPr>
          <p:spPr>
            <a:xfrm>
              <a:off x="3465512" y="1681142"/>
              <a:ext cx="4030912" cy="338554"/>
            </a:xfrm>
            <a:prstGeom prst="rect">
              <a:avLst/>
            </a:prstGeom>
            <a:noFill/>
          </p:spPr>
          <p:txBody>
            <a:bodyPr wrap="none" rtlCol="0">
              <a:spAutoFit/>
            </a:bodyPr>
            <a:lstStyle/>
            <a:p>
              <a:r>
                <a:rPr lang="en-FR" sz="1600" dirty="0">
                  <a:latin typeface="+mn-lt"/>
                </a:rPr>
                <a:t>Particle </a:t>
              </a:r>
              <a:r>
                <a:rPr lang="fr-FR" sz="1600" dirty="0">
                  <a:latin typeface="+mn-lt"/>
                </a:rPr>
                <a:t>(high </a:t>
              </a:r>
              <a:r>
                <a:rPr lang="fr-FR" sz="1600" dirty="0" err="1">
                  <a:latin typeface="+mn-lt"/>
                </a:rPr>
                <a:t>energy</a:t>
              </a:r>
              <a:r>
                <a:rPr lang="fr-FR" sz="1600" dirty="0">
                  <a:latin typeface="+mn-lt"/>
                </a:rPr>
                <a:t>) </a:t>
              </a:r>
              <a:r>
                <a:rPr lang="en-FR" sz="1600" dirty="0">
                  <a:latin typeface="+mn-lt"/>
                </a:rPr>
                <a:t>Physics</a:t>
              </a:r>
              <a:r>
                <a:rPr lang="fr-FR" sz="1600" dirty="0">
                  <a:latin typeface="+mn-lt"/>
                </a:rPr>
                <a:t>, astroparticules ;</a:t>
              </a:r>
              <a:endParaRPr lang="en-FR" sz="1600" dirty="0">
                <a:latin typeface="+mn-lt"/>
              </a:endParaRPr>
            </a:p>
          </p:txBody>
        </p:sp>
        <p:pic>
          <p:nvPicPr>
            <p:cNvPr id="7" name="Picture 22">
              <a:extLst>
                <a:ext uri="{FF2B5EF4-FFF2-40B4-BE49-F238E27FC236}">
                  <a16:creationId xmlns:a16="http://schemas.microsoft.com/office/drawing/2014/main" id="{FDDAC0DC-BD0F-48D2-BE5A-5C5D60A5386C}"/>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2967462" y="2238684"/>
              <a:ext cx="1610621" cy="1065023"/>
            </a:xfrm>
            <a:prstGeom prst="rect">
              <a:avLst/>
            </a:prstGeom>
          </p:spPr>
        </p:pic>
        <p:grpSp>
          <p:nvGrpSpPr>
            <p:cNvPr id="8" name="Groupe 70">
              <a:extLst>
                <a:ext uri="{FF2B5EF4-FFF2-40B4-BE49-F238E27FC236}">
                  <a16:creationId xmlns:a16="http://schemas.microsoft.com/office/drawing/2014/main" id="{E1F11169-7EA9-41AE-9E51-11D52D42C141}"/>
                </a:ext>
              </a:extLst>
            </p:cNvPr>
            <p:cNvGrpSpPr/>
            <p:nvPr/>
          </p:nvGrpSpPr>
          <p:grpSpPr>
            <a:xfrm>
              <a:off x="5790586" y="2167643"/>
              <a:ext cx="2378786" cy="1535955"/>
              <a:chOff x="6414971" y="658369"/>
              <a:chExt cx="3890320" cy="1972350"/>
            </a:xfrm>
          </p:grpSpPr>
          <p:pic>
            <p:nvPicPr>
              <p:cNvPr id="9" name="Picture 2" descr="Table">
                <a:extLst>
                  <a:ext uri="{FF2B5EF4-FFF2-40B4-BE49-F238E27FC236}">
                    <a16:creationId xmlns:a16="http://schemas.microsoft.com/office/drawing/2014/main" id="{843A6DDC-976E-484B-B39D-15F0F96F8E6F}"/>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6414971" y="658369"/>
                <a:ext cx="3698156" cy="197235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Flèche vers le bas 22">
                <a:extLst>
                  <a:ext uri="{FF2B5EF4-FFF2-40B4-BE49-F238E27FC236}">
                    <a16:creationId xmlns:a16="http://schemas.microsoft.com/office/drawing/2014/main" id="{6689DA21-4D6E-4B8D-97B9-5B5F1BC7C35D}"/>
                  </a:ext>
                </a:extLst>
              </p:cNvPr>
              <p:cNvSpPr/>
              <p:nvPr/>
            </p:nvSpPr>
            <p:spPr>
              <a:xfrm rot="19034384">
                <a:off x="8301174" y="1846565"/>
                <a:ext cx="220790" cy="504056"/>
              </a:xfrm>
              <a:prstGeom prst="downArrow">
                <a:avLst/>
              </a:prstGeom>
              <a:solidFill>
                <a:srgbClr val="FFC000">
                  <a:lumMod val="60000"/>
                  <a:lumOff val="40000"/>
                </a:srgbClr>
              </a:solidFill>
              <a:ln w="12700" cap="flat" cmpd="sng" algn="ctr">
                <a:solidFill>
                  <a:srgbClr val="5B9BD5">
                    <a:shade val="50000"/>
                  </a:srgbClr>
                </a:solidFill>
                <a:prstDash val="solid"/>
                <a:miter lim="800000"/>
              </a:ln>
              <a:effectLst/>
            </p:spPr>
            <p:txBody>
              <a:bodyPr rtlCol="0" anchor="ctr"/>
              <a:lstStyle/>
              <a:p>
                <a:pPr marL="0" marR="0" lvl="0" indent="0" algn="ctr" defTabSz="1004888" eaLnBrk="1" fontAlgn="base" latinLnBrk="0" hangingPunct="1">
                  <a:lnSpc>
                    <a:spcPct val="100000"/>
                  </a:lnSpc>
                  <a:spcBef>
                    <a:spcPct val="0"/>
                  </a:spcBef>
                  <a:spcAft>
                    <a:spcPct val="0"/>
                  </a:spcAft>
                  <a:buClrTx/>
                  <a:buSzTx/>
                  <a:buFontTx/>
                  <a:buNone/>
                  <a:tabLst/>
                  <a:defRPr/>
                </a:pPr>
                <a:endParaRPr kumimoji="0" lang="en-ZA" sz="1100" b="0" i="0" u="none" strike="noStrike" kern="0" cap="none" spc="0" normalizeH="0" baseline="0" noProof="0">
                  <a:ln>
                    <a:noFill/>
                  </a:ln>
                  <a:solidFill>
                    <a:prstClr val="white"/>
                  </a:solidFill>
                  <a:effectLst/>
                  <a:uLnTx/>
                  <a:uFillTx/>
                  <a:latin typeface="Calibri" panose="020F0502020204030204" pitchFamily="34" charset="0"/>
                  <a:cs typeface="Calibri" panose="020F0502020204030204" pitchFamily="34" charset="0"/>
                </a:endParaRPr>
              </a:p>
            </p:txBody>
          </p:sp>
          <p:sp>
            <p:nvSpPr>
              <p:cNvPr id="11" name="Flèche vers le bas 37">
                <a:extLst>
                  <a:ext uri="{FF2B5EF4-FFF2-40B4-BE49-F238E27FC236}">
                    <a16:creationId xmlns:a16="http://schemas.microsoft.com/office/drawing/2014/main" id="{40B1F4BB-1254-4F2E-80CB-7496BFECAF08}"/>
                  </a:ext>
                </a:extLst>
              </p:cNvPr>
              <p:cNvSpPr/>
              <p:nvPr/>
            </p:nvSpPr>
            <p:spPr>
              <a:xfrm rot="15767135">
                <a:off x="9536196" y="812574"/>
                <a:ext cx="220790" cy="504056"/>
              </a:xfrm>
              <a:prstGeom prst="downArrow">
                <a:avLst/>
              </a:prstGeom>
              <a:solidFill>
                <a:srgbClr val="FFC000">
                  <a:lumMod val="60000"/>
                  <a:lumOff val="40000"/>
                </a:srgbClr>
              </a:solidFill>
              <a:ln w="12700" cap="flat" cmpd="sng" algn="ctr">
                <a:solidFill>
                  <a:srgbClr val="5B9BD5">
                    <a:shade val="50000"/>
                  </a:srgbClr>
                </a:solidFill>
                <a:prstDash val="solid"/>
                <a:miter lim="800000"/>
              </a:ln>
              <a:effectLst/>
            </p:spPr>
            <p:txBody>
              <a:bodyPr rtlCol="0" anchor="ctr"/>
              <a:lstStyle/>
              <a:p>
                <a:pPr marL="0" marR="0" lvl="0" indent="0" algn="ctr" defTabSz="1004888" eaLnBrk="1" fontAlgn="base" latinLnBrk="0" hangingPunct="1">
                  <a:lnSpc>
                    <a:spcPct val="100000"/>
                  </a:lnSpc>
                  <a:spcBef>
                    <a:spcPct val="0"/>
                  </a:spcBef>
                  <a:spcAft>
                    <a:spcPct val="0"/>
                  </a:spcAft>
                  <a:buClrTx/>
                  <a:buSzTx/>
                  <a:buFontTx/>
                  <a:buNone/>
                  <a:tabLst/>
                  <a:defRPr/>
                </a:pPr>
                <a:endParaRPr kumimoji="0" lang="en-ZA" sz="1100" b="0" i="0" u="none" strike="noStrike" kern="0" cap="none" spc="0" normalizeH="0" baseline="0" noProof="0">
                  <a:ln>
                    <a:noFill/>
                  </a:ln>
                  <a:solidFill>
                    <a:prstClr val="white"/>
                  </a:solidFill>
                  <a:effectLst/>
                  <a:uLnTx/>
                  <a:uFillTx/>
                  <a:latin typeface="Calibri" panose="020F0502020204030204" pitchFamily="34" charset="0"/>
                  <a:cs typeface="Calibri" panose="020F0502020204030204" pitchFamily="34" charset="0"/>
                </a:endParaRPr>
              </a:p>
            </p:txBody>
          </p:sp>
          <p:sp>
            <p:nvSpPr>
              <p:cNvPr id="12" name="Flèche vers le bas 38">
                <a:extLst>
                  <a:ext uri="{FF2B5EF4-FFF2-40B4-BE49-F238E27FC236}">
                    <a16:creationId xmlns:a16="http://schemas.microsoft.com/office/drawing/2014/main" id="{BA558E67-4AE3-43B8-B9B6-19A7B5630316}"/>
                  </a:ext>
                </a:extLst>
              </p:cNvPr>
              <p:cNvSpPr/>
              <p:nvPr/>
            </p:nvSpPr>
            <p:spPr>
              <a:xfrm rot="10800000">
                <a:off x="8058955" y="1018875"/>
                <a:ext cx="220790" cy="504056"/>
              </a:xfrm>
              <a:prstGeom prst="downArrow">
                <a:avLst/>
              </a:prstGeom>
              <a:solidFill>
                <a:srgbClr val="FFC000">
                  <a:lumMod val="60000"/>
                  <a:lumOff val="40000"/>
                </a:srgbClr>
              </a:solidFill>
              <a:ln w="12700" cap="flat" cmpd="sng" algn="ctr">
                <a:solidFill>
                  <a:srgbClr val="5B9BD5">
                    <a:shade val="50000"/>
                  </a:srgbClr>
                </a:solidFill>
                <a:prstDash val="solid"/>
                <a:miter lim="800000"/>
              </a:ln>
              <a:effectLst/>
            </p:spPr>
            <p:txBody>
              <a:bodyPr rtlCol="0" anchor="ctr"/>
              <a:lstStyle/>
              <a:p>
                <a:pPr marL="0" marR="0" lvl="0" indent="0" algn="ctr" defTabSz="1004888" eaLnBrk="1" fontAlgn="base" latinLnBrk="0" hangingPunct="1">
                  <a:lnSpc>
                    <a:spcPct val="100000"/>
                  </a:lnSpc>
                  <a:spcBef>
                    <a:spcPct val="0"/>
                  </a:spcBef>
                  <a:spcAft>
                    <a:spcPct val="0"/>
                  </a:spcAft>
                  <a:buClrTx/>
                  <a:buSzTx/>
                  <a:buFontTx/>
                  <a:buNone/>
                  <a:tabLst/>
                  <a:defRPr/>
                </a:pPr>
                <a:endParaRPr kumimoji="0" lang="en-ZA" sz="1100" b="0" i="0" u="none" strike="noStrike" kern="0" cap="none" spc="0" normalizeH="0" baseline="0" noProof="0">
                  <a:ln>
                    <a:noFill/>
                  </a:ln>
                  <a:solidFill>
                    <a:prstClr val="white"/>
                  </a:solidFill>
                  <a:effectLst/>
                  <a:uLnTx/>
                  <a:uFillTx/>
                  <a:latin typeface="Calibri" panose="020F0502020204030204" pitchFamily="34" charset="0"/>
                  <a:cs typeface="Calibri" panose="020F0502020204030204" pitchFamily="34" charset="0"/>
                </a:endParaRPr>
              </a:p>
            </p:txBody>
          </p:sp>
          <p:sp>
            <p:nvSpPr>
              <p:cNvPr id="13" name="ZoneTexte 75">
                <a:extLst>
                  <a:ext uri="{FF2B5EF4-FFF2-40B4-BE49-F238E27FC236}">
                    <a16:creationId xmlns:a16="http://schemas.microsoft.com/office/drawing/2014/main" id="{0980699B-370E-4F03-9E25-B3184511AD16}"/>
                  </a:ext>
                </a:extLst>
              </p:cNvPr>
              <p:cNvSpPr txBox="1"/>
              <p:nvPr/>
            </p:nvSpPr>
            <p:spPr>
              <a:xfrm>
                <a:off x="7440836" y="681474"/>
                <a:ext cx="1031881" cy="223783"/>
              </a:xfrm>
              <a:prstGeom prst="rect">
                <a:avLst/>
              </a:prstGeom>
              <a:noFill/>
            </p:spPr>
            <p:txBody>
              <a:bodyPr wrap="none" rtlCol="0">
                <a:spAutoFit/>
              </a:bodyPr>
              <a:lstStyle/>
              <a:p>
                <a:pPr marL="0" marR="0" lvl="0" indent="0" defTabSz="1004888" eaLnBrk="1" fontAlgn="base" latinLnBrk="0" hangingPunct="1">
                  <a:lnSpc>
                    <a:spcPct val="100000"/>
                  </a:lnSpc>
                  <a:spcBef>
                    <a:spcPct val="0"/>
                  </a:spcBef>
                  <a:spcAft>
                    <a:spcPct val="0"/>
                  </a:spcAft>
                  <a:buClrTx/>
                  <a:buSzTx/>
                  <a:buFontTx/>
                  <a:buNone/>
                  <a:tabLst/>
                  <a:defRPr/>
                </a:pP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Extreme </a:t>
                </a:r>
                <a:r>
                  <a:rPr lang="en-ZA" sz="1100" kern="0" dirty="0">
                    <a:solidFill>
                      <a:prstClr val="black"/>
                    </a:solidFill>
                    <a:latin typeface="Calibri" panose="020F0502020204030204" pitchFamily="34" charset="0"/>
                    <a:cs typeface="Calibri" panose="020F0502020204030204" pitchFamily="34" charset="0"/>
                  </a:rPr>
                  <a:t>i</a:t>
                </a: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n spin</a:t>
                </a:r>
              </a:p>
            </p:txBody>
          </p:sp>
          <p:sp>
            <p:nvSpPr>
              <p:cNvPr id="14" name="ZoneTexte 76">
                <a:extLst>
                  <a:ext uri="{FF2B5EF4-FFF2-40B4-BE49-F238E27FC236}">
                    <a16:creationId xmlns:a16="http://schemas.microsoft.com/office/drawing/2014/main" id="{983A1C63-3385-4FC2-B28C-E5F0E6CECF34}"/>
                  </a:ext>
                </a:extLst>
              </p:cNvPr>
              <p:cNvSpPr txBox="1"/>
              <p:nvPr/>
            </p:nvSpPr>
            <p:spPr>
              <a:xfrm>
                <a:off x="7906667" y="2283461"/>
                <a:ext cx="1186772" cy="223783"/>
              </a:xfrm>
              <a:prstGeom prst="rect">
                <a:avLst/>
              </a:prstGeom>
              <a:noFill/>
            </p:spPr>
            <p:txBody>
              <a:bodyPr wrap="none" rtlCol="0">
                <a:spAutoFit/>
              </a:bodyPr>
              <a:lstStyle/>
              <a:p>
                <a:pPr marL="0" marR="0" lvl="0" indent="0" defTabSz="1004888" eaLnBrk="1" fontAlgn="base" latinLnBrk="0" hangingPunct="1">
                  <a:lnSpc>
                    <a:spcPct val="100000"/>
                  </a:lnSpc>
                  <a:spcBef>
                    <a:spcPct val="0"/>
                  </a:spcBef>
                  <a:spcAft>
                    <a:spcPct val="0"/>
                  </a:spcAft>
                  <a:buClrTx/>
                  <a:buSzTx/>
                  <a:buFontTx/>
                  <a:buNone/>
                  <a:tabLst/>
                  <a:defRPr/>
                </a:pP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Extreme </a:t>
                </a:r>
                <a:r>
                  <a:rPr lang="en-ZA" sz="1100" kern="0" dirty="0">
                    <a:solidFill>
                      <a:prstClr val="black"/>
                    </a:solidFill>
                    <a:latin typeface="Calibri" panose="020F0502020204030204" pitchFamily="34" charset="0"/>
                    <a:cs typeface="Calibri" panose="020F0502020204030204" pitchFamily="34" charset="0"/>
                  </a:rPr>
                  <a:t>i</a:t>
                </a: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n isospin</a:t>
                </a:r>
              </a:p>
            </p:txBody>
          </p:sp>
          <p:sp>
            <p:nvSpPr>
              <p:cNvPr id="15" name="ZoneTexte 77">
                <a:extLst>
                  <a:ext uri="{FF2B5EF4-FFF2-40B4-BE49-F238E27FC236}">
                    <a16:creationId xmlns:a16="http://schemas.microsoft.com/office/drawing/2014/main" id="{79A8B55C-0770-44E8-8C36-09CD05A1970D}"/>
                  </a:ext>
                </a:extLst>
              </p:cNvPr>
              <p:cNvSpPr txBox="1"/>
              <p:nvPr/>
            </p:nvSpPr>
            <p:spPr>
              <a:xfrm>
                <a:off x="9220747" y="749594"/>
                <a:ext cx="1084544" cy="223783"/>
              </a:xfrm>
              <a:prstGeom prst="rect">
                <a:avLst/>
              </a:prstGeom>
              <a:noFill/>
            </p:spPr>
            <p:txBody>
              <a:bodyPr wrap="none" rtlCol="0">
                <a:spAutoFit/>
              </a:bodyPr>
              <a:lstStyle/>
              <a:p>
                <a:pPr marL="0" marR="0" lvl="0" indent="0" defTabSz="1004888" eaLnBrk="1" fontAlgn="base" latinLnBrk="0" hangingPunct="1">
                  <a:lnSpc>
                    <a:spcPct val="100000"/>
                  </a:lnSpc>
                  <a:spcBef>
                    <a:spcPct val="0"/>
                  </a:spcBef>
                  <a:spcAft>
                    <a:spcPct val="0"/>
                  </a:spcAft>
                  <a:buClrTx/>
                  <a:buSzTx/>
                  <a:buFontTx/>
                  <a:buNone/>
                  <a:tabLst/>
                  <a:defRPr/>
                </a:pP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Extreme </a:t>
                </a:r>
                <a:r>
                  <a:rPr lang="en-ZA" sz="1100" kern="0" dirty="0">
                    <a:solidFill>
                      <a:prstClr val="black"/>
                    </a:solidFill>
                    <a:latin typeface="Calibri" panose="020F0502020204030204" pitchFamily="34" charset="0"/>
                    <a:cs typeface="Calibri" panose="020F0502020204030204" pitchFamily="34" charset="0"/>
                  </a:rPr>
                  <a:t>i</a:t>
                </a:r>
                <a:r>
                  <a:rPr kumimoji="0" lang="en-ZA" sz="1100" b="0" i="0" u="none" strike="noStrike" kern="0" cap="none" spc="0" normalizeH="0" baseline="0" noProof="0" dirty="0">
                    <a:ln>
                      <a:noFill/>
                    </a:ln>
                    <a:solidFill>
                      <a:prstClr val="black"/>
                    </a:solidFill>
                    <a:effectLst/>
                    <a:uLnTx/>
                    <a:uFillTx/>
                    <a:latin typeface="Calibri" panose="020F0502020204030204" pitchFamily="34" charset="0"/>
                    <a:cs typeface="Calibri" panose="020F0502020204030204" pitchFamily="34" charset="0"/>
                  </a:rPr>
                  <a:t>n mass</a:t>
                </a:r>
              </a:p>
            </p:txBody>
          </p:sp>
        </p:grpSp>
        <p:pic>
          <p:nvPicPr>
            <p:cNvPr id="16" name="Picture 2" descr="What are Atoms Made of | Inside an Atom | DK Find Out">
              <a:extLst>
                <a:ext uri="{FF2B5EF4-FFF2-40B4-BE49-F238E27FC236}">
                  <a16:creationId xmlns:a16="http://schemas.microsoft.com/office/drawing/2014/main" id="{B3CBD4B3-125B-450B-8B79-2300E57D8801}"/>
                </a:ext>
              </a:extLst>
            </p:cNvPr>
            <p:cNvPicPr>
              <a:picLocks noChangeAspect="1" noChangeArrowheads="1"/>
            </p:cNvPicPr>
            <p:nvPr/>
          </p:nvPicPr>
          <p:blipFill>
            <a:blip r:embed="rId4" cstate="screen">
              <a:extLst>
                <a:ext uri="{28A0092B-C50C-407E-A947-70E740481C1C}">
                  <a14:useLocalDpi xmlns:a14="http://schemas.microsoft.com/office/drawing/2010/main"/>
                </a:ext>
              </a:extLst>
            </a:blip>
            <a:srcRect/>
            <a:stretch>
              <a:fillRect/>
            </a:stretch>
          </p:blipFill>
          <p:spPr bwMode="auto">
            <a:xfrm>
              <a:off x="5362387" y="2109066"/>
              <a:ext cx="1120133" cy="1110244"/>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14">
              <a:extLst>
                <a:ext uri="{FF2B5EF4-FFF2-40B4-BE49-F238E27FC236}">
                  <a16:creationId xmlns:a16="http://schemas.microsoft.com/office/drawing/2014/main" id="{7476AFA6-20E1-4A43-BFC9-D39CF20867A9}"/>
                </a:ext>
              </a:extLst>
            </p:cNvPr>
            <p:cNvSpPr txBox="1"/>
            <p:nvPr/>
          </p:nvSpPr>
          <p:spPr>
            <a:xfrm>
              <a:off x="6051794" y="1880944"/>
              <a:ext cx="2322046" cy="338554"/>
            </a:xfrm>
            <a:prstGeom prst="rect">
              <a:avLst/>
            </a:prstGeom>
            <a:noFill/>
          </p:spPr>
          <p:txBody>
            <a:bodyPr wrap="none" rtlCol="0">
              <a:spAutoFit/>
            </a:bodyPr>
            <a:lstStyle/>
            <a:p>
              <a:r>
                <a:rPr lang="en-FR" sz="1600" dirty="0">
                  <a:latin typeface="+mn-lt"/>
                </a:rPr>
                <a:t>Nuclear</a:t>
              </a:r>
              <a:r>
                <a:rPr lang="fr-FR" sz="1600" dirty="0">
                  <a:latin typeface="+mn-lt"/>
                </a:rPr>
                <a:t> &amp; Hadron</a:t>
              </a:r>
              <a:r>
                <a:rPr lang="en-FR" sz="1600" dirty="0">
                  <a:latin typeface="+mn-lt"/>
                </a:rPr>
                <a:t> Physics</a:t>
              </a:r>
            </a:p>
          </p:txBody>
        </p:sp>
      </p:grpSp>
      <p:pic>
        <p:nvPicPr>
          <p:cNvPr id="17" name="Picture 9">
            <a:extLst>
              <a:ext uri="{FF2B5EF4-FFF2-40B4-BE49-F238E27FC236}">
                <a16:creationId xmlns:a16="http://schemas.microsoft.com/office/drawing/2014/main" id="{D403D81D-F2B5-4F22-BE29-1622638220D6}"/>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679602" y="2069063"/>
            <a:ext cx="972290" cy="715713"/>
          </a:xfrm>
          <a:prstGeom prst="rect">
            <a:avLst/>
          </a:prstGeom>
        </p:spPr>
      </p:pic>
      <p:pic>
        <p:nvPicPr>
          <p:cNvPr id="18" name="Picture 11">
            <a:extLst>
              <a:ext uri="{FF2B5EF4-FFF2-40B4-BE49-F238E27FC236}">
                <a16:creationId xmlns:a16="http://schemas.microsoft.com/office/drawing/2014/main" id="{E2C9A0E1-3B07-4819-8769-B61046798503}"/>
              </a:ext>
            </a:extLst>
          </p:cNvPr>
          <p:cNvPicPr>
            <a:picLocks noChangeAspect="1"/>
          </p:cNvPicPr>
          <p:nvPr/>
        </p:nvPicPr>
        <p:blipFill>
          <a:blip r:embed="rId6"/>
          <a:stretch>
            <a:fillRect/>
          </a:stretch>
        </p:blipFill>
        <p:spPr>
          <a:xfrm>
            <a:off x="7038396" y="2127693"/>
            <a:ext cx="1260929" cy="708387"/>
          </a:xfrm>
          <a:prstGeom prst="rect">
            <a:avLst/>
          </a:prstGeom>
        </p:spPr>
      </p:pic>
      <p:sp>
        <p:nvSpPr>
          <p:cNvPr id="20" name="TextBox 6">
            <a:extLst>
              <a:ext uri="{FF2B5EF4-FFF2-40B4-BE49-F238E27FC236}">
                <a16:creationId xmlns:a16="http://schemas.microsoft.com/office/drawing/2014/main" id="{02E93565-BEFD-4D95-ACAA-C4F77049392C}"/>
              </a:ext>
            </a:extLst>
          </p:cNvPr>
          <p:cNvSpPr txBox="1"/>
          <p:nvPr/>
        </p:nvSpPr>
        <p:spPr>
          <a:xfrm>
            <a:off x="2930151" y="1797621"/>
            <a:ext cx="5706050" cy="307777"/>
          </a:xfrm>
          <a:prstGeom prst="rect">
            <a:avLst/>
          </a:prstGeom>
          <a:noFill/>
        </p:spPr>
        <p:txBody>
          <a:bodyPr wrap="none" rtlCol="0">
            <a:spAutoFit/>
          </a:bodyPr>
          <a:lstStyle/>
          <a:p>
            <a:pPr algn="ctr"/>
            <a:r>
              <a:rPr lang="en-US" sz="1400">
                <a:latin typeface="Calibri" panose="020F0502020204030204" pitchFamily="34" charset="0"/>
                <a:cs typeface="Calibri" panose="020F0502020204030204" pitchFamily="34" charset="0"/>
              </a:rPr>
              <a:t>Nuclear astrophysics, nucleo-synthesis ; Cosmology, dark matter and energy</a:t>
            </a:r>
          </a:p>
        </p:txBody>
      </p:sp>
      <p:sp>
        <p:nvSpPr>
          <p:cNvPr id="25" name="Ellipse 24">
            <a:extLst>
              <a:ext uri="{FF2B5EF4-FFF2-40B4-BE49-F238E27FC236}">
                <a16:creationId xmlns:a16="http://schemas.microsoft.com/office/drawing/2014/main" id="{C064B0D0-A925-4348-B3D5-D80BCFA7417C}"/>
              </a:ext>
            </a:extLst>
          </p:cNvPr>
          <p:cNvSpPr/>
          <p:nvPr/>
        </p:nvSpPr>
        <p:spPr>
          <a:xfrm>
            <a:off x="2286000" y="2810914"/>
            <a:ext cx="7393186" cy="2158166"/>
          </a:xfrm>
          <a:prstGeom prst="ellipse">
            <a:avLst/>
          </a:prstGeom>
          <a:noFill/>
          <a:ln w="38100">
            <a:solidFill>
              <a:srgbClr val="6D0037"/>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6" name="Picture 10">
            <a:extLst>
              <a:ext uri="{FF2B5EF4-FFF2-40B4-BE49-F238E27FC236}">
                <a16:creationId xmlns:a16="http://schemas.microsoft.com/office/drawing/2014/main" id="{A816B1D8-6B8A-419B-B421-9B60280821C6}"/>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988624" y="3693496"/>
            <a:ext cx="1218013" cy="683885"/>
          </a:xfrm>
          <a:prstGeom prst="rect">
            <a:avLst/>
          </a:prstGeom>
        </p:spPr>
      </p:pic>
      <p:sp>
        <p:nvSpPr>
          <p:cNvPr id="27" name="TextBox 6">
            <a:extLst>
              <a:ext uri="{FF2B5EF4-FFF2-40B4-BE49-F238E27FC236}">
                <a16:creationId xmlns:a16="http://schemas.microsoft.com/office/drawing/2014/main" id="{7F2238DD-5351-428F-AD70-E012E3F1C4A9}"/>
              </a:ext>
            </a:extLst>
          </p:cNvPr>
          <p:cNvSpPr txBox="1"/>
          <p:nvPr/>
        </p:nvSpPr>
        <p:spPr>
          <a:xfrm>
            <a:off x="206913" y="4372887"/>
            <a:ext cx="1584857" cy="307777"/>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Accelerator physics</a:t>
            </a:r>
          </a:p>
        </p:txBody>
      </p:sp>
      <p:pic>
        <p:nvPicPr>
          <p:cNvPr id="29" name="Image 28">
            <a:extLst>
              <a:ext uri="{FF2B5EF4-FFF2-40B4-BE49-F238E27FC236}">
                <a16:creationId xmlns:a16="http://schemas.microsoft.com/office/drawing/2014/main" id="{9D3EBE12-D244-4B4E-BBBD-1CC4C9F2AEDD}"/>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4916489" y="4312020"/>
            <a:ext cx="988568" cy="565847"/>
          </a:xfrm>
          <a:prstGeom prst="rect">
            <a:avLst/>
          </a:prstGeom>
        </p:spPr>
      </p:pic>
      <p:pic>
        <p:nvPicPr>
          <p:cNvPr id="31" name="Picture 12">
            <a:extLst>
              <a:ext uri="{FF2B5EF4-FFF2-40B4-BE49-F238E27FC236}">
                <a16:creationId xmlns:a16="http://schemas.microsoft.com/office/drawing/2014/main" id="{63587E66-7296-49C9-AADA-4B1A7D56E5C4}"/>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2243022" y="4709457"/>
            <a:ext cx="1181388" cy="664531"/>
          </a:xfrm>
          <a:prstGeom prst="rect">
            <a:avLst/>
          </a:prstGeom>
        </p:spPr>
      </p:pic>
      <p:sp>
        <p:nvSpPr>
          <p:cNvPr id="32" name="TextBox 6">
            <a:extLst>
              <a:ext uri="{FF2B5EF4-FFF2-40B4-BE49-F238E27FC236}">
                <a16:creationId xmlns:a16="http://schemas.microsoft.com/office/drawing/2014/main" id="{70993EAB-E834-4521-96DA-6DFE3365DCBB}"/>
              </a:ext>
            </a:extLst>
          </p:cNvPr>
          <p:cNvSpPr txBox="1"/>
          <p:nvPr/>
        </p:nvSpPr>
        <p:spPr>
          <a:xfrm>
            <a:off x="2186027" y="5344524"/>
            <a:ext cx="891912" cy="307777"/>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Detectors</a:t>
            </a:r>
          </a:p>
        </p:txBody>
      </p:sp>
      <p:pic>
        <p:nvPicPr>
          <p:cNvPr id="33" name="Picture 9">
            <a:extLst>
              <a:ext uri="{FF2B5EF4-FFF2-40B4-BE49-F238E27FC236}">
                <a16:creationId xmlns:a16="http://schemas.microsoft.com/office/drawing/2014/main" id="{DF8B66B9-5838-46FC-8B1D-DF1B93651257}"/>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4180946" y="5004125"/>
            <a:ext cx="1602230" cy="801115"/>
          </a:xfrm>
          <a:prstGeom prst="rect">
            <a:avLst/>
          </a:prstGeom>
        </p:spPr>
      </p:pic>
      <p:pic>
        <p:nvPicPr>
          <p:cNvPr id="34" name="Image 28">
            <a:extLst>
              <a:ext uri="{FF2B5EF4-FFF2-40B4-BE49-F238E27FC236}">
                <a16:creationId xmlns:a16="http://schemas.microsoft.com/office/drawing/2014/main" id="{DB71835E-84E0-4D9F-9CDD-496F80A8096A}"/>
              </a:ext>
            </a:extLst>
          </p:cNvPr>
          <p:cNvPicPr>
            <a:picLocks noChangeAspect="1"/>
          </p:cNvPicPr>
          <p:nvPr/>
        </p:nvPicPr>
        <p:blipFill>
          <a:blip r:embed="rId11" cstate="screen">
            <a:extLst>
              <a:ext uri="{28A0092B-C50C-407E-A947-70E740481C1C}">
                <a14:useLocalDpi xmlns:a14="http://schemas.microsoft.com/office/drawing/2010/main"/>
              </a:ext>
            </a:extLst>
          </a:blip>
          <a:stretch>
            <a:fillRect/>
          </a:stretch>
        </p:blipFill>
        <p:spPr>
          <a:xfrm>
            <a:off x="7038396" y="4986021"/>
            <a:ext cx="834960" cy="889904"/>
          </a:xfrm>
          <a:prstGeom prst="rect">
            <a:avLst/>
          </a:prstGeom>
        </p:spPr>
      </p:pic>
      <p:pic>
        <p:nvPicPr>
          <p:cNvPr id="35" name="Image 29">
            <a:extLst>
              <a:ext uri="{FF2B5EF4-FFF2-40B4-BE49-F238E27FC236}">
                <a16:creationId xmlns:a16="http://schemas.microsoft.com/office/drawing/2014/main" id="{17D47D49-A384-45EA-9EFB-E13FB42066EB}"/>
              </a:ext>
            </a:extLst>
          </p:cNvPr>
          <p:cNvPicPr>
            <a:picLocks noChangeAspect="1"/>
          </p:cNvPicPr>
          <p:nvPr/>
        </p:nvPicPr>
        <p:blipFill>
          <a:blip r:embed="rId12"/>
          <a:stretch>
            <a:fillRect/>
          </a:stretch>
        </p:blipFill>
        <p:spPr>
          <a:xfrm>
            <a:off x="9080131" y="4513209"/>
            <a:ext cx="1026876" cy="1023430"/>
          </a:xfrm>
          <a:prstGeom prst="rect">
            <a:avLst/>
          </a:prstGeom>
        </p:spPr>
      </p:pic>
      <p:sp>
        <p:nvSpPr>
          <p:cNvPr id="36" name="Rectangle 35">
            <a:extLst>
              <a:ext uri="{FF2B5EF4-FFF2-40B4-BE49-F238E27FC236}">
                <a16:creationId xmlns:a16="http://schemas.microsoft.com/office/drawing/2014/main" id="{1DA23039-B3C2-4D98-98F8-75F027A80E51}"/>
              </a:ext>
            </a:extLst>
          </p:cNvPr>
          <p:cNvSpPr/>
          <p:nvPr/>
        </p:nvSpPr>
        <p:spPr>
          <a:xfrm>
            <a:off x="1021724" y="5643034"/>
            <a:ext cx="4845044" cy="523220"/>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nuclear energy</a:t>
            </a:r>
          </a:p>
          <a:p>
            <a:pPr algn="ctr"/>
            <a:r>
              <a:rPr lang="en-US" sz="1400" dirty="0">
                <a:latin typeface="Calibri" panose="020F0502020204030204" pitchFamily="34" charset="0"/>
                <a:cs typeface="Calibri" panose="020F0502020204030204" pitchFamily="34" charset="0"/>
              </a:rPr>
              <a:t>Back-end nuclear cycle, radiation protection and radiochemistry</a:t>
            </a:r>
          </a:p>
        </p:txBody>
      </p:sp>
      <p:sp>
        <p:nvSpPr>
          <p:cNvPr id="37" name="Rectangle 36">
            <a:extLst>
              <a:ext uri="{FF2B5EF4-FFF2-40B4-BE49-F238E27FC236}">
                <a16:creationId xmlns:a16="http://schemas.microsoft.com/office/drawing/2014/main" id="{2543DD3D-5C46-41F5-ADB2-9CE0020984BC}"/>
              </a:ext>
            </a:extLst>
          </p:cNvPr>
          <p:cNvSpPr/>
          <p:nvPr/>
        </p:nvSpPr>
        <p:spPr>
          <a:xfrm>
            <a:off x="7358015" y="5852343"/>
            <a:ext cx="2635337" cy="307777"/>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medical imaging and radioactivity</a:t>
            </a:r>
          </a:p>
        </p:txBody>
      </p:sp>
      <p:sp>
        <p:nvSpPr>
          <p:cNvPr id="38" name="Rectangle 37">
            <a:extLst>
              <a:ext uri="{FF2B5EF4-FFF2-40B4-BE49-F238E27FC236}">
                <a16:creationId xmlns:a16="http://schemas.microsoft.com/office/drawing/2014/main" id="{1FE62904-2FA1-4AF2-8B5B-3F424E202165}"/>
              </a:ext>
            </a:extLst>
          </p:cNvPr>
          <p:cNvSpPr/>
          <p:nvPr/>
        </p:nvSpPr>
        <p:spPr>
          <a:xfrm>
            <a:off x="9514130" y="5584799"/>
            <a:ext cx="2047484" cy="307777"/>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radio and hadron therapy</a:t>
            </a:r>
          </a:p>
        </p:txBody>
      </p:sp>
      <p:pic>
        <p:nvPicPr>
          <p:cNvPr id="40" name="Image 39">
            <a:extLst>
              <a:ext uri="{FF2B5EF4-FFF2-40B4-BE49-F238E27FC236}">
                <a16:creationId xmlns:a16="http://schemas.microsoft.com/office/drawing/2014/main" id="{A6075FAC-7927-4B46-A87D-40398DA7C229}"/>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8672871" y="2232433"/>
            <a:ext cx="841259" cy="841259"/>
          </a:xfrm>
          <a:prstGeom prst="rect">
            <a:avLst/>
          </a:prstGeom>
        </p:spPr>
      </p:pic>
      <p:sp>
        <p:nvSpPr>
          <p:cNvPr id="41" name="Rectangle 40">
            <a:extLst>
              <a:ext uri="{FF2B5EF4-FFF2-40B4-BE49-F238E27FC236}">
                <a16:creationId xmlns:a16="http://schemas.microsoft.com/office/drawing/2014/main" id="{161EEB8E-5315-4075-9E39-0EDE21658B84}"/>
              </a:ext>
            </a:extLst>
          </p:cNvPr>
          <p:cNvSpPr/>
          <p:nvPr/>
        </p:nvSpPr>
        <p:spPr>
          <a:xfrm>
            <a:off x="5965647" y="5973044"/>
            <a:ext cx="1370504" cy="307777"/>
          </a:xfrm>
          <a:prstGeom prst="rect">
            <a:avLst/>
          </a:prstGeom>
          <a:noFill/>
        </p:spPr>
        <p:txBody>
          <a:bodyPr wrap="none" rtlCol="0">
            <a:spAutoFit/>
          </a:bodyPr>
          <a:lstStyle/>
          <a:p>
            <a:pPr algn="ctr"/>
            <a:r>
              <a:rPr lang="en-US" sz="1400" dirty="0">
                <a:latin typeface="Calibri" panose="020F0502020204030204" pitchFamily="34" charset="0"/>
                <a:cs typeface="Calibri" panose="020F0502020204030204" pitchFamily="34" charset="0"/>
              </a:rPr>
              <a:t>material science</a:t>
            </a:r>
          </a:p>
        </p:txBody>
      </p:sp>
      <p:sp>
        <p:nvSpPr>
          <p:cNvPr id="42" name="Espace réservé du pied de page 41">
            <a:extLst>
              <a:ext uri="{FF2B5EF4-FFF2-40B4-BE49-F238E27FC236}">
                <a16:creationId xmlns:a16="http://schemas.microsoft.com/office/drawing/2014/main" id="{33AB40CA-5584-45D2-B616-096C1D42AE60}"/>
              </a:ext>
            </a:extLst>
          </p:cNvPr>
          <p:cNvSpPr>
            <a:spLocks noGrp="1"/>
          </p:cNvSpPr>
          <p:nvPr>
            <p:ph type="ftr" sz="quarter" idx="5"/>
          </p:nvPr>
        </p:nvSpPr>
        <p:spPr/>
        <p:txBody>
          <a:bodyPr>
            <a:normAutofit/>
          </a:bodyPr>
          <a:lstStyle/>
          <a:p>
            <a:r>
              <a:rPr lang="en-US"/>
              <a:t>ED PHENIICS @ Freshers' day 2023</a:t>
            </a:r>
            <a:endParaRPr lang="en-US" dirty="0"/>
          </a:p>
        </p:txBody>
      </p:sp>
      <p:sp>
        <p:nvSpPr>
          <p:cNvPr id="43" name="Espace réservé du numéro de diapositive 42">
            <a:extLst>
              <a:ext uri="{FF2B5EF4-FFF2-40B4-BE49-F238E27FC236}">
                <a16:creationId xmlns:a16="http://schemas.microsoft.com/office/drawing/2014/main" id="{196A2519-64F7-4E6C-AD7F-1E346F607C19}"/>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3</a:t>
            </a:fld>
            <a:endParaRPr lang="en-US" dirty="0"/>
          </a:p>
        </p:txBody>
      </p:sp>
    </p:spTree>
    <p:extLst>
      <p:ext uri="{BB962C8B-B14F-4D97-AF65-F5344CB8AC3E}">
        <p14:creationId xmlns:p14="http://schemas.microsoft.com/office/powerpoint/2010/main" val="33385081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6EC47CB8-7ED6-4283-B7EF-C8CDE8C544CC}"/>
              </a:ext>
            </a:extLst>
          </p:cNvPr>
          <p:cNvSpPr>
            <a:spLocks noGrp="1"/>
          </p:cNvSpPr>
          <p:nvPr>
            <p:ph type="title"/>
          </p:nvPr>
        </p:nvSpPr>
        <p:spPr>
          <a:xfrm>
            <a:off x="728380" y="305308"/>
            <a:ext cx="10735241" cy="861774"/>
          </a:xfrm>
        </p:spPr>
        <p:txBody>
          <a:bodyPr/>
          <a:lstStyle/>
          <a:p>
            <a:r>
              <a:rPr lang="en-US" spc="-80" dirty="0"/>
              <a:t>ED portrait</a:t>
            </a:r>
            <a:br>
              <a:rPr lang="en-US" spc="-80" dirty="0"/>
            </a:br>
            <a:r>
              <a:rPr lang="en-US" spc="-80" dirty="0"/>
              <a:t>scientific perimeter</a:t>
            </a:r>
            <a:endParaRPr lang="en-US" dirty="0"/>
          </a:p>
        </p:txBody>
      </p:sp>
      <p:sp>
        <p:nvSpPr>
          <p:cNvPr id="9" name="Rectangle 8">
            <a:extLst>
              <a:ext uri="{FF2B5EF4-FFF2-40B4-BE49-F238E27FC236}">
                <a16:creationId xmlns:a16="http://schemas.microsoft.com/office/drawing/2014/main" id="{215109E7-18D6-49A6-BBA3-6276E9FEA794}"/>
              </a:ext>
            </a:extLst>
          </p:cNvPr>
          <p:cNvSpPr/>
          <p:nvPr/>
        </p:nvSpPr>
        <p:spPr>
          <a:xfrm>
            <a:off x="5603713" y="1481249"/>
            <a:ext cx="5257786" cy="646331"/>
          </a:xfrm>
          <a:prstGeom prst="rect">
            <a:avLst/>
          </a:prstGeom>
        </p:spPr>
        <p:txBody>
          <a:bodyPr wrap="none">
            <a:spAutoFit/>
          </a:bodyPr>
          <a:lstStyle/>
          <a:p>
            <a:r>
              <a:rPr lang="en-US" dirty="0"/>
              <a:t>distribution of PhD students by specialty in 2022-2023</a:t>
            </a:r>
          </a:p>
          <a:p>
            <a:r>
              <a:rPr lang="fr-FR" dirty="0"/>
              <a:t>(</a:t>
            </a:r>
            <a:r>
              <a:rPr lang="en-US" dirty="0"/>
              <a:t>total 208)</a:t>
            </a:r>
          </a:p>
        </p:txBody>
      </p:sp>
      <p:sp>
        <p:nvSpPr>
          <p:cNvPr id="10" name="Espace réservé du pied de page 9">
            <a:extLst>
              <a:ext uri="{FF2B5EF4-FFF2-40B4-BE49-F238E27FC236}">
                <a16:creationId xmlns:a16="http://schemas.microsoft.com/office/drawing/2014/main" id="{24ECB033-F587-415D-99CB-55A5A433EF35}"/>
              </a:ext>
            </a:extLst>
          </p:cNvPr>
          <p:cNvSpPr>
            <a:spLocks noGrp="1"/>
          </p:cNvSpPr>
          <p:nvPr>
            <p:ph type="ftr" sz="quarter" idx="5"/>
          </p:nvPr>
        </p:nvSpPr>
        <p:spPr>
          <a:xfrm>
            <a:off x="3896847" y="6377940"/>
            <a:ext cx="4149873" cy="276999"/>
          </a:xfrm>
        </p:spPr>
        <p:txBody>
          <a:bodyPr/>
          <a:lstStyle/>
          <a:p>
            <a:r>
              <a:rPr lang="en-US"/>
              <a:t>ED PHENIICS @ Freshers' day 2023</a:t>
            </a:r>
            <a:endParaRPr lang="en-US" dirty="0"/>
          </a:p>
        </p:txBody>
      </p:sp>
      <p:sp>
        <p:nvSpPr>
          <p:cNvPr id="11" name="Espace réservé du numéro de diapositive 10">
            <a:extLst>
              <a:ext uri="{FF2B5EF4-FFF2-40B4-BE49-F238E27FC236}">
                <a16:creationId xmlns:a16="http://schemas.microsoft.com/office/drawing/2014/main" id="{7340460D-524B-4601-B50A-0F679E605944}"/>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4</a:t>
            </a:fld>
            <a:endParaRPr lang="en-US" dirty="0"/>
          </a:p>
        </p:txBody>
      </p:sp>
      <p:pic>
        <p:nvPicPr>
          <p:cNvPr id="3" name="Image 2">
            <a:extLst>
              <a:ext uri="{FF2B5EF4-FFF2-40B4-BE49-F238E27FC236}">
                <a16:creationId xmlns:a16="http://schemas.microsoft.com/office/drawing/2014/main" id="{AA99E87A-3FC1-41B0-B062-1B3AB3456C93}"/>
              </a:ext>
            </a:extLst>
          </p:cNvPr>
          <p:cNvPicPr>
            <a:picLocks noChangeAspect="1"/>
          </p:cNvPicPr>
          <p:nvPr/>
        </p:nvPicPr>
        <p:blipFill>
          <a:blip r:embed="rId2"/>
          <a:stretch>
            <a:fillRect/>
          </a:stretch>
        </p:blipFill>
        <p:spPr>
          <a:xfrm>
            <a:off x="5584854" y="2209800"/>
            <a:ext cx="5867665" cy="3810000"/>
          </a:xfrm>
          <a:prstGeom prst="rect">
            <a:avLst/>
          </a:prstGeom>
        </p:spPr>
      </p:pic>
      <p:sp>
        <p:nvSpPr>
          <p:cNvPr id="5" name="Rectangle 4">
            <a:extLst>
              <a:ext uri="{FF2B5EF4-FFF2-40B4-BE49-F238E27FC236}">
                <a16:creationId xmlns:a16="http://schemas.microsoft.com/office/drawing/2014/main" id="{C365830A-AB5D-477F-A50B-A1CE3C70B537}"/>
              </a:ext>
            </a:extLst>
          </p:cNvPr>
          <p:cNvSpPr/>
          <p:nvPr/>
        </p:nvSpPr>
        <p:spPr>
          <a:xfrm>
            <a:off x="0" y="1647624"/>
            <a:ext cx="6096000" cy="3034164"/>
          </a:xfrm>
          <a:prstGeom prst="rect">
            <a:avLst/>
          </a:prstGeom>
        </p:spPr>
        <p:txBody>
          <a:bodyPr>
            <a:spAutoFit/>
          </a:bodyPr>
          <a:lstStyle/>
          <a:p>
            <a:pPr marL="88900">
              <a:spcBef>
                <a:spcPts val="1065"/>
              </a:spcBef>
              <a:spcAft>
                <a:spcPts val="0"/>
              </a:spcAft>
            </a:pPr>
            <a:r>
              <a:rPr lang="en-US" sz="1400" dirty="0">
                <a:latin typeface="Lucida Sans Unicode" panose="020B0602030504020204" pitchFamily="34" charset="0"/>
                <a:ea typeface="Lucida Sans Unicode" panose="020B0602030504020204" pitchFamily="34" charset="0"/>
              </a:rPr>
              <a:t>ED PHENIICS awards theses in the following specialties:</a:t>
            </a:r>
          </a:p>
          <a:p>
            <a:pPr marL="342900" lvl="0" indent="-342900">
              <a:spcBef>
                <a:spcPts val="106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Nuclear Astrophysics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Accelerator Physics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Nuclear Physics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Particle Physics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Physics for Medical Imaging</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Physics for Instrumentation</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Physics and Chemistry for Health</a:t>
            </a:r>
          </a:p>
          <a:p>
            <a:pPr marL="342900" lvl="0" indent="-342900">
              <a:spcBef>
                <a:spcPts val="15"/>
              </a:spcBef>
              <a:spcAft>
                <a:spcPts val="0"/>
              </a:spcAft>
              <a:buFont typeface="Symbol" panose="05050102010706020507" pitchFamily="18" charset="2"/>
              <a:buChar char=""/>
            </a:pPr>
            <a:r>
              <a:rPr lang="en-US" sz="1400" dirty="0" err="1">
                <a:latin typeface="Lucida Sans Unicode" panose="020B0602030504020204" pitchFamily="34" charset="0"/>
                <a:ea typeface="Lucida Sans Unicode" panose="020B0602030504020204" pitchFamily="34" charset="0"/>
              </a:rPr>
              <a:t>Astroparticle</a:t>
            </a:r>
            <a:r>
              <a:rPr lang="en-US" sz="1400" dirty="0">
                <a:latin typeface="Lucida Sans Unicode" panose="020B0602030504020204" pitchFamily="34" charset="0"/>
                <a:ea typeface="Lucida Sans Unicode" panose="020B0602030504020204" pitchFamily="34" charset="0"/>
              </a:rPr>
              <a:t> and Cosmology Sciences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Nuclear Cycle Downstream, Radioprotection, and Radiochemistry Sciences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Nuclear Energy Sciences</a:t>
            </a:r>
          </a:p>
          <a:p>
            <a:pPr marL="342900" lvl="0" indent="-342900">
              <a:spcBef>
                <a:spcPts val="15"/>
              </a:spcBef>
              <a:spcAft>
                <a:spcPts val="0"/>
              </a:spcAft>
              <a:buFont typeface="Symbol" panose="05050102010706020507" pitchFamily="18" charset="2"/>
              <a:buChar char=""/>
            </a:pPr>
            <a:r>
              <a:rPr lang="en-US" sz="1400" dirty="0">
                <a:latin typeface="Lucida Sans Unicode" panose="020B0602030504020204" pitchFamily="34" charset="0"/>
                <a:ea typeface="Lucida Sans Unicode" panose="020B0602030504020204" pitchFamily="34" charset="0"/>
              </a:rPr>
              <a:t>Materials Science.</a:t>
            </a:r>
          </a:p>
        </p:txBody>
      </p:sp>
      <p:sp>
        <p:nvSpPr>
          <p:cNvPr id="12" name="ZoneTexte 11">
            <a:extLst>
              <a:ext uri="{FF2B5EF4-FFF2-40B4-BE49-F238E27FC236}">
                <a16:creationId xmlns:a16="http://schemas.microsoft.com/office/drawing/2014/main" id="{6C62CD60-008B-4715-BB53-D7F9E781567D}"/>
              </a:ext>
            </a:extLst>
          </p:cNvPr>
          <p:cNvSpPr txBox="1"/>
          <p:nvPr/>
        </p:nvSpPr>
        <p:spPr>
          <a:xfrm>
            <a:off x="609600" y="5029200"/>
            <a:ext cx="3287247" cy="807913"/>
          </a:xfrm>
          <a:prstGeom prst="rect">
            <a:avLst/>
          </a:prstGeom>
          <a:noFill/>
        </p:spPr>
        <p:txBody>
          <a:bodyPr wrap="none" rtlCol="0">
            <a:spAutoFit/>
          </a:bodyPr>
          <a:lstStyle/>
          <a:p>
            <a:r>
              <a:rPr lang="en-US" dirty="0"/>
              <a:t>58% international – 42% national</a:t>
            </a:r>
          </a:p>
          <a:p>
            <a:endParaRPr lang="en-US" sz="1050" dirty="0"/>
          </a:p>
          <a:p>
            <a:r>
              <a:rPr lang="en-US" dirty="0"/>
              <a:t>(37 nationalities !)</a:t>
            </a:r>
          </a:p>
        </p:txBody>
      </p:sp>
    </p:spTree>
    <p:extLst>
      <p:ext uri="{BB962C8B-B14F-4D97-AF65-F5344CB8AC3E}">
        <p14:creationId xmlns:p14="http://schemas.microsoft.com/office/powerpoint/2010/main" val="107676826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6EC47CB8-7ED6-4283-B7EF-C8CDE8C544CC}"/>
              </a:ext>
            </a:extLst>
          </p:cNvPr>
          <p:cNvSpPr>
            <a:spLocks noGrp="1"/>
          </p:cNvSpPr>
          <p:nvPr>
            <p:ph type="title"/>
          </p:nvPr>
        </p:nvSpPr>
        <p:spPr>
          <a:xfrm>
            <a:off x="728380" y="305308"/>
            <a:ext cx="10735241" cy="861774"/>
          </a:xfrm>
        </p:spPr>
        <p:txBody>
          <a:bodyPr/>
          <a:lstStyle/>
          <a:p>
            <a:r>
              <a:rPr lang="en-US" spc="-80" dirty="0"/>
              <a:t>ED portrait</a:t>
            </a:r>
            <a:br>
              <a:rPr lang="en-US" spc="-80" dirty="0"/>
            </a:br>
            <a:r>
              <a:rPr lang="en-US" spc="-80" dirty="0"/>
              <a:t>institutional and academic perimeters</a:t>
            </a:r>
            <a:endParaRPr lang="en-US" dirty="0"/>
          </a:p>
        </p:txBody>
      </p:sp>
      <p:sp>
        <p:nvSpPr>
          <p:cNvPr id="10" name="Espace réservé du pied de page 9">
            <a:extLst>
              <a:ext uri="{FF2B5EF4-FFF2-40B4-BE49-F238E27FC236}">
                <a16:creationId xmlns:a16="http://schemas.microsoft.com/office/drawing/2014/main" id="{24ECB033-F587-415D-99CB-55A5A433EF35}"/>
              </a:ext>
            </a:extLst>
          </p:cNvPr>
          <p:cNvSpPr>
            <a:spLocks noGrp="1"/>
          </p:cNvSpPr>
          <p:nvPr>
            <p:ph type="ftr" sz="quarter" idx="5"/>
          </p:nvPr>
        </p:nvSpPr>
        <p:spPr>
          <a:xfrm>
            <a:off x="3359564" y="6544635"/>
            <a:ext cx="4998720" cy="276999"/>
          </a:xfrm>
        </p:spPr>
        <p:txBody>
          <a:bodyPr/>
          <a:lstStyle/>
          <a:p>
            <a:r>
              <a:rPr lang="en-US"/>
              <a:t>ED PHENIICS @ Freshers' day 2023</a:t>
            </a:r>
            <a:endParaRPr lang="en-US" dirty="0"/>
          </a:p>
        </p:txBody>
      </p:sp>
      <p:sp>
        <p:nvSpPr>
          <p:cNvPr id="11" name="Espace réservé du numéro de diapositive 10">
            <a:extLst>
              <a:ext uri="{FF2B5EF4-FFF2-40B4-BE49-F238E27FC236}">
                <a16:creationId xmlns:a16="http://schemas.microsoft.com/office/drawing/2014/main" id="{7340460D-524B-4601-B50A-0F679E605944}"/>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5</a:t>
            </a:fld>
            <a:endParaRPr lang="en-US" dirty="0"/>
          </a:p>
        </p:txBody>
      </p:sp>
      <p:sp>
        <p:nvSpPr>
          <p:cNvPr id="8" name="object 3">
            <a:extLst>
              <a:ext uri="{FF2B5EF4-FFF2-40B4-BE49-F238E27FC236}">
                <a16:creationId xmlns:a16="http://schemas.microsoft.com/office/drawing/2014/main" id="{CDAAD799-D4C5-43BC-9A0F-27AB8DA67101}"/>
              </a:ext>
            </a:extLst>
          </p:cNvPr>
          <p:cNvSpPr/>
          <p:nvPr/>
        </p:nvSpPr>
        <p:spPr>
          <a:xfrm>
            <a:off x="1524001" y="6309319"/>
            <a:ext cx="6948805" cy="0"/>
          </a:xfrm>
          <a:custGeom>
            <a:avLst/>
            <a:gdLst/>
            <a:ahLst/>
            <a:cxnLst/>
            <a:rect l="l" t="t" r="r" b="b"/>
            <a:pathLst>
              <a:path w="6948805">
                <a:moveTo>
                  <a:pt x="0" y="0"/>
                </a:moveTo>
                <a:lnTo>
                  <a:pt x="6948264" y="1"/>
                </a:lnTo>
              </a:path>
            </a:pathLst>
          </a:custGeom>
          <a:ln w="9525">
            <a:solidFill>
              <a:srgbClr val="63003C"/>
            </a:solidFill>
          </a:ln>
        </p:spPr>
        <p:txBody>
          <a:bodyPr wrap="square" lIns="0" tIns="0" rIns="0" bIns="0" rtlCol="0"/>
          <a:lstStyle/>
          <a:p>
            <a:endParaRPr/>
          </a:p>
        </p:txBody>
      </p:sp>
      <p:sp>
        <p:nvSpPr>
          <p:cNvPr id="12" name="object 5">
            <a:extLst>
              <a:ext uri="{FF2B5EF4-FFF2-40B4-BE49-F238E27FC236}">
                <a16:creationId xmlns:a16="http://schemas.microsoft.com/office/drawing/2014/main" id="{1DB217A5-BC3B-4E41-A33E-94E6EC5918EC}"/>
              </a:ext>
            </a:extLst>
          </p:cNvPr>
          <p:cNvSpPr/>
          <p:nvPr/>
        </p:nvSpPr>
        <p:spPr>
          <a:xfrm>
            <a:off x="1524000" y="1407097"/>
            <a:ext cx="9144000" cy="5715"/>
          </a:xfrm>
          <a:custGeom>
            <a:avLst/>
            <a:gdLst/>
            <a:ahLst/>
            <a:cxnLst/>
            <a:rect l="l" t="t" r="r" b="b"/>
            <a:pathLst>
              <a:path w="9144000" h="5715">
                <a:moveTo>
                  <a:pt x="0" y="0"/>
                </a:moveTo>
                <a:lnTo>
                  <a:pt x="9144000" y="5680"/>
                </a:lnTo>
              </a:path>
            </a:pathLst>
          </a:custGeom>
          <a:ln w="57150">
            <a:solidFill>
              <a:srgbClr val="63003C"/>
            </a:solidFill>
          </a:ln>
        </p:spPr>
        <p:txBody>
          <a:bodyPr wrap="square" lIns="0" tIns="0" rIns="0" bIns="0" rtlCol="0"/>
          <a:lstStyle/>
          <a:p>
            <a:endParaRPr/>
          </a:p>
        </p:txBody>
      </p:sp>
      <p:sp>
        <p:nvSpPr>
          <p:cNvPr id="14" name="object 8">
            <a:extLst>
              <a:ext uri="{FF2B5EF4-FFF2-40B4-BE49-F238E27FC236}">
                <a16:creationId xmlns:a16="http://schemas.microsoft.com/office/drawing/2014/main" id="{589414A0-9B90-4AE2-9208-9945D4C31A2D}"/>
              </a:ext>
            </a:extLst>
          </p:cNvPr>
          <p:cNvSpPr txBox="1"/>
          <p:nvPr/>
        </p:nvSpPr>
        <p:spPr>
          <a:xfrm>
            <a:off x="1998276" y="1586484"/>
            <a:ext cx="8319134" cy="297774"/>
          </a:xfrm>
          <a:prstGeom prst="rect">
            <a:avLst/>
          </a:prstGeom>
        </p:spPr>
        <p:txBody>
          <a:bodyPr vert="horz" wrap="square" lIns="0" tIns="12700" rIns="0" bIns="0" rtlCol="0">
            <a:spAutoFit/>
          </a:bodyPr>
          <a:lstStyle/>
          <a:p>
            <a:pPr marL="12700">
              <a:lnSpc>
                <a:spcPts val="2390"/>
              </a:lnSpc>
              <a:spcBef>
                <a:spcPts val="100"/>
              </a:spcBef>
            </a:pPr>
            <a:endParaRPr sz="1600" dirty="0">
              <a:latin typeface="Calibri"/>
              <a:cs typeface="Calibri"/>
            </a:endParaRPr>
          </a:p>
        </p:txBody>
      </p:sp>
      <p:pic>
        <p:nvPicPr>
          <p:cNvPr id="15" name="Image 14" descr="logo_EDPheniics_L200Coul.jpg">
            <a:extLst>
              <a:ext uri="{FF2B5EF4-FFF2-40B4-BE49-F238E27FC236}">
                <a16:creationId xmlns:a16="http://schemas.microsoft.com/office/drawing/2014/main" id="{3266461C-C86F-4BCD-BC2C-13E42BB23C1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234575" y="2859095"/>
            <a:ext cx="1851273" cy="1388455"/>
          </a:xfrm>
          <a:prstGeom prst="rect">
            <a:avLst/>
          </a:prstGeom>
        </p:spPr>
      </p:pic>
      <p:pic>
        <p:nvPicPr>
          <p:cNvPr id="16" name="Image 15">
            <a:extLst>
              <a:ext uri="{FF2B5EF4-FFF2-40B4-BE49-F238E27FC236}">
                <a16:creationId xmlns:a16="http://schemas.microsoft.com/office/drawing/2014/main" id="{B19629C0-FFC8-4D31-B6A8-79DC16B32D69}"/>
              </a:ext>
            </a:extLst>
          </p:cNvPr>
          <p:cNvPicPr>
            <a:picLocks noChangeAspect="1"/>
          </p:cNvPicPr>
          <p:nvPr/>
        </p:nvPicPr>
        <p:blipFill>
          <a:blip r:embed="rId3"/>
          <a:stretch>
            <a:fillRect/>
          </a:stretch>
        </p:blipFill>
        <p:spPr>
          <a:xfrm>
            <a:off x="3149817" y="3087332"/>
            <a:ext cx="784335" cy="639233"/>
          </a:xfrm>
          <a:prstGeom prst="rect">
            <a:avLst/>
          </a:prstGeom>
        </p:spPr>
      </p:pic>
      <p:pic>
        <p:nvPicPr>
          <p:cNvPr id="17" name="Image 16">
            <a:extLst>
              <a:ext uri="{FF2B5EF4-FFF2-40B4-BE49-F238E27FC236}">
                <a16:creationId xmlns:a16="http://schemas.microsoft.com/office/drawing/2014/main" id="{8C0C64EC-0AEC-474B-8B8B-F01E34583B40}"/>
              </a:ext>
            </a:extLst>
          </p:cNvPr>
          <p:cNvPicPr>
            <a:picLocks noChangeAspect="1"/>
          </p:cNvPicPr>
          <p:nvPr/>
        </p:nvPicPr>
        <p:blipFill>
          <a:blip r:embed="rId4"/>
          <a:stretch>
            <a:fillRect/>
          </a:stretch>
        </p:blipFill>
        <p:spPr>
          <a:xfrm>
            <a:off x="6902811" y="1180477"/>
            <a:ext cx="1127738" cy="808567"/>
          </a:xfrm>
          <a:prstGeom prst="rect">
            <a:avLst/>
          </a:prstGeom>
        </p:spPr>
      </p:pic>
      <p:pic>
        <p:nvPicPr>
          <p:cNvPr id="18" name="Image 17">
            <a:extLst>
              <a:ext uri="{FF2B5EF4-FFF2-40B4-BE49-F238E27FC236}">
                <a16:creationId xmlns:a16="http://schemas.microsoft.com/office/drawing/2014/main" id="{9A6947DD-E726-4135-B8B3-7B576584D0C5}"/>
              </a:ext>
            </a:extLst>
          </p:cNvPr>
          <p:cNvPicPr>
            <a:picLocks noChangeAspect="1"/>
          </p:cNvPicPr>
          <p:nvPr/>
        </p:nvPicPr>
        <p:blipFill>
          <a:blip r:embed="rId5"/>
          <a:stretch>
            <a:fillRect/>
          </a:stretch>
        </p:blipFill>
        <p:spPr>
          <a:xfrm>
            <a:off x="5667701" y="5522755"/>
            <a:ext cx="974754" cy="1051709"/>
          </a:xfrm>
          <a:prstGeom prst="rect">
            <a:avLst/>
          </a:prstGeom>
        </p:spPr>
      </p:pic>
      <p:pic>
        <p:nvPicPr>
          <p:cNvPr id="19" name="Image 18">
            <a:extLst>
              <a:ext uri="{FF2B5EF4-FFF2-40B4-BE49-F238E27FC236}">
                <a16:creationId xmlns:a16="http://schemas.microsoft.com/office/drawing/2014/main" id="{95A1D830-007B-42B1-81A3-3E32CC74DF26}"/>
              </a:ext>
            </a:extLst>
          </p:cNvPr>
          <p:cNvPicPr>
            <a:picLocks noChangeAspect="1"/>
          </p:cNvPicPr>
          <p:nvPr/>
        </p:nvPicPr>
        <p:blipFill>
          <a:blip r:embed="rId6"/>
          <a:stretch>
            <a:fillRect/>
          </a:stretch>
        </p:blipFill>
        <p:spPr>
          <a:xfrm>
            <a:off x="7250990" y="3114422"/>
            <a:ext cx="1032933" cy="468387"/>
          </a:xfrm>
          <a:prstGeom prst="rect">
            <a:avLst/>
          </a:prstGeom>
        </p:spPr>
      </p:pic>
      <p:pic>
        <p:nvPicPr>
          <p:cNvPr id="20" name="Image 19">
            <a:extLst>
              <a:ext uri="{FF2B5EF4-FFF2-40B4-BE49-F238E27FC236}">
                <a16:creationId xmlns:a16="http://schemas.microsoft.com/office/drawing/2014/main" id="{BC239E3D-B335-459C-A38D-4B20AB81A9CA}"/>
              </a:ext>
            </a:extLst>
          </p:cNvPr>
          <p:cNvPicPr>
            <a:picLocks noChangeAspect="1"/>
          </p:cNvPicPr>
          <p:nvPr/>
        </p:nvPicPr>
        <p:blipFill>
          <a:blip r:embed="rId7"/>
          <a:stretch>
            <a:fillRect/>
          </a:stretch>
        </p:blipFill>
        <p:spPr>
          <a:xfrm>
            <a:off x="8159670" y="4580337"/>
            <a:ext cx="1299633" cy="866422"/>
          </a:xfrm>
          <a:prstGeom prst="rect">
            <a:avLst/>
          </a:prstGeom>
        </p:spPr>
      </p:pic>
      <p:sp>
        <p:nvSpPr>
          <p:cNvPr id="21" name="ZoneTexte 20">
            <a:extLst>
              <a:ext uri="{FF2B5EF4-FFF2-40B4-BE49-F238E27FC236}">
                <a16:creationId xmlns:a16="http://schemas.microsoft.com/office/drawing/2014/main" id="{7E99469C-2422-479F-BB30-22C8E6C341F7}"/>
              </a:ext>
            </a:extLst>
          </p:cNvPr>
          <p:cNvSpPr txBox="1"/>
          <p:nvPr/>
        </p:nvSpPr>
        <p:spPr>
          <a:xfrm>
            <a:off x="8414137" y="3115825"/>
            <a:ext cx="660758" cy="369332"/>
          </a:xfrm>
          <a:prstGeom prst="rect">
            <a:avLst/>
          </a:prstGeom>
          <a:noFill/>
        </p:spPr>
        <p:txBody>
          <a:bodyPr wrap="none" rtlCol="0">
            <a:spAutoFit/>
          </a:bodyPr>
          <a:lstStyle/>
          <a:p>
            <a:r>
              <a:rPr lang="fr-FR" dirty="0" err="1"/>
              <a:t>CPhT</a:t>
            </a:r>
            <a:endParaRPr lang="fr-FR" dirty="0"/>
          </a:p>
        </p:txBody>
      </p:sp>
      <p:sp>
        <p:nvSpPr>
          <p:cNvPr id="22" name="ZoneTexte 21">
            <a:extLst>
              <a:ext uri="{FF2B5EF4-FFF2-40B4-BE49-F238E27FC236}">
                <a16:creationId xmlns:a16="http://schemas.microsoft.com/office/drawing/2014/main" id="{A9DEFC61-35A4-477A-8640-5DFC2328D4C2}"/>
              </a:ext>
            </a:extLst>
          </p:cNvPr>
          <p:cNvSpPr txBox="1"/>
          <p:nvPr/>
        </p:nvSpPr>
        <p:spPr>
          <a:xfrm>
            <a:off x="3017635" y="3726565"/>
            <a:ext cx="1065933" cy="276999"/>
          </a:xfrm>
          <a:prstGeom prst="rect">
            <a:avLst/>
          </a:prstGeom>
          <a:noFill/>
        </p:spPr>
        <p:txBody>
          <a:bodyPr wrap="none" rtlCol="0">
            <a:spAutoFit/>
          </a:bodyPr>
          <a:lstStyle/>
          <a:p>
            <a:r>
              <a:rPr lang="fr-FR" sz="1200" dirty="0"/>
              <a:t>DAM,DES,DRT</a:t>
            </a:r>
          </a:p>
        </p:txBody>
      </p:sp>
      <p:pic>
        <p:nvPicPr>
          <p:cNvPr id="23" name="Image 22">
            <a:extLst>
              <a:ext uri="{FF2B5EF4-FFF2-40B4-BE49-F238E27FC236}">
                <a16:creationId xmlns:a16="http://schemas.microsoft.com/office/drawing/2014/main" id="{618C3953-7029-43CC-AAF6-32BE7E9E6796}"/>
              </a:ext>
            </a:extLst>
          </p:cNvPr>
          <p:cNvPicPr>
            <a:picLocks noChangeAspect="1"/>
          </p:cNvPicPr>
          <p:nvPr/>
        </p:nvPicPr>
        <p:blipFill rotWithShape="1">
          <a:blip r:embed="rId8"/>
          <a:srcRect l="53434" r="-57010"/>
          <a:stretch/>
        </p:blipFill>
        <p:spPr>
          <a:xfrm>
            <a:off x="4040560" y="3059588"/>
            <a:ext cx="1818364" cy="750218"/>
          </a:xfrm>
          <a:prstGeom prst="rect">
            <a:avLst/>
          </a:prstGeom>
        </p:spPr>
      </p:pic>
      <p:sp>
        <p:nvSpPr>
          <p:cNvPr id="24" name="ZoneTexte 23">
            <a:extLst>
              <a:ext uri="{FF2B5EF4-FFF2-40B4-BE49-F238E27FC236}">
                <a16:creationId xmlns:a16="http://schemas.microsoft.com/office/drawing/2014/main" id="{DBFE9C2B-2665-4976-83E7-FBDA1D495360}"/>
              </a:ext>
            </a:extLst>
          </p:cNvPr>
          <p:cNvSpPr txBox="1"/>
          <p:nvPr/>
        </p:nvSpPr>
        <p:spPr>
          <a:xfrm>
            <a:off x="4230922" y="3703307"/>
            <a:ext cx="515022" cy="369332"/>
          </a:xfrm>
          <a:prstGeom prst="rect">
            <a:avLst/>
          </a:prstGeom>
          <a:noFill/>
        </p:spPr>
        <p:txBody>
          <a:bodyPr wrap="none" rtlCol="0">
            <a:spAutoFit/>
          </a:bodyPr>
          <a:lstStyle/>
          <a:p>
            <a:r>
              <a:rPr lang="fr-FR" dirty="0" err="1"/>
              <a:t>Irfu</a:t>
            </a:r>
            <a:endParaRPr lang="fr-FR" dirty="0"/>
          </a:p>
        </p:txBody>
      </p:sp>
      <p:sp>
        <p:nvSpPr>
          <p:cNvPr id="25" name="Ellipse 24">
            <a:extLst>
              <a:ext uri="{FF2B5EF4-FFF2-40B4-BE49-F238E27FC236}">
                <a16:creationId xmlns:a16="http://schemas.microsoft.com/office/drawing/2014/main" id="{1E8FC644-1997-4D06-8EB4-C3E1BF3492DE}"/>
              </a:ext>
            </a:extLst>
          </p:cNvPr>
          <p:cNvSpPr/>
          <p:nvPr/>
        </p:nvSpPr>
        <p:spPr>
          <a:xfrm>
            <a:off x="3602590" y="1262825"/>
            <a:ext cx="4986820" cy="4986820"/>
          </a:xfrm>
          <a:prstGeom prst="ellipse">
            <a:avLst/>
          </a:prstGeom>
          <a:noFill/>
          <a:ln w="3175" cmpd="sng">
            <a:solidFill>
              <a:srgbClr val="000000"/>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fr-FR"/>
          </a:p>
        </p:txBody>
      </p:sp>
      <p:pic>
        <p:nvPicPr>
          <p:cNvPr id="26" name="Image 25">
            <a:extLst>
              <a:ext uri="{FF2B5EF4-FFF2-40B4-BE49-F238E27FC236}">
                <a16:creationId xmlns:a16="http://schemas.microsoft.com/office/drawing/2014/main" id="{E933DF4A-6571-4834-AEDD-7ADFC24D6233}"/>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4859159" y="4113492"/>
            <a:ext cx="1547641" cy="1170726"/>
          </a:xfrm>
          <a:prstGeom prst="rect">
            <a:avLst/>
          </a:prstGeom>
        </p:spPr>
      </p:pic>
      <p:sp>
        <p:nvSpPr>
          <p:cNvPr id="27" name="Rectangle 26">
            <a:extLst>
              <a:ext uri="{FF2B5EF4-FFF2-40B4-BE49-F238E27FC236}">
                <a16:creationId xmlns:a16="http://schemas.microsoft.com/office/drawing/2014/main" id="{104688A2-A53B-4BEE-8897-E6817CD02EC2}"/>
              </a:ext>
            </a:extLst>
          </p:cNvPr>
          <p:cNvSpPr/>
          <p:nvPr/>
        </p:nvSpPr>
        <p:spPr>
          <a:xfrm>
            <a:off x="1527684" y="1583546"/>
            <a:ext cx="2664255" cy="646331"/>
          </a:xfrm>
          <a:prstGeom prst="rect">
            <a:avLst/>
          </a:prstGeom>
        </p:spPr>
        <p:txBody>
          <a:bodyPr wrap="none">
            <a:spAutoFit/>
          </a:bodyPr>
          <a:lstStyle/>
          <a:p>
            <a:pPr lvl="0"/>
            <a:r>
              <a:rPr lang="fr-FR" dirty="0"/>
              <a:t>15 </a:t>
            </a:r>
            <a:r>
              <a:rPr lang="fr-FR" dirty="0" err="1"/>
              <a:t>labs</a:t>
            </a:r>
            <a:r>
              <a:rPr lang="fr-FR" dirty="0"/>
              <a:t>* :</a:t>
            </a:r>
          </a:p>
          <a:p>
            <a:pPr lvl="0"/>
            <a:r>
              <a:rPr lang="fr-FR" dirty="0"/>
              <a:t>445 </a:t>
            </a:r>
            <a:r>
              <a:rPr lang="fr-FR" dirty="0" err="1"/>
              <a:t>supervisors</a:t>
            </a:r>
            <a:r>
              <a:rPr lang="fr-FR" dirty="0"/>
              <a:t> (309 HDR)</a:t>
            </a:r>
            <a:endParaRPr lang="en-US" dirty="0"/>
          </a:p>
        </p:txBody>
      </p:sp>
      <p:sp>
        <p:nvSpPr>
          <p:cNvPr id="28" name="ZoneTexte 27">
            <a:extLst>
              <a:ext uri="{FF2B5EF4-FFF2-40B4-BE49-F238E27FC236}">
                <a16:creationId xmlns:a16="http://schemas.microsoft.com/office/drawing/2014/main" id="{92923C90-C7B4-4272-9C5B-22F521B235D3}"/>
              </a:ext>
            </a:extLst>
          </p:cNvPr>
          <p:cNvSpPr txBox="1"/>
          <p:nvPr/>
        </p:nvSpPr>
        <p:spPr>
          <a:xfrm>
            <a:off x="1837704" y="3887973"/>
            <a:ext cx="1849990" cy="523220"/>
          </a:xfrm>
          <a:prstGeom prst="rect">
            <a:avLst/>
          </a:prstGeom>
          <a:noFill/>
        </p:spPr>
        <p:txBody>
          <a:bodyPr wrap="square" rtlCol="0">
            <a:spAutoFit/>
          </a:bodyPr>
          <a:lstStyle/>
          <a:p>
            <a:r>
              <a:rPr lang="fr-FR" sz="1400" dirty="0"/>
              <a:t>CEA Cadarache</a:t>
            </a:r>
          </a:p>
          <a:p>
            <a:r>
              <a:rPr lang="fr-FR" sz="1400" dirty="0"/>
              <a:t>CEA Marcoule</a:t>
            </a:r>
            <a:endParaRPr lang="en-US" sz="1400" dirty="0"/>
          </a:p>
        </p:txBody>
      </p:sp>
      <p:sp>
        <p:nvSpPr>
          <p:cNvPr id="29" name="Ellipse 28">
            <a:extLst>
              <a:ext uri="{FF2B5EF4-FFF2-40B4-BE49-F238E27FC236}">
                <a16:creationId xmlns:a16="http://schemas.microsoft.com/office/drawing/2014/main" id="{1D0B0B0C-D186-47B2-B598-8024D0234CE2}"/>
              </a:ext>
            </a:extLst>
          </p:cNvPr>
          <p:cNvSpPr/>
          <p:nvPr/>
        </p:nvSpPr>
        <p:spPr>
          <a:xfrm>
            <a:off x="4839367" y="2502378"/>
            <a:ext cx="2716691" cy="2716691"/>
          </a:xfrm>
          <a:prstGeom prst="ellipse">
            <a:avLst/>
          </a:prstGeom>
          <a:noFill/>
          <a:ln w="3175" cmpd="sng">
            <a:solidFill>
              <a:srgbClr val="000000"/>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fr-FR"/>
          </a:p>
        </p:txBody>
      </p:sp>
      <p:sp>
        <p:nvSpPr>
          <p:cNvPr id="30" name="Rectangle 29">
            <a:extLst>
              <a:ext uri="{FF2B5EF4-FFF2-40B4-BE49-F238E27FC236}">
                <a16:creationId xmlns:a16="http://schemas.microsoft.com/office/drawing/2014/main" id="{08820FDD-FB54-4E0A-A29B-57A2A1F7DF52}"/>
              </a:ext>
            </a:extLst>
          </p:cNvPr>
          <p:cNvSpPr/>
          <p:nvPr/>
        </p:nvSpPr>
        <p:spPr>
          <a:xfrm>
            <a:off x="1524925" y="2163870"/>
            <a:ext cx="2488182" cy="261610"/>
          </a:xfrm>
          <a:prstGeom prst="rect">
            <a:avLst/>
          </a:prstGeom>
        </p:spPr>
        <p:txBody>
          <a:bodyPr wrap="none">
            <a:spAutoFit/>
          </a:bodyPr>
          <a:lstStyle/>
          <a:p>
            <a:r>
              <a:rPr lang="fr-FR" sz="1100" dirty="0"/>
              <a:t>*20 if one </a:t>
            </a:r>
            <a:r>
              <a:rPr lang="fr-FR" sz="1100" dirty="0" err="1"/>
              <a:t>counts</a:t>
            </a:r>
            <a:r>
              <a:rPr lang="fr-FR" sz="1100" dirty="0"/>
              <a:t> </a:t>
            </a:r>
            <a:r>
              <a:rPr lang="fr-FR" sz="1100" dirty="0" err="1"/>
              <a:t>each</a:t>
            </a:r>
            <a:r>
              <a:rPr lang="fr-FR" sz="1100" dirty="0"/>
              <a:t> IRFU dpt as a </a:t>
            </a:r>
            <a:r>
              <a:rPr lang="fr-FR" sz="1100" dirty="0" err="1"/>
              <a:t>lab</a:t>
            </a:r>
            <a:r>
              <a:rPr lang="fr-FR" sz="1100" dirty="0"/>
              <a:t> </a:t>
            </a:r>
            <a:endParaRPr lang="en-US" sz="1100" dirty="0"/>
          </a:p>
        </p:txBody>
      </p:sp>
    </p:spTree>
    <p:extLst>
      <p:ext uri="{BB962C8B-B14F-4D97-AF65-F5344CB8AC3E}">
        <p14:creationId xmlns:p14="http://schemas.microsoft.com/office/powerpoint/2010/main" val="135769006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 name="Image 26">
            <a:extLst>
              <a:ext uri="{FF2B5EF4-FFF2-40B4-BE49-F238E27FC236}">
                <a16:creationId xmlns:a16="http://schemas.microsoft.com/office/drawing/2014/main" id="{3D302895-B0A4-4823-AB61-9FC77E7F1B0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637477" y="820517"/>
            <a:ext cx="6384527" cy="4417402"/>
          </a:xfrm>
          <a:prstGeom prst="rect">
            <a:avLst/>
          </a:prstGeom>
        </p:spPr>
      </p:pic>
      <p:sp>
        <p:nvSpPr>
          <p:cNvPr id="2" name="Titre 1">
            <a:extLst>
              <a:ext uri="{FF2B5EF4-FFF2-40B4-BE49-F238E27FC236}">
                <a16:creationId xmlns:a16="http://schemas.microsoft.com/office/drawing/2014/main" id="{6EAF73CE-B1A5-4B7A-A5B6-B8CFD6DB0D18}"/>
              </a:ext>
            </a:extLst>
          </p:cNvPr>
          <p:cNvSpPr>
            <a:spLocks noGrp="1"/>
          </p:cNvSpPr>
          <p:nvPr>
            <p:ph type="title"/>
          </p:nvPr>
        </p:nvSpPr>
        <p:spPr>
          <a:xfrm>
            <a:off x="728379" y="304897"/>
            <a:ext cx="10735241" cy="861774"/>
          </a:xfrm>
        </p:spPr>
        <p:txBody>
          <a:bodyPr/>
          <a:lstStyle/>
          <a:p>
            <a:r>
              <a:rPr lang="en-US" dirty="0"/>
              <a:t>ED PHENIICS organization</a:t>
            </a:r>
            <a:br>
              <a:rPr lang="en-US" dirty="0"/>
            </a:br>
            <a:r>
              <a:rPr lang="en-US" dirty="0"/>
              <a:t>geographical and thematic</a:t>
            </a:r>
          </a:p>
        </p:txBody>
      </p:sp>
      <p:sp>
        <p:nvSpPr>
          <p:cNvPr id="3" name="Espace réservé du pied de page 2">
            <a:extLst>
              <a:ext uri="{FF2B5EF4-FFF2-40B4-BE49-F238E27FC236}">
                <a16:creationId xmlns:a16="http://schemas.microsoft.com/office/drawing/2014/main" id="{86F4F2F3-9556-43F9-80AB-AE1F3746F38C}"/>
              </a:ext>
            </a:extLst>
          </p:cNvPr>
          <p:cNvSpPr>
            <a:spLocks noGrp="1"/>
          </p:cNvSpPr>
          <p:nvPr>
            <p:ph type="ftr" sz="quarter" idx="5"/>
          </p:nvPr>
        </p:nvSpPr>
        <p:spPr>
          <a:xfrm>
            <a:off x="3810000" y="6377940"/>
            <a:ext cx="42367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04B2A718-3D71-428E-96C2-8B50C9DF48EA}"/>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6</a:t>
            </a:fld>
            <a:endParaRPr lang="en-US" dirty="0"/>
          </a:p>
        </p:txBody>
      </p:sp>
      <p:sp>
        <p:nvSpPr>
          <p:cNvPr id="5" name="object 8">
            <a:extLst>
              <a:ext uri="{FF2B5EF4-FFF2-40B4-BE49-F238E27FC236}">
                <a16:creationId xmlns:a16="http://schemas.microsoft.com/office/drawing/2014/main" id="{4BF017AE-F205-4781-A4B3-585459A99F0C}"/>
              </a:ext>
            </a:extLst>
          </p:cNvPr>
          <p:cNvSpPr txBox="1"/>
          <p:nvPr/>
        </p:nvSpPr>
        <p:spPr>
          <a:xfrm>
            <a:off x="1998276" y="1586484"/>
            <a:ext cx="8319134" cy="297774"/>
          </a:xfrm>
          <a:prstGeom prst="rect">
            <a:avLst/>
          </a:prstGeom>
        </p:spPr>
        <p:txBody>
          <a:bodyPr vert="horz" wrap="square" lIns="0" tIns="12700" rIns="0" bIns="0" rtlCol="0">
            <a:spAutoFit/>
          </a:bodyPr>
          <a:lstStyle/>
          <a:p>
            <a:pPr marL="12700">
              <a:lnSpc>
                <a:spcPts val="2390"/>
              </a:lnSpc>
              <a:spcBef>
                <a:spcPts val="100"/>
              </a:spcBef>
            </a:pPr>
            <a:endParaRPr sz="1600" dirty="0">
              <a:latin typeface="Calibri"/>
              <a:cs typeface="Calibri"/>
            </a:endParaRPr>
          </a:p>
        </p:txBody>
      </p:sp>
      <p:sp>
        <p:nvSpPr>
          <p:cNvPr id="6" name="Rectangle 5">
            <a:extLst>
              <a:ext uri="{FF2B5EF4-FFF2-40B4-BE49-F238E27FC236}">
                <a16:creationId xmlns:a16="http://schemas.microsoft.com/office/drawing/2014/main" id="{793A17A7-2455-4277-BE52-8B70C121BA20}"/>
              </a:ext>
            </a:extLst>
          </p:cNvPr>
          <p:cNvSpPr/>
          <p:nvPr/>
        </p:nvSpPr>
        <p:spPr>
          <a:xfrm>
            <a:off x="152400" y="1985388"/>
            <a:ext cx="7329557" cy="1015663"/>
          </a:xfrm>
          <a:prstGeom prst="rect">
            <a:avLst/>
          </a:prstGeom>
        </p:spPr>
        <p:txBody>
          <a:bodyPr wrap="square">
            <a:spAutoFit/>
          </a:bodyPr>
          <a:lstStyle/>
          <a:p>
            <a:r>
              <a:rPr lang="en-US" sz="1200" b="1" dirty="0">
                <a:solidFill>
                  <a:srgbClr val="000000"/>
                </a:solidFill>
                <a:latin typeface="Arial" panose="020B0604020202020204" pitchFamily="34" charset="0"/>
              </a:rPr>
              <a:t>Patrice HELLO	</a:t>
            </a:r>
            <a:r>
              <a:rPr lang="en-US" sz="1200" dirty="0" err="1">
                <a:solidFill>
                  <a:srgbClr val="000000"/>
                </a:solidFill>
                <a:latin typeface="Arial" panose="020B0604020202020204" pitchFamily="34" charset="0"/>
              </a:rPr>
              <a:t>IJCLab</a:t>
            </a:r>
            <a:r>
              <a:rPr lang="en-US" sz="1200" dirty="0">
                <a:solidFill>
                  <a:srgbClr val="000000"/>
                </a:solidFill>
                <a:latin typeface="Arial" panose="020B0604020202020204" pitchFamily="34" charset="0"/>
              </a:rPr>
              <a:t>	Deputy-Director  </a:t>
            </a:r>
          </a:p>
          <a:p>
            <a:r>
              <a:rPr lang="en-US" sz="1200" b="1" dirty="0">
                <a:solidFill>
                  <a:srgbClr val="000000"/>
                </a:solidFill>
                <a:latin typeface="Arial" panose="020B0604020202020204" pitchFamily="34" charset="0"/>
              </a:rPr>
              <a:t>Didier FRANCK	</a:t>
            </a:r>
            <a:r>
              <a:rPr lang="en-US" sz="1200" dirty="0">
                <a:solidFill>
                  <a:srgbClr val="000000"/>
                </a:solidFill>
                <a:latin typeface="Arial" panose="020B0604020202020204" pitchFamily="34" charset="0"/>
              </a:rPr>
              <a:t>IRSN	Deputy-Director </a:t>
            </a:r>
          </a:p>
          <a:p>
            <a:r>
              <a:rPr lang="en-US" sz="1200" b="1" dirty="0">
                <a:solidFill>
                  <a:srgbClr val="000000"/>
                </a:solidFill>
                <a:latin typeface="Arial" panose="020B0604020202020204" pitchFamily="34" charset="0"/>
              </a:rPr>
              <a:t>Guillaume MENTION	</a:t>
            </a:r>
            <a:r>
              <a:rPr lang="en-US" sz="1200" dirty="0" err="1">
                <a:solidFill>
                  <a:srgbClr val="000000"/>
                </a:solidFill>
                <a:latin typeface="Arial" panose="020B0604020202020204" pitchFamily="34" charset="0"/>
              </a:rPr>
              <a:t>Irfu</a:t>
            </a:r>
            <a:r>
              <a:rPr lang="en-US" sz="1200" dirty="0">
                <a:solidFill>
                  <a:srgbClr val="000000"/>
                </a:solidFill>
                <a:latin typeface="Arial" panose="020B0604020202020204" pitchFamily="34" charset="0"/>
              </a:rPr>
              <a:t>/</a:t>
            </a:r>
            <a:r>
              <a:rPr lang="en-US" sz="1200" dirty="0" err="1">
                <a:solidFill>
                  <a:srgbClr val="000000"/>
                </a:solidFill>
                <a:latin typeface="Arial" panose="020B0604020202020204" pitchFamily="34" charset="0"/>
              </a:rPr>
              <a:t>DPhP</a:t>
            </a:r>
            <a:r>
              <a:rPr lang="en-US" sz="1200" dirty="0">
                <a:solidFill>
                  <a:srgbClr val="000000"/>
                </a:solidFill>
                <a:latin typeface="Arial" panose="020B0604020202020204" pitchFamily="34" charset="0"/>
              </a:rPr>
              <a:t>	Deputy-Director</a:t>
            </a:r>
          </a:p>
          <a:p>
            <a:r>
              <a:rPr lang="en-US" sz="1200" b="1" dirty="0">
                <a:solidFill>
                  <a:srgbClr val="000000"/>
                </a:solidFill>
                <a:latin typeface="Arial" panose="020B0604020202020204" pitchFamily="34" charset="0"/>
              </a:rPr>
              <a:t>David VERNEY	</a:t>
            </a:r>
            <a:r>
              <a:rPr lang="en-US" sz="1200" dirty="0" err="1">
                <a:solidFill>
                  <a:srgbClr val="000000"/>
                </a:solidFill>
                <a:latin typeface="Arial" panose="020B0604020202020204" pitchFamily="34" charset="0"/>
              </a:rPr>
              <a:t>IJCLab</a:t>
            </a:r>
            <a:r>
              <a:rPr lang="en-US" sz="1200" dirty="0">
                <a:solidFill>
                  <a:srgbClr val="000000"/>
                </a:solidFill>
                <a:latin typeface="Arial" panose="020B0604020202020204" pitchFamily="34" charset="0"/>
              </a:rPr>
              <a:t>	Director</a:t>
            </a:r>
          </a:p>
          <a:p>
            <a:r>
              <a:rPr lang="en-US" sz="1200" b="1" dirty="0">
                <a:solidFill>
                  <a:srgbClr val="000000"/>
                </a:solidFill>
                <a:latin typeface="Arial" panose="020B0604020202020204" pitchFamily="34" charset="0"/>
              </a:rPr>
              <a:t>Catherine BOURGE	</a:t>
            </a:r>
            <a:r>
              <a:rPr lang="en-US" sz="1200" dirty="0">
                <a:solidFill>
                  <a:srgbClr val="000000"/>
                </a:solidFill>
                <a:latin typeface="Arial" panose="020B0604020202020204" pitchFamily="34" charset="0"/>
              </a:rPr>
              <a:t>Administrative Assistant  (located at </a:t>
            </a:r>
            <a:r>
              <a:rPr lang="en-US" sz="1200" dirty="0" err="1">
                <a:solidFill>
                  <a:srgbClr val="000000"/>
                </a:solidFill>
                <a:latin typeface="Arial" panose="020B0604020202020204" pitchFamily="34" charset="0"/>
              </a:rPr>
              <a:t>IJCLab</a:t>
            </a:r>
            <a:r>
              <a:rPr lang="en-US" sz="1200" dirty="0">
                <a:solidFill>
                  <a:srgbClr val="000000"/>
                </a:solidFill>
                <a:latin typeface="Arial" panose="020B0604020202020204" pitchFamily="34" charset="0"/>
              </a:rPr>
              <a:t> building 200)</a:t>
            </a:r>
            <a:endParaRPr lang="en-US" sz="1200" dirty="0"/>
          </a:p>
        </p:txBody>
      </p:sp>
      <p:sp>
        <p:nvSpPr>
          <p:cNvPr id="7" name="Rectangle 6">
            <a:extLst>
              <a:ext uri="{FF2B5EF4-FFF2-40B4-BE49-F238E27FC236}">
                <a16:creationId xmlns:a16="http://schemas.microsoft.com/office/drawing/2014/main" id="{54248EC6-B8BD-47F5-BC75-0A22A773C1BF}"/>
              </a:ext>
            </a:extLst>
          </p:cNvPr>
          <p:cNvSpPr/>
          <p:nvPr/>
        </p:nvSpPr>
        <p:spPr>
          <a:xfrm>
            <a:off x="152400" y="1502151"/>
            <a:ext cx="4560736" cy="400110"/>
          </a:xfrm>
          <a:prstGeom prst="rect">
            <a:avLst/>
          </a:prstGeom>
        </p:spPr>
        <p:txBody>
          <a:bodyPr wrap="none">
            <a:spAutoFit/>
          </a:bodyPr>
          <a:lstStyle/>
          <a:p>
            <a:r>
              <a:rPr lang="en-US" sz="2000" dirty="0">
                <a:solidFill>
                  <a:srgbClr val="000000"/>
                </a:solidFill>
                <a:latin typeface="Franklin Gothic Medium Cond" panose="020B0606030402020204" pitchFamily="34" charset="0"/>
              </a:rPr>
              <a:t>Head of the doctoral School (the «directorate»)</a:t>
            </a:r>
            <a:endParaRPr lang="en-US" sz="2000" dirty="0"/>
          </a:p>
        </p:txBody>
      </p:sp>
      <p:pic>
        <p:nvPicPr>
          <p:cNvPr id="10" name="Image 9">
            <a:extLst>
              <a:ext uri="{FF2B5EF4-FFF2-40B4-BE49-F238E27FC236}">
                <a16:creationId xmlns:a16="http://schemas.microsoft.com/office/drawing/2014/main" id="{4C4B66EA-DF0F-410E-B701-2C2794F87C1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9995" y="3102181"/>
            <a:ext cx="5932981" cy="3070019"/>
          </a:xfrm>
          <a:prstGeom prst="rect">
            <a:avLst/>
          </a:prstGeom>
        </p:spPr>
      </p:pic>
      <p:cxnSp>
        <p:nvCxnSpPr>
          <p:cNvPr id="12" name="Connecteur droit 11">
            <a:extLst>
              <a:ext uri="{FF2B5EF4-FFF2-40B4-BE49-F238E27FC236}">
                <a16:creationId xmlns:a16="http://schemas.microsoft.com/office/drawing/2014/main" id="{3A266598-7309-4EA3-9D82-FE33A8BBB44D}"/>
              </a:ext>
            </a:extLst>
          </p:cNvPr>
          <p:cNvCxnSpPr>
            <a:cxnSpLocks/>
          </p:cNvCxnSpPr>
          <p:nvPr/>
        </p:nvCxnSpPr>
        <p:spPr>
          <a:xfrm>
            <a:off x="952746" y="3001051"/>
            <a:ext cx="1104654" cy="2332949"/>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cxnSp>
        <p:nvCxnSpPr>
          <p:cNvPr id="14" name="Connecteur droit 13">
            <a:extLst>
              <a:ext uri="{FF2B5EF4-FFF2-40B4-BE49-F238E27FC236}">
                <a16:creationId xmlns:a16="http://schemas.microsoft.com/office/drawing/2014/main" id="{8F74F15C-642C-4D7F-A904-94BC6511328D}"/>
              </a:ext>
            </a:extLst>
          </p:cNvPr>
          <p:cNvCxnSpPr>
            <a:cxnSpLocks/>
          </p:cNvCxnSpPr>
          <p:nvPr/>
        </p:nvCxnSpPr>
        <p:spPr>
          <a:xfrm>
            <a:off x="1339000" y="2668628"/>
            <a:ext cx="947000" cy="2665372"/>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cxnSp>
        <p:nvCxnSpPr>
          <p:cNvPr id="16" name="Connecteur droit 15">
            <a:extLst>
              <a:ext uri="{FF2B5EF4-FFF2-40B4-BE49-F238E27FC236}">
                <a16:creationId xmlns:a16="http://schemas.microsoft.com/office/drawing/2014/main" id="{39CE0E6F-DA61-4BFC-9B47-F93D07B06357}"/>
              </a:ext>
            </a:extLst>
          </p:cNvPr>
          <p:cNvCxnSpPr>
            <a:cxnSpLocks/>
          </p:cNvCxnSpPr>
          <p:nvPr/>
        </p:nvCxnSpPr>
        <p:spPr>
          <a:xfrm>
            <a:off x="115128" y="2891379"/>
            <a:ext cx="951672" cy="690021"/>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cxnSp>
        <p:nvCxnSpPr>
          <p:cNvPr id="19" name="Connecteur droit 18">
            <a:extLst>
              <a:ext uri="{FF2B5EF4-FFF2-40B4-BE49-F238E27FC236}">
                <a16:creationId xmlns:a16="http://schemas.microsoft.com/office/drawing/2014/main" id="{5506E4F0-1C9E-4E4F-874D-CB04DB8C7379}"/>
              </a:ext>
            </a:extLst>
          </p:cNvPr>
          <p:cNvCxnSpPr>
            <a:cxnSpLocks/>
            <a:endCxn id="6" idx="1"/>
          </p:cNvCxnSpPr>
          <p:nvPr/>
        </p:nvCxnSpPr>
        <p:spPr>
          <a:xfrm flipH="1">
            <a:off x="152400" y="2493219"/>
            <a:ext cx="93796" cy="1"/>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sp>
        <p:nvSpPr>
          <p:cNvPr id="28" name="Rectangle 27">
            <a:extLst>
              <a:ext uri="{FF2B5EF4-FFF2-40B4-BE49-F238E27FC236}">
                <a16:creationId xmlns:a16="http://schemas.microsoft.com/office/drawing/2014/main" id="{FF756F85-BA70-4A61-BF96-AE34CA44E251}"/>
              </a:ext>
            </a:extLst>
          </p:cNvPr>
          <p:cNvSpPr/>
          <p:nvPr/>
        </p:nvSpPr>
        <p:spPr>
          <a:xfrm>
            <a:off x="8610600" y="3890536"/>
            <a:ext cx="1447800" cy="830997"/>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0" name="Connecteur droit 29">
            <a:extLst>
              <a:ext uri="{FF2B5EF4-FFF2-40B4-BE49-F238E27FC236}">
                <a16:creationId xmlns:a16="http://schemas.microsoft.com/office/drawing/2014/main" id="{85352B56-914F-4902-8F41-3380905084BC}"/>
              </a:ext>
            </a:extLst>
          </p:cNvPr>
          <p:cNvCxnSpPr>
            <a:cxnSpLocks/>
            <a:stCxn id="28" idx="1"/>
            <a:endCxn id="10" idx="3"/>
          </p:cNvCxnSpPr>
          <p:nvPr/>
        </p:nvCxnSpPr>
        <p:spPr>
          <a:xfrm flipH="1">
            <a:off x="6102976" y="4306035"/>
            <a:ext cx="2507624" cy="331156"/>
          </a:xfrm>
          <a:prstGeom prst="line">
            <a:avLst/>
          </a:prstGeom>
        </p:spPr>
        <p:style>
          <a:lnRef idx="1">
            <a:schemeClr val="accent1"/>
          </a:lnRef>
          <a:fillRef idx="0">
            <a:schemeClr val="accent1"/>
          </a:fillRef>
          <a:effectRef idx="0">
            <a:schemeClr val="accent1"/>
          </a:effectRef>
          <a:fontRef idx="minor">
            <a:schemeClr val="tx1"/>
          </a:fontRef>
        </p:style>
      </p:cxnSp>
      <p:cxnSp>
        <p:nvCxnSpPr>
          <p:cNvPr id="38" name="Connecteur : en arc 37">
            <a:extLst>
              <a:ext uri="{FF2B5EF4-FFF2-40B4-BE49-F238E27FC236}">
                <a16:creationId xmlns:a16="http://schemas.microsoft.com/office/drawing/2014/main" id="{3F9EBF8A-7C57-4E65-A5EC-4CD524E6CF0C}"/>
              </a:ext>
            </a:extLst>
          </p:cNvPr>
          <p:cNvCxnSpPr>
            <a:cxnSpLocks/>
            <a:endCxn id="6" idx="1"/>
          </p:cNvCxnSpPr>
          <p:nvPr/>
        </p:nvCxnSpPr>
        <p:spPr>
          <a:xfrm rot="5400000" flipH="1" flipV="1">
            <a:off x="-65315" y="2673665"/>
            <a:ext cx="398160" cy="37270"/>
          </a:xfrm>
          <a:prstGeom prst="curvedConnector2">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cxnSp>
        <p:nvCxnSpPr>
          <p:cNvPr id="47" name="Connecteur droit 46">
            <a:extLst>
              <a:ext uri="{FF2B5EF4-FFF2-40B4-BE49-F238E27FC236}">
                <a16:creationId xmlns:a16="http://schemas.microsoft.com/office/drawing/2014/main" id="{60B243D4-A561-4F80-A522-707234FB7066}"/>
              </a:ext>
            </a:extLst>
          </p:cNvPr>
          <p:cNvCxnSpPr>
            <a:cxnSpLocks/>
          </p:cNvCxnSpPr>
          <p:nvPr/>
        </p:nvCxnSpPr>
        <p:spPr>
          <a:xfrm>
            <a:off x="4110232" y="2320857"/>
            <a:ext cx="5871968" cy="526525"/>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cxnSp>
        <p:nvCxnSpPr>
          <p:cNvPr id="20" name="Connecteur droit 19">
            <a:extLst>
              <a:ext uri="{FF2B5EF4-FFF2-40B4-BE49-F238E27FC236}">
                <a16:creationId xmlns:a16="http://schemas.microsoft.com/office/drawing/2014/main" id="{D0A47D9E-C58C-43F7-A877-468423A74616}"/>
              </a:ext>
            </a:extLst>
          </p:cNvPr>
          <p:cNvCxnSpPr>
            <a:cxnSpLocks/>
          </p:cNvCxnSpPr>
          <p:nvPr/>
        </p:nvCxnSpPr>
        <p:spPr>
          <a:xfrm flipH="1" flipV="1">
            <a:off x="1812501" y="4372374"/>
            <a:ext cx="4969299" cy="1342626"/>
          </a:xfrm>
          <a:prstGeom prst="line">
            <a:avLst/>
          </a:prstGeom>
          <a:ln w="28575">
            <a:solidFill>
              <a:schemeClr val="tx1"/>
            </a:solidFill>
            <a:tailEnd type="oval"/>
          </a:ln>
        </p:spPr>
        <p:style>
          <a:lnRef idx="1">
            <a:schemeClr val="accent1"/>
          </a:lnRef>
          <a:fillRef idx="0">
            <a:schemeClr val="accent1"/>
          </a:fillRef>
          <a:effectRef idx="0">
            <a:schemeClr val="accent1"/>
          </a:effectRef>
          <a:fontRef idx="minor">
            <a:schemeClr val="tx1"/>
          </a:fontRef>
        </p:style>
      </p:cxnSp>
      <p:sp>
        <p:nvSpPr>
          <p:cNvPr id="22" name="Rectangle 21">
            <a:extLst>
              <a:ext uri="{FF2B5EF4-FFF2-40B4-BE49-F238E27FC236}">
                <a16:creationId xmlns:a16="http://schemas.microsoft.com/office/drawing/2014/main" id="{E1C17B95-AC3E-4493-8B52-2F5DB343C699}"/>
              </a:ext>
            </a:extLst>
          </p:cNvPr>
          <p:cNvSpPr/>
          <p:nvPr/>
        </p:nvSpPr>
        <p:spPr>
          <a:xfrm>
            <a:off x="6477000" y="5723054"/>
            <a:ext cx="5545004" cy="461665"/>
          </a:xfrm>
          <a:prstGeom prst="rect">
            <a:avLst/>
          </a:prstGeom>
        </p:spPr>
        <p:txBody>
          <a:bodyPr wrap="square">
            <a:spAutoFit/>
          </a:bodyPr>
          <a:lstStyle/>
          <a:p>
            <a:r>
              <a:rPr lang="en-US" sz="1200" b="1" dirty="0">
                <a:solidFill>
                  <a:srgbClr val="000000"/>
                </a:solidFill>
                <a:latin typeface="Arial" panose="020B0604020202020204" pitchFamily="34" charset="0"/>
              </a:rPr>
              <a:t>Maison du </a:t>
            </a:r>
            <a:r>
              <a:rPr lang="en-US" sz="1200" b="1" dirty="0" err="1">
                <a:solidFill>
                  <a:srgbClr val="000000"/>
                </a:solidFill>
                <a:latin typeface="Arial" panose="020B0604020202020204" pitchFamily="34" charset="0"/>
              </a:rPr>
              <a:t>Doctorat</a:t>
            </a:r>
            <a:r>
              <a:rPr lang="en-US" sz="1200" b="1" dirty="0">
                <a:solidFill>
                  <a:srgbClr val="000000"/>
                </a:solidFill>
                <a:latin typeface="Arial" panose="020B0604020202020204" pitchFamily="34" charset="0"/>
              </a:rPr>
              <a:t> (Schooling department and deputy Vice-President in charge of doctorate) </a:t>
            </a:r>
            <a:r>
              <a:rPr lang="en-US" sz="1200" dirty="0">
                <a:solidFill>
                  <a:srgbClr val="000000"/>
                </a:solidFill>
                <a:latin typeface="Arial" panose="020B0604020202020204" pitchFamily="34" charset="0"/>
              </a:rPr>
              <a:t>building of Ecole </a:t>
            </a:r>
            <a:r>
              <a:rPr lang="en-US" sz="1200" dirty="0" err="1">
                <a:solidFill>
                  <a:srgbClr val="000000"/>
                </a:solidFill>
                <a:latin typeface="Arial" panose="020B0604020202020204" pitchFamily="34" charset="0"/>
              </a:rPr>
              <a:t>Normale</a:t>
            </a:r>
            <a:r>
              <a:rPr lang="en-US" sz="1200" dirty="0">
                <a:solidFill>
                  <a:srgbClr val="000000"/>
                </a:solidFill>
                <a:latin typeface="Arial" panose="020B0604020202020204" pitchFamily="34" charset="0"/>
              </a:rPr>
              <a:t> </a:t>
            </a:r>
            <a:r>
              <a:rPr lang="en-US" sz="1200" dirty="0" err="1">
                <a:solidFill>
                  <a:srgbClr val="000000"/>
                </a:solidFill>
                <a:latin typeface="Arial" panose="020B0604020202020204" pitchFamily="34" charset="0"/>
              </a:rPr>
              <a:t>Supérieure</a:t>
            </a:r>
            <a:endParaRPr lang="en-US" sz="1200" dirty="0">
              <a:solidFill>
                <a:srgbClr val="000000"/>
              </a:solidFill>
              <a:latin typeface="Arial" panose="020B0604020202020204" pitchFamily="34" charset="0"/>
            </a:endParaRPr>
          </a:p>
        </p:txBody>
      </p:sp>
    </p:spTree>
    <p:extLst>
      <p:ext uri="{BB962C8B-B14F-4D97-AF65-F5344CB8AC3E}">
        <p14:creationId xmlns:p14="http://schemas.microsoft.com/office/powerpoint/2010/main" val="64312155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CCECBADA-2D64-4F87-9C4D-0B05D2ED9702}"/>
              </a:ext>
            </a:extLst>
          </p:cNvPr>
          <p:cNvSpPr>
            <a:spLocks noGrp="1"/>
          </p:cNvSpPr>
          <p:nvPr>
            <p:ph type="title"/>
          </p:nvPr>
        </p:nvSpPr>
        <p:spPr/>
        <p:txBody>
          <a:bodyPr/>
          <a:lstStyle/>
          <a:p>
            <a:r>
              <a:rPr lang="fr-FR" dirty="0"/>
              <a:t>3 major </a:t>
            </a:r>
            <a:r>
              <a:rPr lang="fr-FR" dirty="0" err="1"/>
              <a:t>actors</a:t>
            </a:r>
            <a:r>
              <a:rPr lang="fr-FR" dirty="0"/>
              <a:t> </a:t>
            </a:r>
            <a:r>
              <a:rPr lang="fr-FR" dirty="0" err="1"/>
              <a:t>around</a:t>
            </a:r>
            <a:r>
              <a:rPr lang="fr-FR" dirty="0"/>
              <a:t> the PhD </a:t>
            </a:r>
            <a:r>
              <a:rPr lang="fr-FR" dirty="0" err="1"/>
              <a:t>student</a:t>
            </a:r>
            <a:endParaRPr lang="en-US" dirty="0"/>
          </a:p>
        </p:txBody>
      </p:sp>
      <p:sp>
        <p:nvSpPr>
          <p:cNvPr id="5" name="Espace réservé du pied de page 4">
            <a:extLst>
              <a:ext uri="{FF2B5EF4-FFF2-40B4-BE49-F238E27FC236}">
                <a16:creationId xmlns:a16="http://schemas.microsoft.com/office/drawing/2014/main" id="{08FBE2B7-A06F-4BBA-860D-DC2D040A9C5C}"/>
              </a:ext>
            </a:extLst>
          </p:cNvPr>
          <p:cNvSpPr>
            <a:spLocks noGrp="1"/>
          </p:cNvSpPr>
          <p:nvPr>
            <p:ph type="ftr" sz="quarter" idx="5"/>
          </p:nvPr>
        </p:nvSpPr>
        <p:spPr>
          <a:xfrm>
            <a:off x="4003077" y="6377940"/>
            <a:ext cx="4043643" cy="276999"/>
          </a:xfrm>
        </p:spPr>
        <p:txBody>
          <a:bodyPr/>
          <a:lstStyle/>
          <a:p>
            <a:r>
              <a:rPr lang="en-US"/>
              <a:t>ED PHENIICS @ Freshers' day 2023</a:t>
            </a:r>
            <a:endParaRPr lang="en-US" dirty="0"/>
          </a:p>
        </p:txBody>
      </p:sp>
      <p:sp>
        <p:nvSpPr>
          <p:cNvPr id="6" name="Espace réservé du numéro de diapositive 5">
            <a:extLst>
              <a:ext uri="{FF2B5EF4-FFF2-40B4-BE49-F238E27FC236}">
                <a16:creationId xmlns:a16="http://schemas.microsoft.com/office/drawing/2014/main" id="{AA2BBD53-41EE-4061-B07E-A695DBB0F0F9}"/>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7</a:t>
            </a:fld>
            <a:endParaRPr lang="en-US" dirty="0"/>
          </a:p>
        </p:txBody>
      </p:sp>
      <p:sp>
        <p:nvSpPr>
          <p:cNvPr id="7" name="object 3">
            <a:extLst>
              <a:ext uri="{FF2B5EF4-FFF2-40B4-BE49-F238E27FC236}">
                <a16:creationId xmlns:a16="http://schemas.microsoft.com/office/drawing/2014/main" id="{C9F4F483-ECFE-49EC-8904-1F129DE680CA}"/>
              </a:ext>
            </a:extLst>
          </p:cNvPr>
          <p:cNvSpPr/>
          <p:nvPr/>
        </p:nvSpPr>
        <p:spPr>
          <a:xfrm>
            <a:off x="1524001" y="6309319"/>
            <a:ext cx="6948805" cy="0"/>
          </a:xfrm>
          <a:custGeom>
            <a:avLst/>
            <a:gdLst/>
            <a:ahLst/>
            <a:cxnLst/>
            <a:rect l="l" t="t" r="r" b="b"/>
            <a:pathLst>
              <a:path w="6948805">
                <a:moveTo>
                  <a:pt x="0" y="0"/>
                </a:moveTo>
                <a:lnTo>
                  <a:pt x="6948264" y="1"/>
                </a:lnTo>
              </a:path>
            </a:pathLst>
          </a:custGeom>
          <a:ln w="9525">
            <a:solidFill>
              <a:srgbClr val="63003C"/>
            </a:solidFill>
          </a:ln>
        </p:spPr>
        <p:txBody>
          <a:bodyPr wrap="square" lIns="0" tIns="0" rIns="0" bIns="0" rtlCol="0"/>
          <a:lstStyle/>
          <a:p>
            <a:endParaRPr/>
          </a:p>
        </p:txBody>
      </p:sp>
      <p:sp>
        <p:nvSpPr>
          <p:cNvPr id="8" name="object 5">
            <a:extLst>
              <a:ext uri="{FF2B5EF4-FFF2-40B4-BE49-F238E27FC236}">
                <a16:creationId xmlns:a16="http://schemas.microsoft.com/office/drawing/2014/main" id="{B6BA00B6-08EF-446B-A33C-42F7A9EBB3AA}"/>
              </a:ext>
            </a:extLst>
          </p:cNvPr>
          <p:cNvSpPr/>
          <p:nvPr/>
        </p:nvSpPr>
        <p:spPr>
          <a:xfrm>
            <a:off x="1524000" y="1407097"/>
            <a:ext cx="9144000" cy="5715"/>
          </a:xfrm>
          <a:custGeom>
            <a:avLst/>
            <a:gdLst/>
            <a:ahLst/>
            <a:cxnLst/>
            <a:rect l="l" t="t" r="r" b="b"/>
            <a:pathLst>
              <a:path w="9144000" h="5715">
                <a:moveTo>
                  <a:pt x="0" y="0"/>
                </a:moveTo>
                <a:lnTo>
                  <a:pt x="9144000" y="5680"/>
                </a:lnTo>
              </a:path>
            </a:pathLst>
          </a:custGeom>
          <a:ln w="57150">
            <a:solidFill>
              <a:srgbClr val="63003C"/>
            </a:solidFill>
          </a:ln>
        </p:spPr>
        <p:txBody>
          <a:bodyPr wrap="square" lIns="0" tIns="0" rIns="0" bIns="0" rtlCol="0"/>
          <a:lstStyle/>
          <a:p>
            <a:endParaRPr/>
          </a:p>
        </p:txBody>
      </p:sp>
      <p:sp>
        <p:nvSpPr>
          <p:cNvPr id="10" name="ZoneTexte 9">
            <a:extLst>
              <a:ext uri="{FF2B5EF4-FFF2-40B4-BE49-F238E27FC236}">
                <a16:creationId xmlns:a16="http://schemas.microsoft.com/office/drawing/2014/main" id="{25D3CCDF-1D5B-4645-9C17-7A651C147878}"/>
              </a:ext>
            </a:extLst>
          </p:cNvPr>
          <p:cNvSpPr txBox="1"/>
          <p:nvPr/>
        </p:nvSpPr>
        <p:spPr>
          <a:xfrm>
            <a:off x="7192494" y="3428247"/>
            <a:ext cx="3638763" cy="369332"/>
          </a:xfrm>
          <a:prstGeom prst="rect">
            <a:avLst/>
          </a:prstGeom>
          <a:solidFill>
            <a:srgbClr val="FFC000"/>
          </a:solidFill>
          <a:ln w="38100">
            <a:noFill/>
          </a:ln>
        </p:spPr>
        <p:txBody>
          <a:bodyPr wrap="square" rtlCol="0">
            <a:spAutoFit/>
          </a:bodyPr>
          <a:lstStyle/>
          <a:p>
            <a:pPr algn="ctr"/>
            <a:r>
              <a:rPr lang="en-US"/>
              <a:t>directorate of the doctoral school</a:t>
            </a:r>
          </a:p>
        </p:txBody>
      </p:sp>
      <p:sp>
        <p:nvSpPr>
          <p:cNvPr id="11" name="ZoneTexte 10">
            <a:extLst>
              <a:ext uri="{FF2B5EF4-FFF2-40B4-BE49-F238E27FC236}">
                <a16:creationId xmlns:a16="http://schemas.microsoft.com/office/drawing/2014/main" id="{A7A60228-D9A5-48B0-AE49-06DB2415E757}"/>
              </a:ext>
            </a:extLst>
          </p:cNvPr>
          <p:cNvSpPr txBox="1"/>
          <p:nvPr/>
        </p:nvSpPr>
        <p:spPr>
          <a:xfrm>
            <a:off x="2209800" y="4302722"/>
            <a:ext cx="2174901" cy="646331"/>
          </a:xfrm>
          <a:prstGeom prst="rect">
            <a:avLst/>
          </a:prstGeom>
          <a:solidFill>
            <a:srgbClr val="FFC000"/>
          </a:solidFill>
          <a:ln w="38100">
            <a:noFill/>
          </a:ln>
        </p:spPr>
        <p:txBody>
          <a:bodyPr wrap="square" rtlCol="0">
            <a:spAutoFit/>
          </a:bodyPr>
          <a:lstStyle/>
          <a:p>
            <a:pPr algn="ctr"/>
            <a:r>
              <a:rPr lang="fr-FR" dirty="0"/>
              <a:t>PhD </a:t>
            </a:r>
            <a:r>
              <a:rPr lang="fr-FR" dirty="0" err="1"/>
              <a:t>supervisor</a:t>
            </a:r>
            <a:r>
              <a:rPr lang="fr-FR" dirty="0"/>
              <a:t> </a:t>
            </a:r>
          </a:p>
          <a:p>
            <a:pPr algn="ctr"/>
            <a:r>
              <a:rPr lang="fr-FR" dirty="0"/>
              <a:t>(or </a:t>
            </a:r>
            <a:r>
              <a:rPr lang="fr-FR" dirty="0" err="1"/>
              <a:t>supervising</a:t>
            </a:r>
            <a:r>
              <a:rPr lang="fr-FR" dirty="0"/>
              <a:t> team)</a:t>
            </a:r>
            <a:endParaRPr lang="en-US" dirty="0"/>
          </a:p>
        </p:txBody>
      </p:sp>
      <p:sp>
        <p:nvSpPr>
          <p:cNvPr id="12" name="Ellipse 11">
            <a:extLst>
              <a:ext uri="{FF2B5EF4-FFF2-40B4-BE49-F238E27FC236}">
                <a16:creationId xmlns:a16="http://schemas.microsoft.com/office/drawing/2014/main" id="{5F6B4BC8-56D3-4896-9AB2-709CD0F531E2}"/>
              </a:ext>
            </a:extLst>
          </p:cNvPr>
          <p:cNvSpPr/>
          <p:nvPr/>
        </p:nvSpPr>
        <p:spPr>
          <a:xfrm>
            <a:off x="8491354" y="2700571"/>
            <a:ext cx="1678769" cy="728429"/>
          </a:xfrm>
          <a:prstGeom prst="ellipse">
            <a:avLst/>
          </a:prstGeom>
          <a:solidFill>
            <a:srgbClr val="6D003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doctoral </a:t>
            </a:r>
            <a:r>
              <a:rPr lang="fr-FR" dirty="0" err="1"/>
              <a:t>school</a:t>
            </a:r>
            <a:endParaRPr lang="en-US" dirty="0"/>
          </a:p>
        </p:txBody>
      </p:sp>
      <p:sp>
        <p:nvSpPr>
          <p:cNvPr id="13" name="Ellipse 12">
            <a:extLst>
              <a:ext uri="{FF2B5EF4-FFF2-40B4-BE49-F238E27FC236}">
                <a16:creationId xmlns:a16="http://schemas.microsoft.com/office/drawing/2014/main" id="{AAE67F43-8029-49C4-BF13-8388B6E3674F}"/>
              </a:ext>
            </a:extLst>
          </p:cNvPr>
          <p:cNvSpPr/>
          <p:nvPr/>
        </p:nvSpPr>
        <p:spPr>
          <a:xfrm>
            <a:off x="8434706" y="3804539"/>
            <a:ext cx="1981200" cy="794494"/>
          </a:xfrm>
          <a:prstGeom prst="ellipse">
            <a:avLst/>
          </a:prstGeom>
          <a:solidFill>
            <a:srgbClr val="6D003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a:t>individual follow up committee</a:t>
            </a:r>
          </a:p>
        </p:txBody>
      </p:sp>
      <p:sp>
        <p:nvSpPr>
          <p:cNvPr id="14" name="Ellipse 13">
            <a:extLst>
              <a:ext uri="{FF2B5EF4-FFF2-40B4-BE49-F238E27FC236}">
                <a16:creationId xmlns:a16="http://schemas.microsoft.com/office/drawing/2014/main" id="{0D5C9490-F03F-4B33-987C-0018AFBE0DB9}"/>
              </a:ext>
            </a:extLst>
          </p:cNvPr>
          <p:cNvSpPr/>
          <p:nvPr/>
        </p:nvSpPr>
        <p:spPr>
          <a:xfrm>
            <a:off x="2476679" y="2617152"/>
            <a:ext cx="1678769" cy="728429"/>
          </a:xfrm>
          <a:prstGeom prst="ellipse">
            <a:avLst/>
          </a:prstGeom>
          <a:solidFill>
            <a:srgbClr val="00B0F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err="1"/>
              <a:t>laboratory</a:t>
            </a:r>
            <a:endParaRPr lang="en-US" dirty="0"/>
          </a:p>
        </p:txBody>
      </p:sp>
      <p:sp>
        <p:nvSpPr>
          <p:cNvPr id="15" name="Ellipse 14">
            <a:extLst>
              <a:ext uri="{FF2B5EF4-FFF2-40B4-BE49-F238E27FC236}">
                <a16:creationId xmlns:a16="http://schemas.microsoft.com/office/drawing/2014/main" id="{9685DFEB-64E4-430B-85D8-B8FCC7508CD1}"/>
              </a:ext>
            </a:extLst>
          </p:cNvPr>
          <p:cNvSpPr/>
          <p:nvPr/>
        </p:nvSpPr>
        <p:spPr>
          <a:xfrm>
            <a:off x="3893015" y="3013651"/>
            <a:ext cx="1105388" cy="550388"/>
          </a:xfrm>
          <a:prstGeom prst="ellipse">
            <a:avLst/>
          </a:prstGeom>
          <a:solidFill>
            <a:srgbClr val="00B0F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200" dirty="0" err="1"/>
              <a:t>tutorship</a:t>
            </a:r>
            <a:endParaRPr lang="en-US" sz="1200" dirty="0"/>
          </a:p>
        </p:txBody>
      </p:sp>
      <p:sp>
        <p:nvSpPr>
          <p:cNvPr id="16" name="Rectangle : coins arrondis 15">
            <a:extLst>
              <a:ext uri="{FF2B5EF4-FFF2-40B4-BE49-F238E27FC236}">
                <a16:creationId xmlns:a16="http://schemas.microsoft.com/office/drawing/2014/main" id="{1D923087-EB73-4E09-9A41-FAC7B49C1BA3}"/>
              </a:ext>
            </a:extLst>
          </p:cNvPr>
          <p:cNvSpPr/>
          <p:nvPr/>
        </p:nvSpPr>
        <p:spPr>
          <a:xfrm>
            <a:off x="2070285" y="1722177"/>
            <a:ext cx="1981200" cy="919202"/>
          </a:xfrm>
          <a:prstGeom prst="round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employer</a:t>
            </a:r>
          </a:p>
          <a:p>
            <a:pPr algn="ctr"/>
            <a:r>
              <a:rPr lang="fr-FR" dirty="0"/>
              <a:t>(CNRS, CEA, IRSN…)</a:t>
            </a:r>
            <a:endParaRPr lang="en-US" dirty="0"/>
          </a:p>
        </p:txBody>
      </p:sp>
      <p:sp>
        <p:nvSpPr>
          <p:cNvPr id="17" name="Rectangle : coins arrondis 16">
            <a:extLst>
              <a:ext uri="{FF2B5EF4-FFF2-40B4-BE49-F238E27FC236}">
                <a16:creationId xmlns:a16="http://schemas.microsoft.com/office/drawing/2014/main" id="{67035751-83C5-4294-8C86-56C5CCBA0605}"/>
              </a:ext>
            </a:extLst>
          </p:cNvPr>
          <p:cNvSpPr/>
          <p:nvPr/>
        </p:nvSpPr>
        <p:spPr>
          <a:xfrm>
            <a:off x="2095741" y="3804539"/>
            <a:ext cx="2596720" cy="369332"/>
          </a:xfrm>
          <a:prstGeom prst="roundRect">
            <a:avLst/>
          </a:prstGeom>
          <a:solidFill>
            <a:srgbClr val="00B0F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err="1"/>
              <a:t>research</a:t>
            </a:r>
            <a:r>
              <a:rPr lang="fr-FR" dirty="0"/>
              <a:t> team</a:t>
            </a:r>
            <a:endParaRPr lang="en-US" dirty="0"/>
          </a:p>
        </p:txBody>
      </p:sp>
      <p:sp>
        <p:nvSpPr>
          <p:cNvPr id="18" name="ZoneTexte 17">
            <a:extLst>
              <a:ext uri="{FF2B5EF4-FFF2-40B4-BE49-F238E27FC236}">
                <a16:creationId xmlns:a16="http://schemas.microsoft.com/office/drawing/2014/main" id="{A434DAAA-3532-460D-9DE5-B6EB8445D958}"/>
              </a:ext>
            </a:extLst>
          </p:cNvPr>
          <p:cNvSpPr txBox="1"/>
          <p:nvPr/>
        </p:nvSpPr>
        <p:spPr>
          <a:xfrm>
            <a:off x="2021877" y="3244334"/>
            <a:ext cx="1981200" cy="369332"/>
          </a:xfrm>
          <a:prstGeom prst="rect">
            <a:avLst/>
          </a:prstGeom>
          <a:solidFill>
            <a:srgbClr val="FFC000"/>
          </a:solidFill>
          <a:ln w="38100">
            <a:noFill/>
          </a:ln>
        </p:spPr>
        <p:txBody>
          <a:bodyPr wrap="square" rtlCol="0">
            <a:spAutoFit/>
          </a:bodyPr>
          <a:lstStyle/>
          <a:p>
            <a:pPr algn="ctr"/>
            <a:r>
              <a:rPr lang="fr-FR" dirty="0" err="1"/>
              <a:t>lab</a:t>
            </a:r>
            <a:r>
              <a:rPr lang="fr-FR" dirty="0"/>
              <a:t> </a:t>
            </a:r>
            <a:r>
              <a:rPr lang="fr-FR" dirty="0" err="1"/>
              <a:t>director</a:t>
            </a:r>
            <a:endParaRPr lang="en-US" dirty="0"/>
          </a:p>
        </p:txBody>
      </p:sp>
      <p:pic>
        <p:nvPicPr>
          <p:cNvPr id="19" name="Image 18">
            <a:extLst>
              <a:ext uri="{FF2B5EF4-FFF2-40B4-BE49-F238E27FC236}">
                <a16:creationId xmlns:a16="http://schemas.microsoft.com/office/drawing/2014/main" id="{E86FBD2F-CE8A-4468-801F-FCB17755B84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491354" y="892618"/>
            <a:ext cx="2439546" cy="1028957"/>
          </a:xfrm>
          <a:prstGeom prst="rect">
            <a:avLst/>
          </a:prstGeom>
        </p:spPr>
      </p:pic>
      <p:pic>
        <p:nvPicPr>
          <p:cNvPr id="20" name="Image 19">
            <a:extLst>
              <a:ext uri="{FF2B5EF4-FFF2-40B4-BE49-F238E27FC236}">
                <a16:creationId xmlns:a16="http://schemas.microsoft.com/office/drawing/2014/main" id="{353DDD07-5FA3-4962-8E77-34B844DCECC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562600" y="4393771"/>
            <a:ext cx="1848029" cy="1479896"/>
          </a:xfrm>
          <a:prstGeom prst="rect">
            <a:avLst/>
          </a:prstGeom>
        </p:spPr>
      </p:pic>
      <p:sp>
        <p:nvSpPr>
          <p:cNvPr id="21" name="Rectangle : coins arrondis 20">
            <a:extLst>
              <a:ext uri="{FF2B5EF4-FFF2-40B4-BE49-F238E27FC236}">
                <a16:creationId xmlns:a16="http://schemas.microsoft.com/office/drawing/2014/main" id="{51CC644E-48F1-4F49-ABD0-DB16394766F8}"/>
              </a:ext>
            </a:extLst>
          </p:cNvPr>
          <p:cNvSpPr/>
          <p:nvPr/>
        </p:nvSpPr>
        <p:spPr>
          <a:xfrm>
            <a:off x="130465" y="1680467"/>
            <a:ext cx="1393535" cy="1002621"/>
          </a:xfrm>
          <a:prstGeom prst="round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dirty="0"/>
              <a:t>funding</a:t>
            </a:r>
          </a:p>
          <a:p>
            <a:pPr algn="ctr"/>
            <a:r>
              <a:rPr lang="en-US" sz="1200" dirty="0"/>
              <a:t>(Europe, national institution, university, ANR </a:t>
            </a:r>
            <a:r>
              <a:rPr lang="en-US" sz="1200" dirty="0" err="1"/>
              <a:t>etc</a:t>
            </a:r>
            <a:r>
              <a:rPr lang="en-US" sz="1200" dirty="0"/>
              <a:t>…)</a:t>
            </a:r>
          </a:p>
        </p:txBody>
      </p:sp>
      <p:sp>
        <p:nvSpPr>
          <p:cNvPr id="4" name="Flèche : droite 3">
            <a:extLst>
              <a:ext uri="{FF2B5EF4-FFF2-40B4-BE49-F238E27FC236}">
                <a16:creationId xmlns:a16="http://schemas.microsoft.com/office/drawing/2014/main" id="{FD31F029-179D-4A29-A1CD-33ED71FA81E4}"/>
              </a:ext>
            </a:extLst>
          </p:cNvPr>
          <p:cNvSpPr/>
          <p:nvPr/>
        </p:nvSpPr>
        <p:spPr>
          <a:xfrm>
            <a:off x="1524000" y="2007176"/>
            <a:ext cx="685800" cy="34325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Connecteur : en arc 21">
            <a:extLst>
              <a:ext uri="{FF2B5EF4-FFF2-40B4-BE49-F238E27FC236}">
                <a16:creationId xmlns:a16="http://schemas.microsoft.com/office/drawing/2014/main" id="{ADCCFAE1-E947-415B-9633-ACE3FEE72688}"/>
              </a:ext>
            </a:extLst>
          </p:cNvPr>
          <p:cNvCxnSpPr>
            <a:cxnSpLocks/>
            <a:stCxn id="15" idx="6"/>
            <a:endCxn id="13" idx="2"/>
          </p:cNvCxnSpPr>
          <p:nvPr/>
        </p:nvCxnSpPr>
        <p:spPr>
          <a:xfrm>
            <a:off x="4998403" y="3288845"/>
            <a:ext cx="3436303" cy="912941"/>
          </a:xfrm>
          <a:prstGeom prst="curvedConnector3">
            <a:avLst/>
          </a:prstGeom>
          <a:ln w="38100">
            <a:prstDash val="sysDot"/>
          </a:ln>
        </p:spPr>
        <p:style>
          <a:lnRef idx="1">
            <a:schemeClr val="accent1"/>
          </a:lnRef>
          <a:fillRef idx="0">
            <a:schemeClr val="accent1"/>
          </a:fillRef>
          <a:effectRef idx="0">
            <a:schemeClr val="accent1"/>
          </a:effectRef>
          <a:fontRef idx="minor">
            <a:schemeClr val="tx1"/>
          </a:fontRef>
        </p:style>
      </p:cxnSp>
      <p:cxnSp>
        <p:nvCxnSpPr>
          <p:cNvPr id="23" name="Connecteur : en arc 22">
            <a:extLst>
              <a:ext uri="{FF2B5EF4-FFF2-40B4-BE49-F238E27FC236}">
                <a16:creationId xmlns:a16="http://schemas.microsoft.com/office/drawing/2014/main" id="{3A91D10B-9888-435F-BD97-63694287B35F}"/>
              </a:ext>
            </a:extLst>
          </p:cNvPr>
          <p:cNvCxnSpPr>
            <a:cxnSpLocks/>
            <a:stCxn id="12" idx="0"/>
            <a:endCxn id="32" idx="2"/>
          </p:cNvCxnSpPr>
          <p:nvPr/>
        </p:nvCxnSpPr>
        <p:spPr>
          <a:xfrm rot="16200000" flipV="1">
            <a:off x="9164598" y="2534429"/>
            <a:ext cx="332283" cy="1"/>
          </a:xfrm>
          <a:prstGeom prst="curvedConnector3">
            <a:avLst>
              <a:gd name="adj1" fmla="val 50000"/>
            </a:avLst>
          </a:prstGeom>
          <a:ln w="57150">
            <a:solidFill>
              <a:srgbClr val="64003D"/>
            </a:solidFill>
            <a:prstDash val="solid"/>
          </a:ln>
        </p:spPr>
        <p:style>
          <a:lnRef idx="1">
            <a:schemeClr val="accent1"/>
          </a:lnRef>
          <a:fillRef idx="0">
            <a:schemeClr val="accent1"/>
          </a:fillRef>
          <a:effectRef idx="0">
            <a:schemeClr val="accent1"/>
          </a:effectRef>
          <a:fontRef idx="minor">
            <a:schemeClr val="tx1"/>
          </a:fontRef>
        </p:style>
      </p:cxnSp>
      <p:sp>
        <p:nvSpPr>
          <p:cNvPr id="32" name="Rectangle 31">
            <a:extLst>
              <a:ext uri="{FF2B5EF4-FFF2-40B4-BE49-F238E27FC236}">
                <a16:creationId xmlns:a16="http://schemas.microsoft.com/office/drawing/2014/main" id="{1B125CE3-D2D6-4B1F-849F-5BA46D273447}"/>
              </a:ext>
            </a:extLst>
          </p:cNvPr>
          <p:cNvSpPr/>
          <p:nvPr/>
        </p:nvSpPr>
        <p:spPr>
          <a:xfrm>
            <a:off x="6558236" y="1906623"/>
            <a:ext cx="5545004" cy="461665"/>
          </a:xfrm>
          <a:prstGeom prst="rect">
            <a:avLst/>
          </a:prstGeom>
        </p:spPr>
        <p:txBody>
          <a:bodyPr wrap="square">
            <a:spAutoFit/>
          </a:bodyPr>
          <a:lstStyle/>
          <a:p>
            <a:pPr algn="ctr"/>
            <a:r>
              <a:rPr lang="en-US" sz="1200" b="1" dirty="0">
                <a:solidFill>
                  <a:srgbClr val="000000"/>
                </a:solidFill>
                <a:latin typeface="Arial" panose="020B0604020202020204" pitchFamily="34" charset="0"/>
              </a:rPr>
              <a:t>Maison du </a:t>
            </a:r>
            <a:r>
              <a:rPr lang="en-US" sz="1200" b="1" dirty="0" err="1">
                <a:solidFill>
                  <a:srgbClr val="000000"/>
                </a:solidFill>
                <a:latin typeface="Arial" panose="020B0604020202020204" pitchFamily="34" charset="0"/>
              </a:rPr>
              <a:t>Doctorat</a:t>
            </a:r>
            <a:r>
              <a:rPr lang="en-US" sz="1200" b="1" dirty="0">
                <a:solidFill>
                  <a:srgbClr val="000000"/>
                </a:solidFill>
                <a:latin typeface="Arial" panose="020B0604020202020204" pitchFamily="34" charset="0"/>
              </a:rPr>
              <a:t> </a:t>
            </a:r>
          </a:p>
          <a:p>
            <a:pPr algn="ctr"/>
            <a:r>
              <a:rPr lang="en-US" sz="1200" b="1" dirty="0">
                <a:solidFill>
                  <a:srgbClr val="000000"/>
                </a:solidFill>
                <a:latin typeface="Arial" panose="020B0604020202020204" pitchFamily="34" charset="0"/>
              </a:rPr>
              <a:t>(Schooling department and deputy Vice-President in charge of doctorate)</a:t>
            </a:r>
            <a:endParaRPr lang="en-US" sz="1200" dirty="0">
              <a:solidFill>
                <a:srgbClr val="000000"/>
              </a:solidFill>
              <a:latin typeface="Arial" panose="020B0604020202020204" pitchFamily="34" charset="0"/>
            </a:endParaRPr>
          </a:p>
        </p:txBody>
      </p:sp>
      <p:pic>
        <p:nvPicPr>
          <p:cNvPr id="9" name="Image 8">
            <a:extLst>
              <a:ext uri="{FF2B5EF4-FFF2-40B4-BE49-F238E27FC236}">
                <a16:creationId xmlns:a16="http://schemas.microsoft.com/office/drawing/2014/main" id="{748AEA74-6D2C-4586-BF82-F8A151C7A1C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899134" y="2561655"/>
            <a:ext cx="516822" cy="390200"/>
          </a:xfrm>
          <a:prstGeom prst="rect">
            <a:avLst/>
          </a:prstGeom>
          <a:solidFill>
            <a:srgbClr val="00B0F0"/>
          </a:solidFill>
          <a:ln w="38100">
            <a:solidFill>
              <a:srgbClr val="F3712D"/>
            </a:solidFill>
          </a:ln>
        </p:spPr>
      </p:pic>
      <p:grpSp>
        <p:nvGrpSpPr>
          <p:cNvPr id="28" name="Groupe 27">
            <a:extLst>
              <a:ext uri="{FF2B5EF4-FFF2-40B4-BE49-F238E27FC236}">
                <a16:creationId xmlns:a16="http://schemas.microsoft.com/office/drawing/2014/main" id="{A2ACE362-02E7-4814-94EF-3653D25F2087}"/>
              </a:ext>
            </a:extLst>
          </p:cNvPr>
          <p:cNvGrpSpPr/>
          <p:nvPr/>
        </p:nvGrpSpPr>
        <p:grpSpPr>
          <a:xfrm>
            <a:off x="4447031" y="1951578"/>
            <a:ext cx="1726539" cy="2055160"/>
            <a:chOff x="4447031" y="1951578"/>
            <a:chExt cx="1726539" cy="2055160"/>
          </a:xfrm>
        </p:grpSpPr>
        <p:pic>
          <p:nvPicPr>
            <p:cNvPr id="25" name="Image 24">
              <a:extLst>
                <a:ext uri="{FF2B5EF4-FFF2-40B4-BE49-F238E27FC236}">
                  <a16:creationId xmlns:a16="http://schemas.microsoft.com/office/drawing/2014/main" id="{DF3BB59F-1E19-4CE0-B5F9-AEDF25A65277}"/>
                </a:ext>
              </a:extLst>
            </p:cNvPr>
            <p:cNvPicPr>
              <a:picLocks noChangeAspect="1"/>
            </p:cNvPicPr>
            <p:nvPr/>
          </p:nvPicPr>
          <p:blipFill rotWithShape="1">
            <a:blip r:embed="rId5">
              <a:extLst>
                <a:ext uri="{28A0092B-C50C-407E-A947-70E740481C1C}">
                  <a14:useLocalDpi xmlns:a14="http://schemas.microsoft.com/office/drawing/2010/main" val="0"/>
                </a:ext>
              </a:extLst>
            </a:blip>
            <a:srcRect t="16376" b="27448"/>
            <a:stretch/>
          </p:blipFill>
          <p:spPr>
            <a:xfrm>
              <a:off x="4447031" y="2514604"/>
              <a:ext cx="1726539" cy="1492134"/>
            </a:xfrm>
            <a:prstGeom prst="rect">
              <a:avLst/>
            </a:prstGeom>
          </p:spPr>
        </p:pic>
        <p:sp>
          <p:nvSpPr>
            <p:cNvPr id="27" name="Corde 26">
              <a:extLst>
                <a:ext uri="{FF2B5EF4-FFF2-40B4-BE49-F238E27FC236}">
                  <a16:creationId xmlns:a16="http://schemas.microsoft.com/office/drawing/2014/main" id="{CA2DC835-8FF5-40F7-84C7-97F78D4203BF}"/>
                </a:ext>
              </a:extLst>
            </p:cNvPr>
            <p:cNvSpPr/>
            <p:nvPr/>
          </p:nvSpPr>
          <p:spPr>
            <a:xfrm rot="5400000">
              <a:off x="4722369" y="1724647"/>
              <a:ext cx="1171522" cy="1625384"/>
            </a:xfrm>
            <a:prstGeom prst="chord">
              <a:avLst>
                <a:gd name="adj1" fmla="val 5468351"/>
                <a:gd name="adj2" fmla="val 16200000"/>
              </a:avLst>
            </a:prstGeom>
            <a:solidFill>
              <a:srgbClr val="80914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ZoneTexte 25">
              <a:extLst>
                <a:ext uri="{FF2B5EF4-FFF2-40B4-BE49-F238E27FC236}">
                  <a16:creationId xmlns:a16="http://schemas.microsoft.com/office/drawing/2014/main" id="{7EA7CB0F-F357-443C-8816-298AA42ED6FC}"/>
                </a:ext>
              </a:extLst>
            </p:cNvPr>
            <p:cNvSpPr txBox="1"/>
            <p:nvPr/>
          </p:nvSpPr>
          <p:spPr>
            <a:xfrm>
              <a:off x="4615170" y="2462367"/>
              <a:ext cx="1371600" cy="1253026"/>
            </a:xfrm>
            <a:prstGeom prst="rect">
              <a:avLst/>
            </a:prstGeom>
            <a:noFill/>
          </p:spPr>
          <p:txBody>
            <a:bodyPr wrap="square" rtlCol="0">
              <a:prstTxWarp prst="textArchUp">
                <a:avLst>
                  <a:gd name="adj" fmla="val 6467680"/>
                </a:avLst>
              </a:prstTxWarp>
              <a:spAutoFit/>
            </a:bodyPr>
            <a:lstStyle/>
            <a:p>
              <a:pPr algn="ctr"/>
              <a:r>
                <a:rPr lang="fr-FR" sz="2000" b="1" dirty="0">
                  <a:ln w="6600">
                    <a:solidFill>
                      <a:schemeClr val="accent2"/>
                    </a:solidFill>
                    <a:prstDash val="solid"/>
                  </a:ln>
                  <a:solidFill>
                    <a:srgbClr val="FFFFFF"/>
                  </a:solidFill>
                  <a:effectLst>
                    <a:outerShdw dist="38100" dir="2700000" algn="tl" rotWithShape="0">
                      <a:schemeClr val="accent2"/>
                    </a:outerShdw>
                  </a:effectLst>
                </a:rPr>
                <a:t>The CAT</a:t>
              </a:r>
              <a:endParaRPr lang="en-US" sz="2000" b="1" dirty="0">
                <a:ln w="6600">
                  <a:solidFill>
                    <a:schemeClr val="accent2"/>
                  </a:solidFill>
                  <a:prstDash val="solid"/>
                </a:ln>
                <a:solidFill>
                  <a:srgbClr val="FFFFFF"/>
                </a:solidFill>
                <a:effectLst>
                  <a:outerShdw dist="38100" dir="2700000" algn="tl" rotWithShape="0">
                    <a:schemeClr val="accent2"/>
                  </a:outerShdw>
                </a:effectLst>
              </a:endParaRPr>
            </a:p>
          </p:txBody>
        </p:sp>
      </p:grpSp>
    </p:spTree>
    <p:extLst>
      <p:ext uri="{BB962C8B-B14F-4D97-AF65-F5344CB8AC3E}">
        <p14:creationId xmlns:p14="http://schemas.microsoft.com/office/powerpoint/2010/main" val="8390326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28E9269-489F-4140-90E1-A470C8559707}"/>
              </a:ext>
            </a:extLst>
          </p:cNvPr>
          <p:cNvSpPr>
            <a:spLocks noGrp="1"/>
          </p:cNvSpPr>
          <p:nvPr>
            <p:ph type="title"/>
          </p:nvPr>
        </p:nvSpPr>
        <p:spPr/>
        <p:txBody>
          <a:bodyPr/>
          <a:lstStyle/>
          <a:p>
            <a:r>
              <a:rPr lang="fr-FR" dirty="0"/>
              <a:t>The Doctoral </a:t>
            </a:r>
            <a:r>
              <a:rPr lang="fr-FR" dirty="0" err="1"/>
              <a:t>School</a:t>
            </a:r>
            <a:r>
              <a:rPr lang="fr-FR" dirty="0"/>
              <a:t> Council</a:t>
            </a:r>
            <a:endParaRPr lang="en-US" dirty="0"/>
          </a:p>
        </p:txBody>
      </p:sp>
      <p:sp>
        <p:nvSpPr>
          <p:cNvPr id="3" name="Espace réservé du pied de page 2">
            <a:extLst>
              <a:ext uri="{FF2B5EF4-FFF2-40B4-BE49-F238E27FC236}">
                <a16:creationId xmlns:a16="http://schemas.microsoft.com/office/drawing/2014/main" id="{72EE04CF-CAED-4094-BE0B-B649951F2704}"/>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544D644C-5C7D-42BA-8E20-3AB974B281DB}"/>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8</a:t>
            </a:fld>
            <a:endParaRPr lang="en-US" dirty="0"/>
          </a:p>
        </p:txBody>
      </p:sp>
      <p:sp>
        <p:nvSpPr>
          <p:cNvPr id="8" name="object 8">
            <a:extLst>
              <a:ext uri="{FF2B5EF4-FFF2-40B4-BE49-F238E27FC236}">
                <a16:creationId xmlns:a16="http://schemas.microsoft.com/office/drawing/2014/main" id="{3116D408-D509-4481-A610-D0B31988640C}"/>
              </a:ext>
            </a:extLst>
          </p:cNvPr>
          <p:cNvSpPr txBox="1"/>
          <p:nvPr/>
        </p:nvSpPr>
        <p:spPr>
          <a:xfrm>
            <a:off x="2150676" y="1738884"/>
            <a:ext cx="8319134" cy="297774"/>
          </a:xfrm>
          <a:prstGeom prst="rect">
            <a:avLst/>
          </a:prstGeom>
        </p:spPr>
        <p:txBody>
          <a:bodyPr vert="horz" wrap="square" lIns="0" tIns="12700" rIns="0" bIns="0" rtlCol="0">
            <a:spAutoFit/>
          </a:bodyPr>
          <a:lstStyle/>
          <a:p>
            <a:pPr marL="12700">
              <a:lnSpc>
                <a:spcPts val="2390"/>
              </a:lnSpc>
              <a:spcBef>
                <a:spcPts val="100"/>
              </a:spcBef>
            </a:pPr>
            <a:endParaRPr sz="1600" dirty="0">
              <a:latin typeface="Calibri"/>
              <a:cs typeface="Calibri"/>
            </a:endParaRPr>
          </a:p>
        </p:txBody>
      </p:sp>
      <p:sp>
        <p:nvSpPr>
          <p:cNvPr id="10" name="Rectangle 9">
            <a:extLst>
              <a:ext uri="{FF2B5EF4-FFF2-40B4-BE49-F238E27FC236}">
                <a16:creationId xmlns:a16="http://schemas.microsoft.com/office/drawing/2014/main" id="{ECE5A3F5-0795-45CA-888A-B31749B19DFB}"/>
              </a:ext>
            </a:extLst>
          </p:cNvPr>
          <p:cNvSpPr/>
          <p:nvPr/>
        </p:nvSpPr>
        <p:spPr>
          <a:xfrm>
            <a:off x="1814444" y="2147349"/>
            <a:ext cx="7329557" cy="1815882"/>
          </a:xfrm>
          <a:prstGeom prst="rect">
            <a:avLst/>
          </a:prstGeom>
        </p:spPr>
        <p:txBody>
          <a:bodyPr wrap="square">
            <a:spAutoFit/>
          </a:bodyPr>
          <a:lstStyle/>
          <a:p>
            <a:r>
              <a:rPr lang="en-US" sz="1400" dirty="0" err="1"/>
              <a:t>Abada</a:t>
            </a:r>
            <a:r>
              <a:rPr lang="en-US" sz="1400" dirty="0"/>
              <a:t>	</a:t>
            </a:r>
            <a:r>
              <a:rPr lang="en-US" sz="1400" dirty="0" err="1"/>
              <a:t>Asmaa</a:t>
            </a:r>
            <a:r>
              <a:rPr lang="en-US" sz="1400" dirty="0"/>
              <a:t> 	</a:t>
            </a:r>
            <a:r>
              <a:rPr lang="en-US" sz="1400" dirty="0" err="1"/>
              <a:t>IJCLab</a:t>
            </a:r>
            <a:r>
              <a:rPr lang="en-US" sz="1400" dirty="0"/>
              <a:t> 	</a:t>
            </a:r>
          </a:p>
          <a:p>
            <a:r>
              <a:rPr lang="en-US" sz="1400" dirty="0"/>
              <a:t>Hello	Patrice 	</a:t>
            </a:r>
            <a:r>
              <a:rPr lang="en-US" sz="1400" dirty="0" err="1"/>
              <a:t>IJCLab</a:t>
            </a:r>
            <a:r>
              <a:rPr lang="en-US" sz="1400" dirty="0"/>
              <a:t>	</a:t>
            </a:r>
          </a:p>
          <a:p>
            <a:r>
              <a:rPr lang="en-US" sz="1400" dirty="0"/>
              <a:t>Mention	Guillaume	</a:t>
            </a:r>
            <a:r>
              <a:rPr lang="en-US" sz="1400" dirty="0" err="1"/>
              <a:t>Irfu</a:t>
            </a:r>
            <a:r>
              <a:rPr lang="en-US" sz="1400" dirty="0"/>
              <a:t>/</a:t>
            </a:r>
            <a:r>
              <a:rPr lang="en-US" sz="1400" dirty="0" err="1"/>
              <a:t>DPhP</a:t>
            </a:r>
            <a:r>
              <a:rPr lang="en-US" sz="1400" dirty="0"/>
              <a:t>	</a:t>
            </a:r>
          </a:p>
          <a:p>
            <a:r>
              <a:rPr lang="en-US" sz="1400" dirty="0"/>
              <a:t>Franck	Didier 	IRSN	</a:t>
            </a:r>
          </a:p>
          <a:p>
            <a:r>
              <a:rPr lang="en-US" sz="1400" dirty="0" err="1"/>
              <a:t>Arleo</a:t>
            </a:r>
            <a:r>
              <a:rPr lang="en-US" sz="1400" dirty="0"/>
              <a:t>	Francois	LLR	</a:t>
            </a:r>
          </a:p>
          <a:p>
            <a:r>
              <a:rPr lang="en-US" sz="1400" dirty="0"/>
              <a:t>Garrido	</a:t>
            </a:r>
            <a:r>
              <a:rPr lang="en-US" sz="1400" dirty="0" err="1"/>
              <a:t>Frederico</a:t>
            </a:r>
            <a:r>
              <a:rPr lang="en-US" sz="1400" dirty="0"/>
              <a:t>	 </a:t>
            </a:r>
            <a:r>
              <a:rPr lang="en-US" sz="1400" dirty="0" err="1"/>
              <a:t>IJCLab</a:t>
            </a:r>
            <a:r>
              <a:rPr lang="en-US" sz="1400" dirty="0"/>
              <a:t> 	</a:t>
            </a:r>
          </a:p>
          <a:p>
            <a:r>
              <a:rPr lang="en-US" sz="1400" dirty="0"/>
              <a:t>Verney	David	 </a:t>
            </a:r>
            <a:r>
              <a:rPr lang="en-US" sz="1400" dirty="0" err="1"/>
              <a:t>IJCLab</a:t>
            </a:r>
            <a:r>
              <a:rPr lang="en-US" sz="1400" dirty="0"/>
              <a:t> 	</a:t>
            </a:r>
          </a:p>
          <a:p>
            <a:r>
              <a:rPr lang="en-US" sz="1400" dirty="0" err="1"/>
              <a:t>Prezado</a:t>
            </a:r>
            <a:r>
              <a:rPr lang="en-US" sz="1400" dirty="0"/>
              <a:t>	Yolanda 	Curie	</a:t>
            </a:r>
          </a:p>
        </p:txBody>
      </p:sp>
      <p:sp>
        <p:nvSpPr>
          <p:cNvPr id="11" name="Rectangle 10">
            <a:extLst>
              <a:ext uri="{FF2B5EF4-FFF2-40B4-BE49-F238E27FC236}">
                <a16:creationId xmlns:a16="http://schemas.microsoft.com/office/drawing/2014/main" id="{536E5EF6-CE31-4831-88C3-1087CB40EA94}"/>
              </a:ext>
            </a:extLst>
          </p:cNvPr>
          <p:cNvSpPr/>
          <p:nvPr/>
        </p:nvSpPr>
        <p:spPr>
          <a:xfrm>
            <a:off x="1797598" y="1788104"/>
            <a:ext cx="2272995" cy="400110"/>
          </a:xfrm>
          <a:prstGeom prst="rect">
            <a:avLst/>
          </a:prstGeom>
        </p:spPr>
        <p:txBody>
          <a:bodyPr wrap="none">
            <a:spAutoFit/>
          </a:bodyPr>
          <a:lstStyle/>
          <a:p>
            <a:r>
              <a:rPr lang="en-US" sz="2000" dirty="0">
                <a:solidFill>
                  <a:srgbClr val="000000"/>
                </a:solidFill>
                <a:latin typeface="Franklin Gothic Medium Cond" panose="020B0606030402020204" pitchFamily="34" charset="0"/>
              </a:rPr>
              <a:t>doctoral School </a:t>
            </a:r>
            <a:r>
              <a:rPr lang="en-US" sz="2000" dirty="0" err="1">
                <a:solidFill>
                  <a:srgbClr val="000000"/>
                </a:solidFill>
                <a:latin typeface="Franklin Gothic Medium Cond" panose="020B0606030402020204" pitchFamily="34" charset="0"/>
              </a:rPr>
              <a:t>concil</a:t>
            </a:r>
            <a:endParaRPr lang="en-US" sz="2000" dirty="0"/>
          </a:p>
        </p:txBody>
      </p:sp>
      <p:sp>
        <p:nvSpPr>
          <p:cNvPr id="12" name="Rectangle 11">
            <a:extLst>
              <a:ext uri="{FF2B5EF4-FFF2-40B4-BE49-F238E27FC236}">
                <a16:creationId xmlns:a16="http://schemas.microsoft.com/office/drawing/2014/main" id="{8700B4A4-B6D2-4484-9EED-257E7829B077}"/>
              </a:ext>
            </a:extLst>
          </p:cNvPr>
          <p:cNvSpPr/>
          <p:nvPr/>
        </p:nvSpPr>
        <p:spPr>
          <a:xfrm>
            <a:off x="4876800" y="2119928"/>
            <a:ext cx="4572000" cy="1600438"/>
          </a:xfrm>
          <a:prstGeom prst="rect">
            <a:avLst/>
          </a:prstGeom>
        </p:spPr>
        <p:txBody>
          <a:bodyPr wrap="square">
            <a:spAutoFit/>
          </a:bodyPr>
          <a:lstStyle/>
          <a:p>
            <a:r>
              <a:rPr lang="en-US" sz="1400" dirty="0"/>
              <a:t>de Saint Jean Cyril	CEA DAM </a:t>
            </a:r>
          </a:p>
          <a:p>
            <a:r>
              <a:rPr lang="en-US" sz="1400" dirty="0"/>
              <a:t>de </a:t>
            </a:r>
            <a:r>
              <a:rPr lang="en-US" sz="1400" dirty="0" err="1"/>
              <a:t>Carlan</a:t>
            </a:r>
            <a:r>
              <a:rPr lang="en-US" sz="1400" dirty="0"/>
              <a:t> </a:t>
            </a:r>
            <a:r>
              <a:rPr lang="en-US" sz="1400" dirty="0" err="1"/>
              <a:t>Loic</a:t>
            </a:r>
            <a:r>
              <a:rPr lang="en-US" sz="1400" dirty="0"/>
              <a:t> 	CEA DES </a:t>
            </a:r>
          </a:p>
          <a:p>
            <a:r>
              <a:rPr lang="en-US" sz="1400" dirty="0" err="1"/>
              <a:t>Couprie</a:t>
            </a:r>
            <a:r>
              <a:rPr lang="en-US" sz="1400" dirty="0"/>
              <a:t>  Marie-Emmanuelle Soleil </a:t>
            </a:r>
          </a:p>
          <a:p>
            <a:r>
              <a:rPr lang="en-US" sz="1400" dirty="0" err="1"/>
              <a:t>Drouart</a:t>
            </a:r>
            <a:r>
              <a:rPr lang="en-US" sz="1400" dirty="0"/>
              <a:t> Antoine 	</a:t>
            </a:r>
            <a:r>
              <a:rPr lang="en-US" sz="1400" dirty="0" err="1"/>
              <a:t>Irfu</a:t>
            </a:r>
            <a:r>
              <a:rPr lang="en-US" sz="1400" dirty="0"/>
              <a:t>/</a:t>
            </a:r>
            <a:r>
              <a:rPr lang="en-US" sz="1400" dirty="0" err="1"/>
              <a:t>DPhN</a:t>
            </a:r>
            <a:endParaRPr lang="en-US" sz="1400" dirty="0"/>
          </a:p>
          <a:p>
            <a:r>
              <a:rPr lang="en-US" sz="1400" dirty="0"/>
              <a:t>Proust Eric    	CEA DES</a:t>
            </a:r>
          </a:p>
          <a:p>
            <a:r>
              <a:rPr lang="en-US" sz="1400" dirty="0" err="1"/>
              <a:t>Bourge</a:t>
            </a:r>
            <a:r>
              <a:rPr lang="en-US" sz="1400" dirty="0"/>
              <a:t> Catherine 	</a:t>
            </a:r>
            <a:r>
              <a:rPr lang="en-US" sz="1400" dirty="0" err="1"/>
              <a:t>IJCLab</a:t>
            </a:r>
            <a:endParaRPr lang="en-US" sz="1400" dirty="0"/>
          </a:p>
          <a:p>
            <a:r>
              <a:rPr lang="en-US" sz="1400" dirty="0"/>
              <a:t>Charron Eric		</a:t>
            </a:r>
            <a:r>
              <a:rPr lang="en-US" sz="1400" dirty="0" err="1"/>
              <a:t>UPSay</a:t>
            </a:r>
            <a:r>
              <a:rPr lang="en-US" sz="1400" dirty="0"/>
              <a:t> (ED EDOM)</a:t>
            </a:r>
          </a:p>
        </p:txBody>
      </p:sp>
      <p:sp>
        <p:nvSpPr>
          <p:cNvPr id="13" name="Rectangle 12">
            <a:extLst>
              <a:ext uri="{FF2B5EF4-FFF2-40B4-BE49-F238E27FC236}">
                <a16:creationId xmlns:a16="http://schemas.microsoft.com/office/drawing/2014/main" id="{D3A9FDF2-AC7E-44C9-96D2-923ECFC078E0}"/>
              </a:ext>
            </a:extLst>
          </p:cNvPr>
          <p:cNvSpPr/>
          <p:nvPr/>
        </p:nvSpPr>
        <p:spPr>
          <a:xfrm>
            <a:off x="1793940" y="4028786"/>
            <a:ext cx="4572000" cy="1661993"/>
          </a:xfrm>
          <a:prstGeom prst="rect">
            <a:avLst/>
          </a:prstGeom>
        </p:spPr>
        <p:txBody>
          <a:bodyPr>
            <a:spAutoFit/>
          </a:bodyPr>
          <a:lstStyle/>
          <a:p>
            <a:r>
              <a:rPr lang="en-US" sz="2000" dirty="0">
                <a:solidFill>
                  <a:srgbClr val="000000"/>
                </a:solidFill>
                <a:latin typeface="Franklin Gothic Medium Cond" panose="020B0606030402020204" pitchFamily="34" charset="0"/>
              </a:rPr>
              <a:t>PhD student representatives</a:t>
            </a:r>
          </a:p>
          <a:p>
            <a:r>
              <a:rPr lang="en-US" sz="1200" dirty="0">
                <a:solidFill>
                  <a:srgbClr val="000000"/>
                </a:solidFill>
                <a:latin typeface="Franklin Gothic Medium Cond" panose="020B0606030402020204" pitchFamily="34" charset="0"/>
              </a:rPr>
              <a:t>Voting participation rate: ~33% </a:t>
            </a:r>
          </a:p>
          <a:p>
            <a:pPr marL="285750" indent="-285750">
              <a:buFont typeface="Arial" panose="020B0604020202020204" pitchFamily="34" charset="0"/>
              <a:buChar char="•"/>
            </a:pPr>
            <a:r>
              <a:rPr lang="en-US" sz="1400" dirty="0"/>
              <a:t>LEFEVRE Baptiste (3Y- </a:t>
            </a:r>
            <a:r>
              <a:rPr lang="en-US" sz="1400" dirty="0" err="1"/>
              <a:t>DPhP</a:t>
            </a:r>
            <a:r>
              <a:rPr lang="en-US" sz="1400" dirty="0"/>
              <a:t>-DRF IRFU)</a:t>
            </a:r>
          </a:p>
          <a:p>
            <a:pPr marL="285750" indent="-285750">
              <a:buFont typeface="Arial" panose="020B0604020202020204" pitchFamily="34" charset="0"/>
              <a:buChar char="•"/>
            </a:pPr>
            <a:r>
              <a:rPr lang="en-US" sz="1400" dirty="0"/>
              <a:t>BEQUET Jonathan (2Y - </a:t>
            </a:r>
            <a:r>
              <a:rPr lang="en-US" sz="1400" dirty="0" err="1"/>
              <a:t>DPhN</a:t>
            </a:r>
            <a:r>
              <a:rPr lang="en-US" sz="1400" dirty="0"/>
              <a:t> -DRF IRFU)</a:t>
            </a:r>
          </a:p>
          <a:p>
            <a:pPr marL="285750" indent="-285750">
              <a:buFont typeface="Arial" panose="020B0604020202020204" pitchFamily="34" charset="0"/>
              <a:buChar char="•"/>
            </a:pPr>
            <a:r>
              <a:rPr lang="en-US" sz="1400" dirty="0"/>
              <a:t>CANTACUZENE Emile (2Y – </a:t>
            </a:r>
            <a:r>
              <a:rPr lang="en-US" sz="1400" dirty="0" err="1"/>
              <a:t>IJCLab</a:t>
            </a:r>
            <a:r>
              <a:rPr lang="en-US" sz="1400" dirty="0"/>
              <a:t>)</a:t>
            </a:r>
          </a:p>
          <a:p>
            <a:pPr marL="285750" indent="-285750">
              <a:buFont typeface="Arial" panose="020B0604020202020204" pitchFamily="34" charset="0"/>
              <a:buChar char="•"/>
            </a:pPr>
            <a:r>
              <a:rPr lang="en-US" sz="1400" dirty="0"/>
              <a:t>BRAURE Thomas (3Y – CEA/DAM/LMCE)</a:t>
            </a:r>
          </a:p>
          <a:p>
            <a:pPr marL="285750" indent="-285750">
              <a:buFont typeface="Arial" panose="020B0604020202020204" pitchFamily="34" charset="0"/>
              <a:buChar char="•"/>
            </a:pPr>
            <a:r>
              <a:rPr lang="en-US" sz="1400" dirty="0"/>
              <a:t>GUYOT </a:t>
            </a:r>
            <a:r>
              <a:rPr lang="en-US" sz="1400" dirty="0" err="1"/>
              <a:t>Coline</a:t>
            </a:r>
            <a:r>
              <a:rPr lang="en-US" sz="1400" dirty="0"/>
              <a:t> (3Y – </a:t>
            </a:r>
            <a:r>
              <a:rPr lang="en-US" sz="1400" dirty="0" err="1"/>
              <a:t>IJCLab</a:t>
            </a:r>
            <a:r>
              <a:rPr lang="en-US" sz="1400" dirty="0"/>
              <a:t>)</a:t>
            </a:r>
          </a:p>
        </p:txBody>
      </p:sp>
      <p:sp>
        <p:nvSpPr>
          <p:cNvPr id="14" name="Explosion : 14 points 13">
            <a:extLst>
              <a:ext uri="{FF2B5EF4-FFF2-40B4-BE49-F238E27FC236}">
                <a16:creationId xmlns:a16="http://schemas.microsoft.com/office/drawing/2014/main" id="{B1BADAC8-73C9-466E-BB04-90D3F84A7D8A}"/>
              </a:ext>
            </a:extLst>
          </p:cNvPr>
          <p:cNvSpPr/>
          <p:nvPr/>
        </p:nvSpPr>
        <p:spPr>
          <a:xfrm>
            <a:off x="6019800" y="3758282"/>
            <a:ext cx="4814957" cy="1941821"/>
          </a:xfrm>
          <a:prstGeom prst="irregularSeal2">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t>yearly elections</a:t>
            </a:r>
          </a:p>
          <a:p>
            <a:pPr algn="ctr"/>
            <a:r>
              <a:rPr lang="en-US" sz="2000" dirty="0"/>
              <a:t>please volunteer !</a:t>
            </a:r>
          </a:p>
          <a:p>
            <a:pPr algn="ctr"/>
            <a:r>
              <a:rPr lang="en-US" sz="2000" dirty="0"/>
              <a:t>and vote ! </a:t>
            </a:r>
          </a:p>
        </p:txBody>
      </p:sp>
      <p:sp>
        <p:nvSpPr>
          <p:cNvPr id="16" name="Rectangle 15">
            <a:extLst>
              <a:ext uri="{FF2B5EF4-FFF2-40B4-BE49-F238E27FC236}">
                <a16:creationId xmlns:a16="http://schemas.microsoft.com/office/drawing/2014/main" id="{3DB63823-5E18-473A-9781-87AE2FC07B77}"/>
              </a:ext>
            </a:extLst>
          </p:cNvPr>
          <p:cNvSpPr/>
          <p:nvPr/>
        </p:nvSpPr>
        <p:spPr>
          <a:xfrm>
            <a:off x="8046720" y="2073667"/>
            <a:ext cx="4572000" cy="954107"/>
          </a:xfrm>
          <a:prstGeom prst="rect">
            <a:avLst/>
          </a:prstGeom>
        </p:spPr>
        <p:txBody>
          <a:bodyPr wrap="square">
            <a:spAutoFit/>
          </a:bodyPr>
          <a:lstStyle/>
          <a:p>
            <a:r>
              <a:rPr lang="en-US" sz="1400" dirty="0" err="1"/>
              <a:t>Fouchet</a:t>
            </a:r>
            <a:r>
              <a:rPr lang="en-US" sz="1400" dirty="0"/>
              <a:t> Thierry	Obs. Paris (ED A&amp;A)</a:t>
            </a:r>
          </a:p>
          <a:p>
            <a:r>
              <a:rPr lang="en-US" sz="1400" dirty="0" err="1"/>
              <a:t>Terras</a:t>
            </a:r>
            <a:r>
              <a:rPr lang="en-US" sz="1400" dirty="0"/>
              <a:t> </a:t>
            </a:r>
            <a:r>
              <a:rPr lang="en-US" sz="1400" dirty="0" err="1"/>
              <a:t>Véronique</a:t>
            </a:r>
            <a:r>
              <a:rPr lang="en-US" sz="1400" dirty="0"/>
              <a:t>	LPTMS (ED  PIF)</a:t>
            </a:r>
          </a:p>
          <a:p>
            <a:r>
              <a:rPr lang="en-US" sz="1400" dirty="0" err="1"/>
              <a:t>Trincaz-Duvoid</a:t>
            </a:r>
            <a:r>
              <a:rPr lang="fr-FR" sz="1400" dirty="0"/>
              <a:t> Sophie      (LPNHE, Sorbonne U)</a:t>
            </a:r>
            <a:endParaRPr lang="en-US" sz="1400" dirty="0"/>
          </a:p>
          <a:p>
            <a:r>
              <a:rPr lang="en-US" sz="1400" dirty="0"/>
              <a:t>Lemoine Thierry	</a:t>
            </a:r>
            <a:r>
              <a:rPr lang="en-US" sz="1400" dirty="0" err="1"/>
              <a:t>Thalès</a:t>
            </a:r>
            <a:endParaRPr lang="en-US" sz="1400" dirty="0"/>
          </a:p>
        </p:txBody>
      </p:sp>
    </p:spTree>
    <p:extLst>
      <p:ext uri="{BB962C8B-B14F-4D97-AF65-F5344CB8AC3E}">
        <p14:creationId xmlns:p14="http://schemas.microsoft.com/office/powerpoint/2010/main" val="2450388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The individual follow-up committee</a:t>
            </a:r>
            <a:br>
              <a:rPr lang="en-US" dirty="0"/>
            </a:br>
            <a:r>
              <a:rPr lang="en-US" dirty="0" err="1"/>
              <a:t>Comité</a:t>
            </a:r>
            <a:r>
              <a:rPr lang="en-US" dirty="0"/>
              <a:t> de </a:t>
            </a:r>
            <a:r>
              <a:rPr lang="en-US" dirty="0" err="1"/>
              <a:t>Suivi</a:t>
            </a:r>
            <a:r>
              <a:rPr lang="en-US" dirty="0"/>
              <a:t> </a:t>
            </a:r>
            <a:r>
              <a:rPr lang="en-US" dirty="0" err="1"/>
              <a:t>Individuel</a:t>
            </a:r>
            <a:r>
              <a:rPr lang="en-US" dirty="0"/>
              <a:t> (CSI)</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657600" y="6377940"/>
            <a:ext cx="43891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9</a:t>
            </a:fld>
            <a:endParaRPr lang="en-US" dirty="0"/>
          </a:p>
        </p:txBody>
      </p:sp>
      <p:sp>
        <p:nvSpPr>
          <p:cNvPr id="10" name="ZoneTexte 9">
            <a:extLst>
              <a:ext uri="{FF2B5EF4-FFF2-40B4-BE49-F238E27FC236}">
                <a16:creationId xmlns:a16="http://schemas.microsoft.com/office/drawing/2014/main" id="{A283B23D-AA42-40B8-AACF-BF1CF50898B9}"/>
              </a:ext>
            </a:extLst>
          </p:cNvPr>
          <p:cNvSpPr txBox="1"/>
          <p:nvPr/>
        </p:nvSpPr>
        <p:spPr>
          <a:xfrm>
            <a:off x="152400" y="1600200"/>
            <a:ext cx="9067800" cy="2246769"/>
          </a:xfrm>
          <a:prstGeom prst="rect">
            <a:avLst/>
          </a:prstGeom>
          <a:noFill/>
          <a:ln w="38100">
            <a:solidFill>
              <a:srgbClr val="64003D"/>
            </a:solidFill>
          </a:ln>
        </p:spPr>
        <p:txBody>
          <a:bodyPr wrap="square" rtlCol="0">
            <a:spAutoFit/>
          </a:bodyPr>
          <a:lstStyle/>
          <a:p>
            <a:r>
              <a:rPr lang="en-US" sz="1400" dirty="0"/>
              <a:t>At minimum of </a:t>
            </a:r>
            <a:r>
              <a:rPr lang="en-US" sz="1400" b="1" dirty="0"/>
              <a:t>two members</a:t>
            </a:r>
            <a:r>
              <a:rPr lang="en-US" sz="1400" dirty="0"/>
              <a:t>:</a:t>
            </a:r>
          </a:p>
          <a:p>
            <a:pPr marL="285750" lvl="0" indent="-285750">
              <a:buFont typeface="Arial" panose="020B0604020202020204" pitchFamily="34" charset="0"/>
              <a:buChar char="•"/>
            </a:pPr>
            <a:r>
              <a:rPr lang="en-US" sz="1400" dirty="0"/>
              <a:t>One member who is a specialist in the discipline or related to the thesis topic, preferably external to the University Paris-</a:t>
            </a:r>
            <a:r>
              <a:rPr lang="en-US" sz="1400" dirty="0" err="1"/>
              <a:t>Saclay</a:t>
            </a:r>
            <a:r>
              <a:rPr lang="en-US" sz="1400" dirty="0"/>
              <a:t>.</a:t>
            </a:r>
          </a:p>
          <a:p>
            <a:pPr marL="285750" lvl="0" indent="-285750">
              <a:buFont typeface="Arial" panose="020B0604020202020204" pitchFamily="34" charset="0"/>
              <a:buChar char="•"/>
            </a:pPr>
            <a:r>
              <a:rPr lang="en-US" sz="1400" dirty="0"/>
              <a:t>One member who is a non-specialist and works in a research unit within the scope of the PHENIICS Doctoral School but not in the same research team as the doctoral student.</a:t>
            </a:r>
          </a:p>
          <a:p>
            <a:r>
              <a:rPr lang="en-US" sz="1400" dirty="0"/>
              <a:t>At least one of the CSI members must hold a Habilitation à </a:t>
            </a:r>
            <a:r>
              <a:rPr lang="en-US" sz="1400" dirty="0" err="1"/>
              <a:t>Diriger</a:t>
            </a:r>
            <a:r>
              <a:rPr lang="en-US" sz="1400" dirty="0"/>
              <a:t> des </a:t>
            </a:r>
            <a:r>
              <a:rPr lang="en-US" sz="1400" dirty="0" err="1"/>
              <a:t>Recherches</a:t>
            </a:r>
            <a:r>
              <a:rPr lang="en-US" sz="1400" dirty="0"/>
              <a:t> (HDR) or an equivalent qualification. </a:t>
            </a:r>
          </a:p>
          <a:p>
            <a:r>
              <a:rPr lang="en-US" sz="1400" dirty="0"/>
              <a:t>The members of the committee do not participate in the supervision or guidance of the thesis. The members of the committee cannot be thesis rapporteurs, but they can participate in the jury as examiners or chairpersons.</a:t>
            </a:r>
          </a:p>
          <a:p>
            <a:r>
              <a:rPr lang="en-US" sz="1400" dirty="0"/>
              <a:t>If applicable, the CSI can be organized in consultation with the employer to share, if possible, the monitoring carried out by the employer and that carried out by the doctoral school. </a:t>
            </a:r>
            <a:endParaRPr lang="en-US" sz="1200" dirty="0"/>
          </a:p>
        </p:txBody>
      </p:sp>
      <p:sp>
        <p:nvSpPr>
          <p:cNvPr id="11" name="Rectangle 10">
            <a:extLst>
              <a:ext uri="{FF2B5EF4-FFF2-40B4-BE49-F238E27FC236}">
                <a16:creationId xmlns:a16="http://schemas.microsoft.com/office/drawing/2014/main" id="{18C60FAC-3317-4FB4-9CD5-14242AC6232C}"/>
              </a:ext>
            </a:extLst>
          </p:cNvPr>
          <p:cNvSpPr/>
          <p:nvPr/>
        </p:nvSpPr>
        <p:spPr>
          <a:xfrm>
            <a:off x="5852160" y="3982575"/>
            <a:ext cx="6096000" cy="2031325"/>
          </a:xfrm>
          <a:prstGeom prst="rect">
            <a:avLst/>
          </a:prstGeom>
          <a:noFill/>
          <a:ln w="38100">
            <a:solidFill>
              <a:srgbClr val="64003D"/>
            </a:solidFill>
          </a:ln>
        </p:spPr>
        <p:txBody>
          <a:bodyPr wrap="square" rtlCol="0">
            <a:spAutoFit/>
          </a:bodyPr>
          <a:lstStyle/>
          <a:p>
            <a:r>
              <a:rPr lang="en-US" sz="1400" dirty="0"/>
              <a:t>The CSI is appointed by the PHENIICS Doctoral School's Directorate during the first months of the thesis, and in any case </a:t>
            </a:r>
            <a:r>
              <a:rPr lang="en-US" sz="1400" b="1" dirty="0"/>
              <a:t>no later than one month before its first meeting for registration in the second year</a:t>
            </a:r>
            <a:r>
              <a:rPr lang="en-US" sz="1400" dirty="0"/>
              <a:t>, based on the proposal of the thesis director, in consultation with the doctoral student. </a:t>
            </a:r>
          </a:p>
          <a:p>
            <a:r>
              <a:rPr lang="en-US" sz="1400" dirty="0"/>
              <a:t>In the event of disagreement on this composition, the doctoral student informs their referent in the Directorate, who will decide accordingly. The composition of the CSI aims to ensure the independence and objectivity of the committee and to promote the voice of the doctoral student and, as far as possible, should remain constant throughout the duration of the thesis.</a:t>
            </a:r>
          </a:p>
        </p:txBody>
      </p:sp>
      <p:sp>
        <p:nvSpPr>
          <p:cNvPr id="12" name="Explosion : 14 points 11">
            <a:extLst>
              <a:ext uri="{FF2B5EF4-FFF2-40B4-BE49-F238E27FC236}">
                <a16:creationId xmlns:a16="http://schemas.microsoft.com/office/drawing/2014/main" id="{63892EB6-E53C-4AC8-BCF2-687BABDC190D}"/>
              </a:ext>
            </a:extLst>
          </p:cNvPr>
          <p:cNvSpPr/>
          <p:nvPr/>
        </p:nvSpPr>
        <p:spPr>
          <a:xfrm>
            <a:off x="0" y="3505200"/>
            <a:ext cx="5791199" cy="3352800"/>
          </a:xfrm>
          <a:prstGeom prst="irregularSeal2">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t>the follow-up provided by the CSI </a:t>
            </a:r>
            <a:r>
              <a:rPr lang="en-US" sz="1400" b="1" dirty="0"/>
              <a:t>must be benevolent</a:t>
            </a:r>
            <a:r>
              <a:rPr lang="en-US" sz="1400" dirty="0"/>
              <a:t>, and the members of the CSI must be chosen in such a way as to facilitate the doctoral student's ability to express his or her views !</a:t>
            </a:r>
          </a:p>
        </p:txBody>
      </p:sp>
    </p:spTree>
    <p:extLst>
      <p:ext uri="{BB962C8B-B14F-4D97-AF65-F5344CB8AC3E}">
        <p14:creationId xmlns:p14="http://schemas.microsoft.com/office/powerpoint/2010/main" val="27667409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2"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a:t>
            </a:r>
            <a:br>
              <a:rPr lang="en-US" dirty="0"/>
            </a:br>
            <a:r>
              <a:rPr lang="en-US" dirty="0"/>
              <a:t>the reenrollment process</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10</a:t>
            </a:fld>
            <a:endParaRPr lang="en-US" dirty="0"/>
          </a:p>
        </p:txBody>
      </p:sp>
      <p:graphicFrame>
        <p:nvGraphicFramePr>
          <p:cNvPr id="11" name="Diagramme 10">
            <a:extLst>
              <a:ext uri="{FF2B5EF4-FFF2-40B4-BE49-F238E27FC236}">
                <a16:creationId xmlns:a16="http://schemas.microsoft.com/office/drawing/2014/main" id="{8F0E9D18-83A0-44F2-854D-CE24781A5F36}"/>
              </a:ext>
            </a:extLst>
          </p:cNvPr>
          <p:cNvGraphicFramePr/>
          <p:nvPr>
            <p:extLst>
              <p:ext uri="{D42A27DB-BD31-4B8C-83A1-F6EECF244321}">
                <p14:modId xmlns:p14="http://schemas.microsoft.com/office/powerpoint/2010/main" val="3732916203"/>
              </p:ext>
            </p:extLst>
          </p:nvPr>
        </p:nvGraphicFramePr>
        <p:xfrm>
          <a:off x="728379" y="18766"/>
          <a:ext cx="10007600" cy="530013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cxnSp>
        <p:nvCxnSpPr>
          <p:cNvPr id="13" name="Connecteur droit 12">
            <a:extLst>
              <a:ext uri="{FF2B5EF4-FFF2-40B4-BE49-F238E27FC236}">
                <a16:creationId xmlns:a16="http://schemas.microsoft.com/office/drawing/2014/main" id="{E1E41164-1888-46B8-8215-E7A3E8ABA021}"/>
              </a:ext>
            </a:extLst>
          </p:cNvPr>
          <p:cNvCxnSpPr>
            <a:cxnSpLocks/>
          </p:cNvCxnSpPr>
          <p:nvPr/>
        </p:nvCxnSpPr>
        <p:spPr>
          <a:xfrm>
            <a:off x="10735979" y="2057400"/>
            <a:ext cx="0" cy="2743200"/>
          </a:xfrm>
          <a:prstGeom prst="line">
            <a:avLst/>
          </a:prstGeom>
          <a:ln w="57150">
            <a:solidFill>
              <a:srgbClr val="64003D"/>
            </a:solidFill>
            <a:prstDash val="sysDash"/>
          </a:ln>
        </p:spPr>
        <p:style>
          <a:lnRef idx="1">
            <a:schemeClr val="accent1"/>
          </a:lnRef>
          <a:fillRef idx="0">
            <a:schemeClr val="accent1"/>
          </a:fillRef>
          <a:effectRef idx="0">
            <a:schemeClr val="accent1"/>
          </a:effectRef>
          <a:fontRef idx="minor">
            <a:schemeClr val="tx1"/>
          </a:fontRef>
        </p:style>
      </p:cxnSp>
      <p:sp>
        <p:nvSpPr>
          <p:cNvPr id="14" name="ZoneTexte 13">
            <a:extLst>
              <a:ext uri="{FF2B5EF4-FFF2-40B4-BE49-F238E27FC236}">
                <a16:creationId xmlns:a16="http://schemas.microsoft.com/office/drawing/2014/main" id="{B19A6073-1A7F-4707-9427-078771323AB1}"/>
              </a:ext>
            </a:extLst>
          </p:cNvPr>
          <p:cNvSpPr txBox="1"/>
          <p:nvPr/>
        </p:nvSpPr>
        <p:spPr>
          <a:xfrm>
            <a:off x="10735979" y="3505200"/>
            <a:ext cx="1752600" cy="646331"/>
          </a:xfrm>
          <a:prstGeom prst="rect">
            <a:avLst/>
          </a:prstGeom>
          <a:noFill/>
        </p:spPr>
        <p:txBody>
          <a:bodyPr wrap="square" rtlCol="0">
            <a:spAutoFit/>
          </a:bodyPr>
          <a:lstStyle/>
          <a:p>
            <a:r>
              <a:rPr lang="en-US" dirty="0"/>
              <a:t>dead line October 31st</a:t>
            </a:r>
          </a:p>
        </p:txBody>
      </p:sp>
      <p:sp>
        <p:nvSpPr>
          <p:cNvPr id="16" name="ZoneTexte 15">
            <a:extLst>
              <a:ext uri="{FF2B5EF4-FFF2-40B4-BE49-F238E27FC236}">
                <a16:creationId xmlns:a16="http://schemas.microsoft.com/office/drawing/2014/main" id="{19ED83F9-F827-4FDC-8583-ACABAADA7191}"/>
              </a:ext>
            </a:extLst>
          </p:cNvPr>
          <p:cNvSpPr txBox="1"/>
          <p:nvPr/>
        </p:nvSpPr>
        <p:spPr>
          <a:xfrm>
            <a:off x="966923" y="3782199"/>
            <a:ext cx="1752600" cy="369332"/>
          </a:xfrm>
          <a:prstGeom prst="rect">
            <a:avLst/>
          </a:prstGeom>
          <a:noFill/>
        </p:spPr>
        <p:txBody>
          <a:bodyPr wrap="square" rtlCol="0">
            <a:spAutoFit/>
          </a:bodyPr>
          <a:lstStyle/>
          <a:p>
            <a:r>
              <a:rPr lang="en-US" dirty="0"/>
              <a:t>June</a:t>
            </a:r>
          </a:p>
        </p:txBody>
      </p:sp>
      <p:sp>
        <p:nvSpPr>
          <p:cNvPr id="17" name="ZoneTexte 16">
            <a:extLst>
              <a:ext uri="{FF2B5EF4-FFF2-40B4-BE49-F238E27FC236}">
                <a16:creationId xmlns:a16="http://schemas.microsoft.com/office/drawing/2014/main" id="{03E3E671-C553-4B55-9197-0119E7826235}"/>
              </a:ext>
            </a:extLst>
          </p:cNvPr>
          <p:cNvSpPr txBox="1"/>
          <p:nvPr/>
        </p:nvSpPr>
        <p:spPr>
          <a:xfrm>
            <a:off x="3121000" y="3782199"/>
            <a:ext cx="1752600" cy="369332"/>
          </a:xfrm>
          <a:prstGeom prst="rect">
            <a:avLst/>
          </a:prstGeom>
          <a:noFill/>
        </p:spPr>
        <p:txBody>
          <a:bodyPr wrap="square" rtlCol="0">
            <a:spAutoFit/>
          </a:bodyPr>
          <a:lstStyle/>
          <a:p>
            <a:r>
              <a:rPr lang="en-US" dirty="0"/>
              <a:t>July</a:t>
            </a:r>
          </a:p>
        </p:txBody>
      </p:sp>
      <p:sp>
        <p:nvSpPr>
          <p:cNvPr id="18" name="ZoneTexte 17">
            <a:extLst>
              <a:ext uri="{FF2B5EF4-FFF2-40B4-BE49-F238E27FC236}">
                <a16:creationId xmlns:a16="http://schemas.microsoft.com/office/drawing/2014/main" id="{3AE579D2-A88E-4B60-9E8B-3F964261E259}"/>
              </a:ext>
            </a:extLst>
          </p:cNvPr>
          <p:cNvSpPr txBox="1"/>
          <p:nvPr/>
        </p:nvSpPr>
        <p:spPr>
          <a:xfrm>
            <a:off x="5275077" y="3787515"/>
            <a:ext cx="1752600" cy="369332"/>
          </a:xfrm>
          <a:prstGeom prst="rect">
            <a:avLst/>
          </a:prstGeom>
          <a:noFill/>
        </p:spPr>
        <p:txBody>
          <a:bodyPr wrap="square" rtlCol="0">
            <a:spAutoFit/>
          </a:bodyPr>
          <a:lstStyle/>
          <a:p>
            <a:r>
              <a:rPr lang="en-US" dirty="0"/>
              <a:t>September</a:t>
            </a:r>
          </a:p>
        </p:txBody>
      </p:sp>
      <p:sp>
        <p:nvSpPr>
          <p:cNvPr id="20" name="ZoneTexte 19">
            <a:extLst>
              <a:ext uri="{FF2B5EF4-FFF2-40B4-BE49-F238E27FC236}">
                <a16:creationId xmlns:a16="http://schemas.microsoft.com/office/drawing/2014/main" id="{B2A18BF3-D0E9-498E-ADF5-0B49BDF88500}"/>
              </a:ext>
            </a:extLst>
          </p:cNvPr>
          <p:cNvSpPr txBox="1"/>
          <p:nvPr/>
        </p:nvSpPr>
        <p:spPr>
          <a:xfrm>
            <a:off x="8349904" y="3782199"/>
            <a:ext cx="1752600" cy="369332"/>
          </a:xfrm>
          <a:prstGeom prst="rect">
            <a:avLst/>
          </a:prstGeom>
          <a:noFill/>
        </p:spPr>
        <p:txBody>
          <a:bodyPr wrap="square" rtlCol="0">
            <a:spAutoFit/>
          </a:bodyPr>
          <a:lstStyle/>
          <a:p>
            <a:r>
              <a:rPr lang="en-US" dirty="0"/>
              <a:t>October</a:t>
            </a:r>
          </a:p>
        </p:txBody>
      </p:sp>
      <p:sp>
        <p:nvSpPr>
          <p:cNvPr id="21" name="ZoneTexte 20">
            <a:extLst>
              <a:ext uri="{FF2B5EF4-FFF2-40B4-BE49-F238E27FC236}">
                <a16:creationId xmlns:a16="http://schemas.microsoft.com/office/drawing/2014/main" id="{3FF2669A-27FE-4175-ABDD-F88E69D58DAB}"/>
              </a:ext>
            </a:extLst>
          </p:cNvPr>
          <p:cNvSpPr txBox="1"/>
          <p:nvPr/>
        </p:nvSpPr>
        <p:spPr>
          <a:xfrm>
            <a:off x="2819400" y="4365732"/>
            <a:ext cx="6553200" cy="1815882"/>
          </a:xfrm>
          <a:prstGeom prst="rect">
            <a:avLst/>
          </a:prstGeom>
          <a:noFill/>
          <a:ln w="38100">
            <a:solidFill>
              <a:srgbClr val="856FA3"/>
            </a:solidFill>
          </a:ln>
        </p:spPr>
        <p:txBody>
          <a:bodyPr wrap="square" rtlCol="0">
            <a:spAutoFit/>
          </a:bodyPr>
          <a:lstStyle/>
          <a:p>
            <a:r>
              <a:rPr lang="fr-FR" sz="1400" b="1" dirty="0"/>
              <a:t>T</a:t>
            </a:r>
            <a:r>
              <a:rPr lang="en-US" sz="1400" b="1" dirty="0"/>
              <a:t>he CSI meeting :</a:t>
            </a:r>
          </a:p>
          <a:p>
            <a:r>
              <a:rPr lang="fr-FR" sz="1400" dirty="0"/>
              <a:t>a</a:t>
            </a:r>
            <a:r>
              <a:rPr lang="en-US" sz="1400" dirty="0"/>
              <a:t> presentation of the past-year’s achievements (slides) : around 20 minutes</a:t>
            </a:r>
          </a:p>
          <a:p>
            <a:r>
              <a:rPr lang="en-US" sz="1400" dirty="0"/>
              <a:t>discussion around the presentation : around 20 minutes</a:t>
            </a:r>
          </a:p>
          <a:p>
            <a:r>
              <a:rPr lang="en-US" sz="1400" dirty="0"/>
              <a:t>closed meeting 1 : committee + supervising team</a:t>
            </a:r>
          </a:p>
          <a:p>
            <a:r>
              <a:rPr lang="en-US" sz="1400" dirty="0"/>
              <a:t>closed meeting 2 : committee + PhD student</a:t>
            </a:r>
          </a:p>
          <a:p>
            <a:r>
              <a:rPr lang="fr-FR" sz="1400" dirty="0"/>
              <a:t>c</a:t>
            </a:r>
            <a:r>
              <a:rPr lang="en-US" sz="1400" dirty="0" err="1"/>
              <a:t>losed</a:t>
            </a:r>
            <a:r>
              <a:rPr lang="en-US" sz="1400" dirty="0"/>
              <a:t> meeting 3 : committee (quick debriefing)</a:t>
            </a:r>
          </a:p>
          <a:p>
            <a:endParaRPr lang="fr-FR" sz="1400" dirty="0"/>
          </a:p>
          <a:p>
            <a:r>
              <a:rPr lang="en-US" sz="1400" dirty="0"/>
              <a:t>altogether shouldn’t last more than 2 hours</a:t>
            </a:r>
          </a:p>
        </p:txBody>
      </p:sp>
      <p:cxnSp>
        <p:nvCxnSpPr>
          <p:cNvPr id="24" name="Connecteur droit 23">
            <a:extLst>
              <a:ext uri="{FF2B5EF4-FFF2-40B4-BE49-F238E27FC236}">
                <a16:creationId xmlns:a16="http://schemas.microsoft.com/office/drawing/2014/main" id="{EEA54B8C-ADCB-4D72-8B57-B972F1A53D33}"/>
              </a:ext>
            </a:extLst>
          </p:cNvPr>
          <p:cNvCxnSpPr>
            <a:cxnSpLocks/>
          </p:cNvCxnSpPr>
          <p:nvPr/>
        </p:nvCxnSpPr>
        <p:spPr>
          <a:xfrm>
            <a:off x="4114800" y="3657600"/>
            <a:ext cx="0" cy="685800"/>
          </a:xfrm>
          <a:prstGeom prst="line">
            <a:avLst/>
          </a:prstGeom>
          <a:ln w="57150">
            <a:solidFill>
              <a:srgbClr val="856FA3"/>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4873769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The GATE</a:t>
            </a:r>
            <a:br>
              <a:rPr lang="en-US" dirty="0"/>
            </a:br>
            <a:r>
              <a:rPr lang="en-US" dirty="0"/>
              <a:t>Foreign Talent Welcome Desk</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11</a:t>
            </a:fld>
            <a:endParaRPr lang="en-US" dirty="0"/>
          </a:p>
        </p:txBody>
      </p:sp>
      <p:sp>
        <p:nvSpPr>
          <p:cNvPr id="11" name="Rectangle 10">
            <a:extLst>
              <a:ext uri="{FF2B5EF4-FFF2-40B4-BE49-F238E27FC236}">
                <a16:creationId xmlns:a16="http://schemas.microsoft.com/office/drawing/2014/main" id="{EDC49E97-AF81-4295-9AE3-5738DE8CCCDF}"/>
              </a:ext>
            </a:extLst>
          </p:cNvPr>
          <p:cNvSpPr/>
          <p:nvPr/>
        </p:nvSpPr>
        <p:spPr>
          <a:xfrm>
            <a:off x="9525" y="1676400"/>
            <a:ext cx="12192000" cy="4524315"/>
          </a:xfrm>
          <a:prstGeom prst="rect">
            <a:avLst/>
          </a:prstGeom>
        </p:spPr>
        <p:txBody>
          <a:bodyPr wrap="square">
            <a:spAutoFit/>
          </a:bodyPr>
          <a:lstStyle/>
          <a:p>
            <a:r>
              <a:rPr lang="en-US" dirty="0"/>
              <a:t>The GATE (Foreign Talent Welcome Desk) - opened its doors from Monday, August 28th, and will remain open until December 22nd.</a:t>
            </a:r>
          </a:p>
          <a:p>
            <a:r>
              <a:rPr lang="en-US" dirty="0"/>
              <a:t>Managed by the </a:t>
            </a:r>
            <a:r>
              <a:rPr lang="en-US" b="1" dirty="0"/>
              <a:t>sub-prefecture of </a:t>
            </a:r>
            <a:r>
              <a:rPr lang="en-US" b="1" dirty="0" err="1"/>
              <a:t>Palaiseau</a:t>
            </a:r>
            <a:r>
              <a:rPr lang="en-US" dirty="0"/>
              <a:t>, the Science </a:t>
            </a:r>
            <a:r>
              <a:rPr lang="en-US" dirty="0" err="1"/>
              <a:t>Accueil</a:t>
            </a:r>
            <a:r>
              <a:rPr lang="en-US" dirty="0"/>
              <a:t> association, the University of Paris-</a:t>
            </a:r>
            <a:r>
              <a:rPr lang="en-US" dirty="0" err="1"/>
              <a:t>Saclay</a:t>
            </a:r>
            <a:r>
              <a:rPr lang="en-US" dirty="0"/>
              <a:t>, and the Polytechnic Institute of Paris, this unique facility aims to facilitate the installation and stay procedures in France for the student and scientific community in the Paris-</a:t>
            </a:r>
            <a:r>
              <a:rPr lang="en-US" dirty="0" err="1"/>
              <a:t>Saclay</a:t>
            </a:r>
            <a:r>
              <a:rPr lang="en-US" dirty="0"/>
              <a:t> area. In addition to the presence of the University, Science </a:t>
            </a:r>
            <a:r>
              <a:rPr lang="en-US" dirty="0" err="1"/>
              <a:t>Accueil</a:t>
            </a:r>
            <a:r>
              <a:rPr lang="en-US" dirty="0"/>
              <a:t>, IP Paris, and a digital reception point of the sub-prefecture, partners such as CPAM, CAF, CROUS, </a:t>
            </a:r>
            <a:r>
              <a:rPr lang="en-US" dirty="0" err="1"/>
              <a:t>Pôle</a:t>
            </a:r>
            <a:r>
              <a:rPr lang="en-US" dirty="0"/>
              <a:t> </a:t>
            </a:r>
            <a:r>
              <a:rPr lang="en-US" dirty="0" err="1"/>
              <a:t>emploi</a:t>
            </a:r>
            <a:r>
              <a:rPr lang="en-US" dirty="0"/>
              <a:t>, RATP, and the Agglomeration Community also provide services.</a:t>
            </a:r>
          </a:p>
          <a:p>
            <a:endParaRPr lang="en-US" dirty="0"/>
          </a:p>
          <a:p>
            <a:pPr marL="285750" indent="-285750">
              <a:buFont typeface="Arial" panose="020B0604020202020204" pitchFamily="34" charset="0"/>
              <a:buChar char="•"/>
            </a:pPr>
            <a:r>
              <a:rPr lang="en-US" dirty="0"/>
              <a:t>This year, the GATE is located in the hall of the University Library, building 407, Château Street in Orsay. </a:t>
            </a:r>
          </a:p>
          <a:p>
            <a:pPr marL="285750" indent="-285750">
              <a:buFont typeface="Arial" panose="020B0604020202020204" pitchFamily="34" charset="0"/>
              <a:buChar char="•"/>
            </a:pPr>
            <a:r>
              <a:rPr lang="en-US" dirty="0"/>
              <a:t>It is open from Monday to Friday, from 9 am to 1 pm. </a:t>
            </a:r>
          </a:p>
          <a:p>
            <a:pPr marL="285750" indent="-285750">
              <a:buFont typeface="Arial" panose="020B0604020202020204" pitchFamily="34" charset="0"/>
              <a:buChar char="•"/>
            </a:pPr>
            <a:r>
              <a:rPr lang="en-US" dirty="0"/>
              <a:t>Due to the presence of partners on some afternoons, additional appointment slots will be available. Students and researchers can inquire about all the services and make appointments (highly recommended) on the GATE website (</a:t>
            </a:r>
            <a:r>
              <a:rPr lang="en-US" dirty="0">
                <a:hlinkClick r:id="rId2"/>
              </a:rPr>
              <a:t>https://gate.paris-saclay.fr/partenaires-et-rdv</a:t>
            </a:r>
            <a:r>
              <a:rPr lang="en-US" dirty="0"/>
              <a:t>). </a:t>
            </a:r>
          </a:p>
          <a:p>
            <a:pPr marL="285750" indent="-285750">
              <a:buFont typeface="Arial" panose="020B0604020202020204" pitchFamily="34" charset="0"/>
              <a:buChar char="•"/>
            </a:pPr>
            <a:r>
              <a:rPr lang="en-US" dirty="0"/>
              <a:t>Outside the GATE's opening hours in building 407, the International Welcome Center </a:t>
            </a:r>
            <a:r>
              <a:rPr lang="en-US" dirty="0" err="1"/>
              <a:t>UPSaclay</a:t>
            </a:r>
            <a:r>
              <a:rPr lang="en-US" dirty="0"/>
              <a:t> also welcomes international </a:t>
            </a:r>
            <a:r>
              <a:rPr lang="en-US" dirty="0" err="1"/>
              <a:t>UPSaclay</a:t>
            </a:r>
            <a:r>
              <a:rPr lang="en-US" dirty="0"/>
              <a:t> students in the afternoons at their location (Building 300, Château Street, 91400 Orsay), by appointment through the following link: </a:t>
            </a:r>
            <a:r>
              <a:rPr lang="en-US" dirty="0">
                <a:hlinkClick r:id="rId3"/>
              </a:rPr>
              <a:t>https://doodle.com/bp/internationalwelcomedesk-upsaclay/appointment</a:t>
            </a:r>
            <a:endParaRPr lang="en-US" dirty="0"/>
          </a:p>
        </p:txBody>
      </p:sp>
    </p:spTree>
    <p:extLst>
      <p:ext uri="{BB962C8B-B14F-4D97-AF65-F5344CB8AC3E}">
        <p14:creationId xmlns:p14="http://schemas.microsoft.com/office/powerpoint/2010/main" val="386387241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The PHENIICS Fest</a:t>
            </a:r>
            <a:br>
              <a:rPr lang="en-US" dirty="0"/>
            </a:br>
            <a:endParaRPr lang="en-US" dirty="0"/>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12</a:t>
            </a:fld>
            <a:endParaRPr lang="en-US" dirty="0"/>
          </a:p>
        </p:txBody>
      </p:sp>
      <p:pic>
        <p:nvPicPr>
          <p:cNvPr id="6" name="Image 5">
            <a:extLst>
              <a:ext uri="{FF2B5EF4-FFF2-40B4-BE49-F238E27FC236}">
                <a16:creationId xmlns:a16="http://schemas.microsoft.com/office/drawing/2014/main" id="{3D48D251-6E93-4262-A446-915875AD27BD}"/>
              </a:ext>
            </a:extLst>
          </p:cNvPr>
          <p:cNvPicPr/>
          <p:nvPr/>
        </p:nvPicPr>
        <p:blipFill rotWithShape="1">
          <a:blip r:embed="rId2"/>
          <a:srcRect l="36872" t="19694" r="37004" b="14168"/>
          <a:stretch/>
        </p:blipFill>
        <p:spPr bwMode="auto">
          <a:xfrm>
            <a:off x="490039" y="1828800"/>
            <a:ext cx="2405561" cy="3352800"/>
          </a:xfrm>
          <a:prstGeom prst="rect">
            <a:avLst/>
          </a:prstGeom>
          <a:ln>
            <a:noFill/>
          </a:ln>
          <a:extLst>
            <a:ext uri="{53640926-AAD7-44D8-BBD7-CCE9431645EC}">
              <a14:shadowObscured xmlns:a14="http://schemas.microsoft.com/office/drawing/2010/main"/>
            </a:ext>
          </a:extLst>
        </p:spPr>
      </p:pic>
      <p:sp>
        <p:nvSpPr>
          <p:cNvPr id="5" name="Rectangle 4">
            <a:extLst>
              <a:ext uri="{FF2B5EF4-FFF2-40B4-BE49-F238E27FC236}">
                <a16:creationId xmlns:a16="http://schemas.microsoft.com/office/drawing/2014/main" id="{346CFFA5-82C9-4CEF-AB3D-37402BB263EA}"/>
              </a:ext>
            </a:extLst>
          </p:cNvPr>
          <p:cNvSpPr/>
          <p:nvPr/>
        </p:nvSpPr>
        <p:spPr>
          <a:xfrm>
            <a:off x="4191000" y="1676400"/>
            <a:ext cx="6629400" cy="923330"/>
          </a:xfrm>
          <a:prstGeom prst="rect">
            <a:avLst/>
          </a:prstGeom>
        </p:spPr>
        <p:txBody>
          <a:bodyPr wrap="square">
            <a:spAutoFit/>
          </a:bodyPr>
          <a:lstStyle/>
          <a:p>
            <a:r>
              <a:rPr lang="en-US" dirty="0">
                <a:solidFill>
                  <a:srgbClr val="6D0037"/>
                </a:solidFill>
              </a:rPr>
              <a:t>The PHENIICS Fest is a two-day event organized by and for PhD students of the doctoral school PHENIICS, to get together, talk a little science, and share good times.</a:t>
            </a:r>
          </a:p>
        </p:txBody>
      </p:sp>
      <p:pic>
        <p:nvPicPr>
          <p:cNvPr id="8" name="Image 7">
            <a:extLst>
              <a:ext uri="{FF2B5EF4-FFF2-40B4-BE49-F238E27FC236}">
                <a16:creationId xmlns:a16="http://schemas.microsoft.com/office/drawing/2014/main" id="{9D735C9F-7C03-41DB-8A8E-14D66F19732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048000" y="2658555"/>
            <a:ext cx="2438400" cy="3657600"/>
          </a:xfrm>
          <a:prstGeom prst="rect">
            <a:avLst/>
          </a:prstGeom>
        </p:spPr>
      </p:pic>
      <p:sp>
        <p:nvSpPr>
          <p:cNvPr id="9" name="ZoneTexte 8">
            <a:extLst>
              <a:ext uri="{FF2B5EF4-FFF2-40B4-BE49-F238E27FC236}">
                <a16:creationId xmlns:a16="http://schemas.microsoft.com/office/drawing/2014/main" id="{25BD1385-528D-4360-8F70-3342C44B2EBD}"/>
              </a:ext>
            </a:extLst>
          </p:cNvPr>
          <p:cNvSpPr txBox="1"/>
          <p:nvPr/>
        </p:nvSpPr>
        <p:spPr>
          <a:xfrm>
            <a:off x="9623979" y="4610464"/>
            <a:ext cx="2133600" cy="738664"/>
          </a:xfrm>
          <a:prstGeom prst="rect">
            <a:avLst/>
          </a:prstGeom>
          <a:noFill/>
        </p:spPr>
        <p:txBody>
          <a:bodyPr wrap="square" rtlCol="0">
            <a:spAutoFit/>
          </a:bodyPr>
          <a:lstStyle/>
          <a:p>
            <a:r>
              <a:rPr lang="en-US" sz="1400" dirty="0"/>
              <a:t>members of the organizing committee get 5 training credits (see later)</a:t>
            </a:r>
          </a:p>
        </p:txBody>
      </p:sp>
      <p:pic>
        <p:nvPicPr>
          <p:cNvPr id="10" name="Image 9">
            <a:extLst>
              <a:ext uri="{FF2B5EF4-FFF2-40B4-BE49-F238E27FC236}">
                <a16:creationId xmlns:a16="http://schemas.microsoft.com/office/drawing/2014/main" id="{B26EC1D9-CD5F-4437-804F-EF9D9FF32F17}"/>
              </a:ext>
            </a:extLst>
          </p:cNvPr>
          <p:cNvPicPr>
            <a:picLocks noChangeAspect="1"/>
          </p:cNvPicPr>
          <p:nvPr/>
        </p:nvPicPr>
        <p:blipFill>
          <a:blip r:embed="rId4"/>
          <a:stretch>
            <a:fillRect/>
          </a:stretch>
        </p:blipFill>
        <p:spPr>
          <a:xfrm>
            <a:off x="5615126" y="2651157"/>
            <a:ext cx="3880127" cy="3525941"/>
          </a:xfrm>
          <a:prstGeom prst="rect">
            <a:avLst/>
          </a:prstGeom>
        </p:spPr>
      </p:pic>
    </p:spTree>
    <p:extLst>
      <p:ext uri="{BB962C8B-B14F-4D97-AF65-F5344CB8AC3E}">
        <p14:creationId xmlns:p14="http://schemas.microsoft.com/office/powerpoint/2010/main" val="299450075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a:t>
            </a:r>
            <a:br>
              <a:rPr lang="en-US" dirty="0"/>
            </a:br>
            <a:r>
              <a:rPr lang="en-US" dirty="0"/>
              <a:t>complementary doctoral training</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13</a:t>
            </a:fld>
            <a:endParaRPr lang="en-US" dirty="0"/>
          </a:p>
        </p:txBody>
      </p:sp>
      <p:sp>
        <p:nvSpPr>
          <p:cNvPr id="11" name="Rectangle 10">
            <a:extLst>
              <a:ext uri="{FF2B5EF4-FFF2-40B4-BE49-F238E27FC236}">
                <a16:creationId xmlns:a16="http://schemas.microsoft.com/office/drawing/2014/main" id="{D3469F9E-1B91-4F4B-84FF-961A4F7C1A8B}"/>
              </a:ext>
            </a:extLst>
          </p:cNvPr>
          <p:cNvSpPr/>
          <p:nvPr/>
        </p:nvSpPr>
        <p:spPr>
          <a:xfrm>
            <a:off x="76200" y="1600200"/>
            <a:ext cx="11658600" cy="1555875"/>
          </a:xfrm>
          <a:prstGeom prst="rect">
            <a:avLst/>
          </a:prstGeom>
        </p:spPr>
        <p:txBody>
          <a:bodyPr wrap="square">
            <a:spAutoFit/>
          </a:bodyPr>
          <a:lstStyle/>
          <a:p>
            <a:pPr marL="90170" marR="79375" algn="just">
              <a:lnSpc>
                <a:spcPct val="89000"/>
              </a:lnSpc>
              <a:spcBef>
                <a:spcPts val="600"/>
              </a:spcBef>
              <a:spcAft>
                <a:spcPts val="0"/>
              </a:spcAft>
            </a:pPr>
            <a:r>
              <a:rPr lang="en-US" dirty="0">
                <a:solidFill>
                  <a:srgbClr val="000000"/>
                </a:solidFill>
                <a:ea typeface="Lucida Sans Unicode" panose="020B0602030504020204" pitchFamily="34" charset="0"/>
              </a:rPr>
              <a:t>In addition to personalized research training acquired through research activities within the research unit, doctoral training also includes collective training (referred to as "complementary doctoral training") aimed at:</a:t>
            </a:r>
            <a:endParaRPr lang="en-US" dirty="0">
              <a:ea typeface="Lucida Sans Unicode" panose="020B0602030504020204" pitchFamily="34" charset="0"/>
            </a:endParaRPr>
          </a:p>
          <a:p>
            <a:pPr marL="342900" marR="79375" lvl="0" indent="-342900" algn="just">
              <a:lnSpc>
                <a:spcPct val="89000"/>
              </a:lnSpc>
              <a:spcBef>
                <a:spcPts val="600"/>
              </a:spcBef>
              <a:spcAft>
                <a:spcPts val="0"/>
              </a:spcAft>
              <a:buSzPts val="1000"/>
              <a:buFont typeface="Symbol" panose="05050102010706020507" pitchFamily="18" charset="2"/>
              <a:buChar char=""/>
              <a:tabLst>
                <a:tab pos="457200" algn="l"/>
              </a:tabLst>
            </a:pPr>
            <a:r>
              <a:rPr lang="en-US" dirty="0">
                <a:solidFill>
                  <a:srgbClr val="000000"/>
                </a:solidFill>
                <a:ea typeface="Lucida Sans Unicode" panose="020B0602030504020204" pitchFamily="34" charset="0"/>
              </a:rPr>
              <a:t>Reinforcing the scientific culture of doctoral students,</a:t>
            </a:r>
            <a:endParaRPr lang="en-US" dirty="0">
              <a:ea typeface="Lucida Sans Unicode" panose="020B0602030504020204" pitchFamily="34" charset="0"/>
            </a:endParaRPr>
          </a:p>
          <a:p>
            <a:pPr marL="342900" marR="79375" lvl="0" indent="-342900" algn="just">
              <a:lnSpc>
                <a:spcPct val="89000"/>
              </a:lnSpc>
              <a:spcBef>
                <a:spcPts val="600"/>
              </a:spcBef>
              <a:spcAft>
                <a:spcPts val="0"/>
              </a:spcAft>
              <a:buSzPts val="1000"/>
              <a:buFont typeface="Symbol" panose="05050102010706020507" pitchFamily="18" charset="2"/>
              <a:buChar char=""/>
              <a:tabLst>
                <a:tab pos="457200" algn="l"/>
              </a:tabLst>
            </a:pPr>
            <a:r>
              <a:rPr lang="en-US" dirty="0">
                <a:solidFill>
                  <a:srgbClr val="000000"/>
                </a:solidFill>
                <a:ea typeface="Lucida Sans Unicode" panose="020B0602030504020204" pitchFamily="34" charset="0"/>
              </a:rPr>
              <a:t>Preparing them for their professional integration or career advancement in both the public and private sectors,</a:t>
            </a:r>
            <a:endParaRPr lang="en-US" dirty="0">
              <a:ea typeface="Lucida Sans Unicode" panose="020B0602030504020204" pitchFamily="34" charset="0"/>
            </a:endParaRPr>
          </a:p>
          <a:p>
            <a:pPr marL="342900" marR="79375" lvl="0" indent="-342900" algn="just">
              <a:lnSpc>
                <a:spcPct val="89000"/>
              </a:lnSpc>
              <a:spcBef>
                <a:spcPts val="600"/>
              </a:spcBef>
              <a:spcAft>
                <a:spcPts val="0"/>
              </a:spcAft>
              <a:buSzPts val="1000"/>
              <a:buFont typeface="Symbol" panose="05050102010706020507" pitchFamily="18" charset="2"/>
              <a:buChar char=""/>
              <a:tabLst>
                <a:tab pos="457200" algn="l"/>
              </a:tabLst>
            </a:pPr>
            <a:r>
              <a:rPr lang="en-US" dirty="0">
                <a:solidFill>
                  <a:srgbClr val="000000"/>
                </a:solidFill>
                <a:ea typeface="Lucida Sans Unicode" panose="020B0602030504020204" pitchFamily="34" charset="0"/>
              </a:rPr>
              <a:t>Promoting international openness.</a:t>
            </a:r>
            <a:endParaRPr lang="en-US" dirty="0">
              <a:ea typeface="Lucida Sans Unicode" panose="020B0602030504020204" pitchFamily="34" charset="0"/>
            </a:endParaRPr>
          </a:p>
        </p:txBody>
      </p:sp>
      <p:sp>
        <p:nvSpPr>
          <p:cNvPr id="12" name="ZoneTexte 11">
            <a:extLst>
              <a:ext uri="{FF2B5EF4-FFF2-40B4-BE49-F238E27FC236}">
                <a16:creationId xmlns:a16="http://schemas.microsoft.com/office/drawing/2014/main" id="{6C1C1FF5-A9CA-4EE4-9B0C-1A8E10353CBD}"/>
              </a:ext>
            </a:extLst>
          </p:cNvPr>
          <p:cNvSpPr txBox="1"/>
          <p:nvPr/>
        </p:nvSpPr>
        <p:spPr>
          <a:xfrm>
            <a:off x="1752600" y="2920348"/>
            <a:ext cx="9143999" cy="3693319"/>
          </a:xfrm>
          <a:prstGeom prst="rect">
            <a:avLst/>
          </a:prstGeom>
          <a:noFill/>
        </p:spPr>
        <p:txBody>
          <a:bodyPr wrap="square" rtlCol="0">
            <a:spAutoFit/>
          </a:bodyPr>
          <a:lstStyle/>
          <a:p>
            <a:endParaRPr lang="en-US" dirty="0"/>
          </a:p>
          <a:p>
            <a:r>
              <a:rPr lang="en-US" dirty="0"/>
              <a:t>you must acquire </a:t>
            </a:r>
            <a:r>
              <a:rPr lang="en-US" b="1" dirty="0"/>
              <a:t>25 training points (or credits) </a:t>
            </a:r>
            <a:r>
              <a:rPr lang="en-US" dirty="0"/>
              <a:t>over the whole duration of your thesis, </a:t>
            </a:r>
          </a:p>
          <a:p>
            <a:r>
              <a:rPr lang="en-US" dirty="0"/>
              <a:t>divided into the following three main categories : </a:t>
            </a:r>
          </a:p>
          <a:p>
            <a:r>
              <a:rPr lang="en-US" sz="2400" dirty="0">
                <a:sym typeface="Wingdings" panose="05000000000000000000" pitchFamily="2" charset="2"/>
              </a:rPr>
              <a:t></a:t>
            </a:r>
            <a:r>
              <a:rPr lang="en-US" dirty="0"/>
              <a:t>Training directly related to your thesis work (6-15 pts). </a:t>
            </a:r>
          </a:p>
          <a:p>
            <a:r>
              <a:rPr lang="en-US" sz="2400" dirty="0">
                <a:sym typeface="Wingdings" panose="05000000000000000000" pitchFamily="2" charset="2"/>
              </a:rPr>
              <a:t></a:t>
            </a:r>
            <a:r>
              <a:rPr lang="en-US" dirty="0">
                <a:sym typeface="Wingdings" panose="05000000000000000000" pitchFamily="2" charset="2"/>
              </a:rPr>
              <a:t> </a:t>
            </a:r>
            <a:r>
              <a:rPr lang="en-US" dirty="0"/>
              <a:t>Training designed to broaden your scientific culture (6-15 pts). </a:t>
            </a:r>
          </a:p>
          <a:p>
            <a:r>
              <a:rPr lang="en-US" sz="2400" dirty="0">
                <a:sym typeface="Wingdings" panose="05000000000000000000" pitchFamily="2" charset="2"/>
              </a:rPr>
              <a:t></a:t>
            </a:r>
            <a:r>
              <a:rPr lang="en-US" dirty="0">
                <a:sym typeface="Wingdings" panose="05000000000000000000" pitchFamily="2" charset="2"/>
              </a:rPr>
              <a:t> </a:t>
            </a:r>
            <a:r>
              <a:rPr lang="en-US" dirty="0"/>
              <a:t>Training related to your future professional insertion either in the academic (or more generally in the public sector) or in the private sector (6-15 pts). </a:t>
            </a:r>
          </a:p>
          <a:p>
            <a:endParaRPr lang="fr-FR" dirty="0"/>
          </a:p>
          <a:p>
            <a:endParaRPr lang="en-US" dirty="0"/>
          </a:p>
          <a:p>
            <a:pPr algn="ctr"/>
            <a:r>
              <a:rPr lang="en-US" sz="2000" spc="-5" dirty="0">
                <a:solidFill>
                  <a:srgbClr val="63003C"/>
                </a:solidFill>
                <a:latin typeface="Calibri"/>
                <a:ea typeface="+mj-ea"/>
                <a:cs typeface="Calibri"/>
              </a:rPr>
              <a:t>A general equivalence is also proposed: 1 point ↔ 5h of training</a:t>
            </a:r>
            <a:r>
              <a:rPr lang="en-US" dirty="0">
                <a:solidFill>
                  <a:srgbClr val="CC0066"/>
                </a:solidFill>
              </a:rPr>
              <a:t>. </a:t>
            </a:r>
          </a:p>
          <a:p>
            <a:endParaRPr lang="en-US" dirty="0"/>
          </a:p>
          <a:p>
            <a:endParaRPr lang="en-US" sz="1600" dirty="0"/>
          </a:p>
        </p:txBody>
      </p:sp>
    </p:spTree>
    <p:extLst>
      <p:ext uri="{BB962C8B-B14F-4D97-AF65-F5344CB8AC3E}">
        <p14:creationId xmlns:p14="http://schemas.microsoft.com/office/powerpoint/2010/main" val="21104965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a:t>
            </a:r>
            <a:br>
              <a:rPr lang="en-US" dirty="0"/>
            </a:br>
            <a:r>
              <a:rPr lang="en-US" dirty="0"/>
              <a:t>complementary doctoral training</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14</a:t>
            </a:fld>
            <a:endParaRPr lang="en-US" dirty="0"/>
          </a:p>
        </p:txBody>
      </p:sp>
      <p:graphicFrame>
        <p:nvGraphicFramePr>
          <p:cNvPr id="8" name="Objet 7">
            <a:extLst>
              <a:ext uri="{FF2B5EF4-FFF2-40B4-BE49-F238E27FC236}">
                <a16:creationId xmlns:a16="http://schemas.microsoft.com/office/drawing/2014/main" id="{DC3C6944-2700-4530-B1B2-EBA15330DB56}"/>
              </a:ext>
            </a:extLst>
          </p:cNvPr>
          <p:cNvGraphicFramePr>
            <a:graphicFrameLocks noChangeAspect="1"/>
          </p:cNvGraphicFramePr>
          <p:nvPr>
            <p:extLst>
              <p:ext uri="{D42A27DB-BD31-4B8C-83A1-F6EECF244321}">
                <p14:modId xmlns:p14="http://schemas.microsoft.com/office/powerpoint/2010/main" val="548190127"/>
              </p:ext>
            </p:extLst>
          </p:nvPr>
        </p:nvGraphicFramePr>
        <p:xfrm>
          <a:off x="120773" y="1444626"/>
          <a:ext cx="4673600" cy="5418137"/>
        </p:xfrm>
        <a:graphic>
          <a:graphicData uri="http://schemas.openxmlformats.org/presentationml/2006/ole">
            <mc:AlternateContent xmlns:mc="http://schemas.openxmlformats.org/markup-compatibility/2006">
              <mc:Choice xmlns:v="urn:schemas-microsoft-com:vml" Requires="v">
                <p:oleObj spid="_x0000_s1040" name="Document" r:id="rId3" imgW="5925464" imgH="6870034" progId="Word.Document.12">
                  <p:embed/>
                </p:oleObj>
              </mc:Choice>
              <mc:Fallback>
                <p:oleObj name="Document" r:id="rId3" imgW="5925464" imgH="6870034" progId="Word.Document.12">
                  <p:embed/>
                  <p:pic>
                    <p:nvPicPr>
                      <p:cNvPr id="0" name=""/>
                      <p:cNvPicPr/>
                      <p:nvPr/>
                    </p:nvPicPr>
                    <p:blipFill>
                      <a:blip r:embed="rId4"/>
                      <a:stretch>
                        <a:fillRect/>
                      </a:stretch>
                    </p:blipFill>
                    <p:spPr>
                      <a:xfrm>
                        <a:off x="120773" y="1444626"/>
                        <a:ext cx="4673600" cy="5418137"/>
                      </a:xfrm>
                      <a:prstGeom prst="rect">
                        <a:avLst/>
                      </a:prstGeom>
                      <a:solidFill>
                        <a:schemeClr val="bg1"/>
                      </a:solidFill>
                    </p:spPr>
                  </p:pic>
                </p:oleObj>
              </mc:Fallback>
            </mc:AlternateContent>
          </a:graphicData>
        </a:graphic>
      </p:graphicFrame>
      <p:sp>
        <p:nvSpPr>
          <p:cNvPr id="13" name="Rectangle 12">
            <a:extLst>
              <a:ext uri="{FF2B5EF4-FFF2-40B4-BE49-F238E27FC236}">
                <a16:creationId xmlns:a16="http://schemas.microsoft.com/office/drawing/2014/main" id="{B6AB39B0-73B1-42C1-83F5-07F5D9014DF4}"/>
              </a:ext>
            </a:extLst>
          </p:cNvPr>
          <p:cNvSpPr/>
          <p:nvPr/>
        </p:nvSpPr>
        <p:spPr>
          <a:xfrm>
            <a:off x="5094650" y="1506973"/>
            <a:ext cx="2651793" cy="646331"/>
          </a:xfrm>
          <a:prstGeom prst="rect">
            <a:avLst/>
          </a:prstGeom>
        </p:spPr>
        <p:txBody>
          <a:bodyPr wrap="square">
            <a:spAutoFit/>
          </a:bodyPr>
          <a:lstStyle/>
          <a:p>
            <a:r>
              <a:rPr lang="en-US" sz="1200" dirty="0"/>
              <a:t>table extracted from the ED PHENIICS internal regulation text </a:t>
            </a:r>
          </a:p>
          <a:p>
            <a:r>
              <a:rPr lang="en-US" sz="1200" dirty="0"/>
              <a:t>(that you and your supervisor signed)</a:t>
            </a:r>
          </a:p>
        </p:txBody>
      </p:sp>
      <p:sp>
        <p:nvSpPr>
          <p:cNvPr id="14" name="Rectangle 13">
            <a:extLst>
              <a:ext uri="{FF2B5EF4-FFF2-40B4-BE49-F238E27FC236}">
                <a16:creationId xmlns:a16="http://schemas.microsoft.com/office/drawing/2014/main" id="{24F7236F-65E5-4240-887B-1F522A472AB2}"/>
              </a:ext>
            </a:extLst>
          </p:cNvPr>
          <p:cNvSpPr/>
          <p:nvPr/>
        </p:nvSpPr>
        <p:spPr>
          <a:xfrm>
            <a:off x="5947376" y="2455095"/>
            <a:ext cx="4198688" cy="2031325"/>
          </a:xfrm>
          <a:prstGeom prst="rect">
            <a:avLst/>
          </a:prstGeom>
          <a:ln w="57150">
            <a:solidFill>
              <a:srgbClr val="6D0037"/>
            </a:solidFill>
          </a:ln>
        </p:spPr>
        <p:txBody>
          <a:bodyPr wrap="square">
            <a:spAutoFit/>
          </a:bodyPr>
          <a:lstStyle/>
          <a:p>
            <a:pPr marL="171450" indent="-171450">
              <a:buFont typeface="Wingdings" panose="05000000000000000000" pitchFamily="2" charset="2"/>
              <a:buChar char="Ø"/>
            </a:pPr>
            <a:r>
              <a:rPr lang="en-US" sz="1400" dirty="0"/>
              <a:t>Warning : additional training is not an option, it is mandatory ! </a:t>
            </a:r>
          </a:p>
          <a:p>
            <a:r>
              <a:rPr lang="en-US" sz="1400" b="1" dirty="0"/>
              <a:t>Under no circumstances and under no pretext can your supervisor prevent you from taking this additional training</a:t>
            </a:r>
            <a:r>
              <a:rPr lang="en-US" sz="1400" dirty="0"/>
              <a:t>. </a:t>
            </a:r>
          </a:p>
          <a:p>
            <a:pPr marL="171450" indent="-171450">
              <a:buFont typeface="Wingdings" panose="05000000000000000000" pitchFamily="2" charset="2"/>
              <a:buChar char="Ø"/>
            </a:pPr>
            <a:r>
              <a:rPr lang="en-US" sz="1400" dirty="0"/>
              <a:t>You should establish a clear training plan as soon as possible and discuss it with your supervisor. </a:t>
            </a:r>
          </a:p>
          <a:p>
            <a:pPr marL="171450" indent="-171450">
              <a:buFont typeface="Wingdings" panose="05000000000000000000" pitchFamily="2" charset="2"/>
              <a:buChar char="Ø"/>
            </a:pPr>
            <a:r>
              <a:rPr lang="en-US" sz="1400" dirty="0"/>
              <a:t>If you have any problems, do not hesitate to contact your ED advisor!</a:t>
            </a:r>
          </a:p>
        </p:txBody>
      </p:sp>
      <p:sp>
        <p:nvSpPr>
          <p:cNvPr id="15" name="ZoneTexte 14">
            <a:extLst>
              <a:ext uri="{FF2B5EF4-FFF2-40B4-BE49-F238E27FC236}">
                <a16:creationId xmlns:a16="http://schemas.microsoft.com/office/drawing/2014/main" id="{173F4126-D88F-4EA5-86D7-68387837D8B8}"/>
              </a:ext>
            </a:extLst>
          </p:cNvPr>
          <p:cNvSpPr txBox="1"/>
          <p:nvPr/>
        </p:nvSpPr>
        <p:spPr>
          <a:xfrm>
            <a:off x="5257800" y="4767496"/>
            <a:ext cx="6491357" cy="769441"/>
          </a:xfrm>
          <a:prstGeom prst="rect">
            <a:avLst/>
          </a:prstGeom>
          <a:noFill/>
        </p:spPr>
        <p:txBody>
          <a:bodyPr wrap="square" rtlCol="0">
            <a:spAutoFit/>
          </a:bodyPr>
          <a:lstStyle/>
          <a:p>
            <a:r>
              <a:rPr lang="en-US" sz="1600" spc="-5" dirty="0">
                <a:solidFill>
                  <a:srgbClr val="63003C"/>
                </a:solidFill>
                <a:ea typeface="+mj-ea"/>
                <a:cs typeface="Calibri"/>
              </a:rPr>
              <a:t>this correspondence table has been elaborated with the help of the doctoral students' representatives to the doctoral school council</a:t>
            </a:r>
            <a:endParaRPr lang="en-US" sz="1400" dirty="0"/>
          </a:p>
          <a:p>
            <a:endParaRPr lang="en-US" sz="1200" dirty="0"/>
          </a:p>
        </p:txBody>
      </p:sp>
    </p:spTree>
    <p:extLst>
      <p:ext uri="{BB962C8B-B14F-4D97-AF65-F5344CB8AC3E}">
        <p14:creationId xmlns:p14="http://schemas.microsoft.com/office/powerpoint/2010/main" val="11186423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 </a:t>
            </a:r>
            <a:br>
              <a:rPr lang="en-US" dirty="0"/>
            </a:br>
            <a:r>
              <a:rPr lang="en-US" dirty="0"/>
              <a:t>complementary doctoral training</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15</a:t>
            </a:fld>
            <a:endParaRPr lang="en-US" dirty="0"/>
          </a:p>
        </p:txBody>
      </p:sp>
      <p:graphicFrame>
        <p:nvGraphicFramePr>
          <p:cNvPr id="11" name="Tableau 10">
            <a:extLst>
              <a:ext uri="{FF2B5EF4-FFF2-40B4-BE49-F238E27FC236}">
                <a16:creationId xmlns:a16="http://schemas.microsoft.com/office/drawing/2014/main" id="{DA57D7FF-BD58-46DF-82B9-342B622D7FA6}"/>
              </a:ext>
            </a:extLst>
          </p:cNvPr>
          <p:cNvGraphicFramePr>
            <a:graphicFrameLocks noGrp="1"/>
          </p:cNvGraphicFramePr>
          <p:nvPr>
            <p:extLst>
              <p:ext uri="{D42A27DB-BD31-4B8C-83A1-F6EECF244321}">
                <p14:modId xmlns:p14="http://schemas.microsoft.com/office/powerpoint/2010/main" val="3776056883"/>
              </p:ext>
            </p:extLst>
          </p:nvPr>
        </p:nvGraphicFramePr>
        <p:xfrm>
          <a:off x="152400" y="1443005"/>
          <a:ext cx="8077200" cy="4998148"/>
        </p:xfrm>
        <a:graphic>
          <a:graphicData uri="http://schemas.openxmlformats.org/drawingml/2006/table">
            <a:tbl>
              <a:tblPr firstRow="1" bandRow="1">
                <a:tableStyleId>{B301B821-A1FF-4177-AEE7-76D212191A09}</a:tableStyleId>
              </a:tblPr>
              <a:tblGrid>
                <a:gridCol w="3822164">
                  <a:extLst>
                    <a:ext uri="{9D8B030D-6E8A-4147-A177-3AD203B41FA5}">
                      <a16:colId xmlns:a16="http://schemas.microsoft.com/office/drawing/2014/main" val="3452615485"/>
                    </a:ext>
                  </a:extLst>
                </a:gridCol>
                <a:gridCol w="2567289">
                  <a:extLst>
                    <a:ext uri="{9D8B030D-6E8A-4147-A177-3AD203B41FA5}">
                      <a16:colId xmlns:a16="http://schemas.microsoft.com/office/drawing/2014/main" val="1640326484"/>
                    </a:ext>
                  </a:extLst>
                </a:gridCol>
                <a:gridCol w="1687747">
                  <a:extLst>
                    <a:ext uri="{9D8B030D-6E8A-4147-A177-3AD203B41FA5}">
                      <a16:colId xmlns:a16="http://schemas.microsoft.com/office/drawing/2014/main" val="3021065241"/>
                    </a:ext>
                  </a:extLst>
                </a:gridCol>
              </a:tblGrid>
              <a:tr h="604573">
                <a:tc>
                  <a:txBody>
                    <a:bodyPr/>
                    <a:lstStyle/>
                    <a:p>
                      <a:pPr algn="ctr"/>
                      <a:r>
                        <a:rPr lang="fr-FR" dirty="0">
                          <a:solidFill>
                            <a:schemeClr val="tx1"/>
                          </a:solidFill>
                        </a:rPr>
                        <a:t> PHENIICS Courses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a:r>
                        <a:rPr lang="fr-FR" dirty="0">
                          <a:solidFill>
                            <a:schemeClr val="tx1"/>
                          </a:solidFill>
                        </a:rPr>
                        <a:t>Teacher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fr-FR" dirty="0">
                          <a:solidFill>
                            <a:schemeClr val="tx1"/>
                          </a:solidFill>
                        </a:rPr>
                        <a:t> </a:t>
                      </a:r>
                    </a:p>
                    <a:p>
                      <a:pPr algn="ctr"/>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222334738"/>
                  </a:ext>
                </a:extLst>
              </a:tr>
              <a:tr h="489416">
                <a:tc>
                  <a:txBody>
                    <a:bodyPr/>
                    <a:lstStyle/>
                    <a:p>
                      <a:r>
                        <a:rPr lang="en-US" sz="1400" b="1" dirty="0"/>
                        <a:t>Where do we stand in nuclear structure theory ? </a:t>
                      </a:r>
                      <a:endParaRPr lang="fr-FR" sz="1400" b="1"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Jean-Paul EBRAN (CEA Bruyères-le-Châtel)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dirty="0" err="1"/>
                        <a:t>tbc</a:t>
                      </a:r>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28730441"/>
                  </a:ext>
                </a:extLst>
              </a:tr>
              <a:tr h="524159">
                <a:tc>
                  <a:txBody>
                    <a:bodyPr/>
                    <a:lstStyle/>
                    <a:p>
                      <a:r>
                        <a:rPr lang="en-US" sz="1400" b="1" baseline="0" dirty="0"/>
                        <a:t>Cosmology of the dark universe: </a:t>
                      </a:r>
                    </a:p>
                    <a:p>
                      <a:r>
                        <a:rPr lang="en-US" sz="1400" b="1" baseline="0" dirty="0"/>
                        <a:t>theory and observation</a:t>
                      </a:r>
                      <a:endParaRPr lang="fr-FR" sz="1400" b="1" baseline="0"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Yann </a:t>
                      </a:r>
                      <a:r>
                        <a:rPr lang="fr-FR" sz="1400" dirty="0" err="1"/>
                        <a:t>Mambrini</a:t>
                      </a:r>
                      <a:r>
                        <a:rPr lang="fr-FR" sz="1400" dirty="0"/>
                        <a:t> (</a:t>
                      </a:r>
                      <a:r>
                        <a:rPr lang="fr-FR" sz="1400" dirty="0" err="1"/>
                        <a:t>IJCLab</a:t>
                      </a:r>
                      <a:r>
                        <a:rPr lang="fr-FR" sz="1400" dirty="0"/>
                        <a:t>) &amp; Thibaut Louis (</a:t>
                      </a:r>
                      <a:r>
                        <a:rPr lang="fr-FR" sz="1400" dirty="0" err="1"/>
                        <a:t>IJCLab</a:t>
                      </a:r>
                      <a:r>
                        <a:rPr lang="fr-FR" sz="1400" dirty="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526488544"/>
                  </a:ext>
                </a:extLst>
              </a:tr>
              <a:tr h="426924">
                <a:tc>
                  <a:txBody>
                    <a:bodyPr/>
                    <a:lstStyle/>
                    <a:p>
                      <a:r>
                        <a:rPr lang="fr-FR" sz="1400" b="1" dirty="0" err="1"/>
                        <a:t>Quarkonium</a:t>
                      </a:r>
                      <a:r>
                        <a:rPr lang="fr-FR" sz="1400" b="1" dirty="0"/>
                        <a:t> Production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Jean-Philippe </a:t>
                      </a:r>
                      <a:r>
                        <a:rPr lang="fr-FR" sz="1400" dirty="0" err="1"/>
                        <a:t>Lansberg</a:t>
                      </a:r>
                      <a:r>
                        <a:rPr lang="fr-FR" sz="1400" dirty="0"/>
                        <a:t> (</a:t>
                      </a:r>
                      <a:r>
                        <a:rPr lang="fr-FR" sz="1400" dirty="0" err="1"/>
                        <a:t>IJCLab</a:t>
                      </a:r>
                      <a:r>
                        <a:rPr lang="fr-FR" sz="1400" dirty="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128852875"/>
                  </a:ext>
                </a:extLst>
              </a:tr>
              <a:tr h="690941">
                <a:tc>
                  <a:txBody>
                    <a:bodyPr/>
                    <a:lstStyle/>
                    <a:p>
                      <a:r>
                        <a:rPr lang="fr-FR" sz="1400" b="1" dirty="0"/>
                        <a:t>Formation </a:t>
                      </a:r>
                      <a:r>
                        <a:rPr lang="fr-FR" sz="1400" b="1" dirty="0" err="1"/>
                        <a:t>Geant</a:t>
                      </a:r>
                      <a:r>
                        <a:rPr lang="fr-FR" sz="1400" b="1" baseline="0" dirty="0"/>
                        <a:t> 4</a:t>
                      </a:r>
                      <a:endParaRPr lang="fr-FR" sz="1400" b="1"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Laurent Garnier (IRISA), Ivana </a:t>
                      </a:r>
                      <a:r>
                        <a:rPr lang="fr-FR" sz="1400" dirty="0" err="1"/>
                        <a:t>Hrivnacova</a:t>
                      </a:r>
                      <a:r>
                        <a:rPr lang="fr-FR" sz="1400" dirty="0"/>
                        <a:t> (</a:t>
                      </a:r>
                      <a:r>
                        <a:rPr lang="fr-FR" sz="1400" dirty="0" err="1"/>
                        <a:t>IJCLab</a:t>
                      </a:r>
                      <a:r>
                        <a:rPr lang="fr-FR" sz="1400" dirty="0"/>
                        <a:t>), Marc </a:t>
                      </a:r>
                      <a:r>
                        <a:rPr lang="fr-FR" sz="1400" dirty="0" err="1"/>
                        <a:t>Verderi</a:t>
                      </a:r>
                      <a:r>
                        <a:rPr lang="fr-FR" sz="1400" dirty="0"/>
                        <a:t> (LLR)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130372054"/>
                  </a:ext>
                </a:extLst>
              </a:tr>
              <a:tr h="892465">
                <a:tc>
                  <a:txBody>
                    <a:bodyPr/>
                    <a:lstStyle/>
                    <a:p>
                      <a:r>
                        <a:rPr lang="en-US" sz="1400" b="1" dirty="0"/>
                        <a:t>Understanding basic principles of particle accelerators</a:t>
                      </a:r>
                      <a:endParaRPr lang="fr-FR" sz="1400" b="1"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l"/>
                      <a:r>
                        <a:rPr lang="fr-FR" sz="1400" dirty="0"/>
                        <a:t>Nicolas Delerue, David </a:t>
                      </a:r>
                      <a:r>
                        <a:rPr lang="fr-FR" sz="1400" dirty="0" err="1"/>
                        <a:t>Longuevergne</a:t>
                      </a:r>
                      <a:r>
                        <a:rPr lang="fr-FR" sz="1400" dirty="0"/>
                        <a:t>, Guillaume Martinet, Bruno Mercier, Luc Perrot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488089237"/>
                  </a:ext>
                </a:extLst>
              </a:tr>
              <a:tr h="604573">
                <a:tc>
                  <a:txBody>
                    <a:bodyPr/>
                    <a:lstStyle/>
                    <a:p>
                      <a:r>
                        <a:rPr lang="fr-FR" sz="1400" b="1" dirty="0"/>
                        <a:t>Cycle Informatique des Deux Infinis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 </a:t>
                      </a:r>
                      <a:r>
                        <a:rPr lang="fr-FR" sz="1400" dirty="0" err="1"/>
                        <a:t>coordinator</a:t>
                      </a:r>
                      <a:r>
                        <a:rPr lang="fr-FR" sz="1400" dirty="0"/>
                        <a:t> David </a:t>
                      </a:r>
                      <a:r>
                        <a:rPr lang="fr-FR" sz="1400" dirty="0" err="1"/>
                        <a:t>Chamont</a:t>
                      </a:r>
                      <a:r>
                        <a:rPr lang="fr-FR" sz="1400" dirty="0"/>
                        <a:t> (</a:t>
                      </a:r>
                      <a:r>
                        <a:rPr lang="fr-FR" sz="1400" dirty="0" err="1"/>
                        <a:t>IJCLab</a:t>
                      </a:r>
                      <a:r>
                        <a:rPr lang="fr-FR" sz="1400" dirty="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dirty="0"/>
                        <a:t>Multiple courses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571305834"/>
                  </a:ext>
                </a:extLst>
              </a:tr>
              <a:tr h="572345">
                <a:tc>
                  <a:txBody>
                    <a:bodyPr/>
                    <a:lstStyle/>
                    <a:p>
                      <a:r>
                        <a:rPr lang="en-US" sz="1400" b="1" dirty="0" err="1"/>
                        <a:t>Flavour</a:t>
                      </a:r>
                      <a:r>
                        <a:rPr lang="en-US" sz="1400" b="1" dirty="0"/>
                        <a:t> Physics:</a:t>
                      </a:r>
                    </a:p>
                    <a:p>
                      <a:r>
                        <a:rPr lang="en-US" sz="1400" b="1" dirty="0"/>
                        <a:t>the CKM matrix and the CP Violation</a:t>
                      </a:r>
                      <a:endParaRPr lang="fr-FR" sz="1400" b="1"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fr-FR" sz="1400" dirty="0"/>
                        <a:t>Achille </a:t>
                      </a:r>
                      <a:r>
                        <a:rPr lang="fr-FR" sz="1400" dirty="0" err="1"/>
                        <a:t>Stocchi</a:t>
                      </a:r>
                      <a:r>
                        <a:rPr lang="fr-FR" sz="1400" dirty="0"/>
                        <a:t> (</a:t>
                      </a:r>
                      <a:r>
                        <a:rPr lang="fr-FR" sz="1400" dirty="0" err="1"/>
                        <a:t>IJCLab</a:t>
                      </a:r>
                      <a:r>
                        <a:rPr lang="fr-FR" sz="1400" dirty="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fr-FR"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670008646"/>
                  </a:ext>
                </a:extLst>
              </a:tr>
            </a:tbl>
          </a:graphicData>
        </a:graphic>
      </p:graphicFrame>
      <p:sp>
        <p:nvSpPr>
          <p:cNvPr id="12" name="ZoneTexte 11">
            <a:extLst>
              <a:ext uri="{FF2B5EF4-FFF2-40B4-BE49-F238E27FC236}">
                <a16:creationId xmlns:a16="http://schemas.microsoft.com/office/drawing/2014/main" id="{4923AAE1-E355-4399-B169-2558FF3795B7}"/>
              </a:ext>
            </a:extLst>
          </p:cNvPr>
          <p:cNvSpPr txBox="1"/>
          <p:nvPr/>
        </p:nvSpPr>
        <p:spPr>
          <a:xfrm>
            <a:off x="8534400" y="3618913"/>
            <a:ext cx="3124200" cy="646331"/>
          </a:xfrm>
          <a:prstGeom prst="rect">
            <a:avLst/>
          </a:prstGeom>
          <a:noFill/>
        </p:spPr>
        <p:txBody>
          <a:bodyPr wrap="square" rtlCol="0">
            <a:spAutoFit/>
          </a:bodyPr>
          <a:lstStyle/>
          <a:p>
            <a:r>
              <a:rPr lang="en-US" dirty="0"/>
              <a:t>see forthcoming presentations « my ED training in 180 sec »</a:t>
            </a:r>
          </a:p>
        </p:txBody>
      </p:sp>
    </p:spTree>
    <p:extLst>
      <p:ext uri="{BB962C8B-B14F-4D97-AF65-F5344CB8AC3E}">
        <p14:creationId xmlns:p14="http://schemas.microsoft.com/office/powerpoint/2010/main" val="8577116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a:t>
            </a:r>
            <a:br>
              <a:rPr lang="en-US" dirty="0"/>
            </a:br>
            <a:r>
              <a:rPr lang="en-US" dirty="0"/>
              <a:t>complementary doctoral training</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16</a:t>
            </a:fld>
            <a:endParaRPr lang="en-US" dirty="0"/>
          </a:p>
        </p:txBody>
      </p:sp>
      <p:sp>
        <p:nvSpPr>
          <p:cNvPr id="11" name="Rectangle 10">
            <a:extLst>
              <a:ext uri="{FF2B5EF4-FFF2-40B4-BE49-F238E27FC236}">
                <a16:creationId xmlns:a16="http://schemas.microsoft.com/office/drawing/2014/main" id="{0E1334C9-6331-4A3D-A6AE-F6DA9548CA6C}"/>
              </a:ext>
            </a:extLst>
          </p:cNvPr>
          <p:cNvSpPr/>
          <p:nvPr/>
        </p:nvSpPr>
        <p:spPr>
          <a:xfrm>
            <a:off x="304800" y="2209800"/>
            <a:ext cx="8060124" cy="1077218"/>
          </a:xfrm>
          <a:prstGeom prst="rect">
            <a:avLst/>
          </a:prstGeom>
          <a:ln w="57150">
            <a:solidFill>
              <a:srgbClr val="6D0037"/>
            </a:solidFill>
          </a:ln>
        </p:spPr>
        <p:txBody>
          <a:bodyPr wrap="square">
            <a:spAutoFit/>
          </a:bodyPr>
          <a:lstStyle/>
          <a:p>
            <a:pPr marL="171450" indent="-171450">
              <a:buFont typeface="Wingdings" panose="05000000000000000000" pitchFamily="2" charset="2"/>
              <a:buChar char="Ø"/>
            </a:pPr>
            <a:r>
              <a:rPr lang="en-US" sz="1600" dirty="0"/>
              <a:t>please :</a:t>
            </a:r>
          </a:p>
          <a:p>
            <a:r>
              <a:rPr lang="en-US" sz="1600" b="1" dirty="0"/>
              <a:t>help us to enrich the offer of doctoral courses of the ED PHENIICS</a:t>
            </a:r>
            <a:r>
              <a:rPr lang="en-US" sz="1600" dirty="0"/>
              <a:t>. </a:t>
            </a:r>
          </a:p>
          <a:p>
            <a:pPr marL="171450" indent="-171450">
              <a:buFont typeface="Wingdings" panose="05000000000000000000" pitchFamily="2" charset="2"/>
              <a:buChar char="Ø"/>
            </a:pPr>
            <a:r>
              <a:rPr lang="en-US" sz="1600" dirty="0"/>
              <a:t>a huge majority of </a:t>
            </a:r>
            <a:r>
              <a:rPr lang="en-US" sz="1600" dirty="0" err="1"/>
              <a:t>IJCLab</a:t>
            </a:r>
            <a:r>
              <a:rPr lang="en-US" sz="1600" dirty="0"/>
              <a:t>-Orsay lecturers... while there are many talented people at IRFU </a:t>
            </a:r>
            <a:r>
              <a:rPr lang="en-US" sz="1600" dirty="0" err="1"/>
              <a:t>Saclay</a:t>
            </a:r>
            <a:r>
              <a:rPr lang="en-US" sz="1600" dirty="0"/>
              <a:t> too, and probably in other labs of the ED PHENIICS perimeter. </a:t>
            </a:r>
          </a:p>
        </p:txBody>
      </p:sp>
      <p:sp>
        <p:nvSpPr>
          <p:cNvPr id="12" name="Rectangle 11">
            <a:extLst>
              <a:ext uri="{FF2B5EF4-FFF2-40B4-BE49-F238E27FC236}">
                <a16:creationId xmlns:a16="http://schemas.microsoft.com/office/drawing/2014/main" id="{E352C8AD-DB99-4696-A656-25B96D0F414A}"/>
              </a:ext>
            </a:extLst>
          </p:cNvPr>
          <p:cNvSpPr/>
          <p:nvPr/>
        </p:nvSpPr>
        <p:spPr>
          <a:xfrm>
            <a:off x="304800" y="3570983"/>
            <a:ext cx="8458201" cy="1077218"/>
          </a:xfrm>
          <a:prstGeom prst="rect">
            <a:avLst/>
          </a:prstGeom>
          <a:ln w="57150">
            <a:solidFill>
              <a:srgbClr val="6D0037"/>
            </a:solidFill>
          </a:ln>
        </p:spPr>
        <p:txBody>
          <a:bodyPr wrap="square">
            <a:spAutoFit/>
          </a:bodyPr>
          <a:lstStyle/>
          <a:p>
            <a:pPr marL="171450" indent="-171450">
              <a:buFont typeface="Wingdings" panose="05000000000000000000" pitchFamily="2" charset="2"/>
              <a:buChar char="Ø"/>
            </a:pPr>
            <a:r>
              <a:rPr lang="en-US" sz="1600" dirty="0"/>
              <a:t>note :</a:t>
            </a:r>
          </a:p>
          <a:p>
            <a:r>
              <a:rPr lang="en-US" sz="1600" dirty="0"/>
              <a:t>we sometimes benefit from courses (in general “ultra” topical) taught by international experts who stay in our laboratories through various exchange </a:t>
            </a:r>
            <a:r>
              <a:rPr lang="en-US" sz="1600" dirty="0" err="1"/>
              <a:t>programmes</a:t>
            </a:r>
            <a:r>
              <a:rPr lang="en-US" sz="1600" dirty="0"/>
              <a:t> (e.g.: "visiting professors" etc.)</a:t>
            </a:r>
          </a:p>
          <a:p>
            <a:r>
              <a:rPr lang="en-US" sz="1400" dirty="0">
                <a:solidFill>
                  <a:schemeClr val="bg1">
                    <a:lumMod val="50000"/>
                  </a:schemeClr>
                </a:solidFill>
              </a:rPr>
              <a:t>example 2 years ago: Basics of thermodynamics and hydrodynamics for heavy-ion physics </a:t>
            </a:r>
          </a:p>
        </p:txBody>
      </p:sp>
      <p:sp>
        <p:nvSpPr>
          <p:cNvPr id="7" name="Rectangle 6">
            <a:extLst>
              <a:ext uri="{FF2B5EF4-FFF2-40B4-BE49-F238E27FC236}">
                <a16:creationId xmlns:a16="http://schemas.microsoft.com/office/drawing/2014/main" id="{36ADC8DD-3E18-4A92-9937-7FAF3D413409}"/>
              </a:ext>
            </a:extLst>
          </p:cNvPr>
          <p:cNvSpPr/>
          <p:nvPr/>
        </p:nvSpPr>
        <p:spPr>
          <a:xfrm>
            <a:off x="274468" y="4876800"/>
            <a:ext cx="8458201" cy="1077218"/>
          </a:xfrm>
          <a:prstGeom prst="rect">
            <a:avLst/>
          </a:prstGeom>
          <a:ln w="57150">
            <a:solidFill>
              <a:srgbClr val="6D0037"/>
            </a:solidFill>
          </a:ln>
        </p:spPr>
        <p:txBody>
          <a:bodyPr wrap="square">
            <a:spAutoFit/>
          </a:bodyPr>
          <a:lstStyle/>
          <a:p>
            <a:pPr marL="171450" indent="-171450">
              <a:buFont typeface="Wingdings" panose="05000000000000000000" pitchFamily="2" charset="2"/>
              <a:buChar char="Ø"/>
            </a:pPr>
            <a:r>
              <a:rPr lang="en-US" sz="1600" dirty="0"/>
              <a:t>note :</a:t>
            </a:r>
          </a:p>
          <a:p>
            <a:r>
              <a:rPr lang="en-US" sz="1600" dirty="0"/>
              <a:t>a few mandatory trainings organized at the University level (MOOCs)</a:t>
            </a:r>
          </a:p>
          <a:p>
            <a:r>
              <a:rPr lang="en-US" sz="1600" dirty="0"/>
              <a:t>sustainable development, open science, ethics and integrity + the 3 new ones (SSV + discrimination + psychosocial risks)</a:t>
            </a:r>
            <a:r>
              <a:rPr lang="en-US" sz="1400" dirty="0">
                <a:solidFill>
                  <a:schemeClr val="bg1">
                    <a:lumMod val="50000"/>
                  </a:schemeClr>
                </a:solidFill>
              </a:rPr>
              <a:t> </a:t>
            </a:r>
          </a:p>
        </p:txBody>
      </p:sp>
    </p:spTree>
    <p:extLst>
      <p:ext uri="{BB962C8B-B14F-4D97-AF65-F5344CB8AC3E}">
        <p14:creationId xmlns:p14="http://schemas.microsoft.com/office/powerpoint/2010/main" val="18369090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2" grpId="0" animBg="1"/>
      <p:bldP spid="7"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D09C8A7-ED4C-4042-B918-50935D4671C6}"/>
              </a:ext>
            </a:extLst>
          </p:cNvPr>
          <p:cNvSpPr>
            <a:spLocks noGrp="1"/>
          </p:cNvSpPr>
          <p:nvPr>
            <p:ph type="title"/>
          </p:nvPr>
        </p:nvSpPr>
        <p:spPr>
          <a:xfrm>
            <a:off x="728380" y="305308"/>
            <a:ext cx="10735241" cy="861774"/>
          </a:xfrm>
        </p:spPr>
        <p:txBody>
          <a:bodyPr/>
          <a:lstStyle/>
          <a:p>
            <a:r>
              <a:rPr lang="en-US" dirty="0"/>
              <a:t>ED PHENIICS</a:t>
            </a:r>
            <a:br>
              <a:rPr lang="en-US" dirty="0"/>
            </a:br>
            <a:r>
              <a:rPr lang="en-US" dirty="0"/>
              <a:t>complementary doctoral training</a:t>
            </a:r>
          </a:p>
        </p:txBody>
      </p:sp>
      <p:sp>
        <p:nvSpPr>
          <p:cNvPr id="3" name="Espace réservé du pied de page 2">
            <a:extLst>
              <a:ext uri="{FF2B5EF4-FFF2-40B4-BE49-F238E27FC236}">
                <a16:creationId xmlns:a16="http://schemas.microsoft.com/office/drawing/2014/main" id="{10F0B942-E035-4D22-A51A-B2F186EA7B9D}"/>
              </a:ext>
            </a:extLst>
          </p:cNvPr>
          <p:cNvSpPr>
            <a:spLocks noGrp="1"/>
          </p:cNvSpPr>
          <p:nvPr>
            <p:ph type="ftr" sz="quarter" idx="5"/>
          </p:nvPr>
        </p:nvSpPr>
        <p:spPr>
          <a:xfrm>
            <a:off x="3962400" y="6377940"/>
            <a:ext cx="40843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72172377-929E-4DF4-B860-4384E75D4783}"/>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17</a:t>
            </a:fld>
            <a:endParaRPr lang="en-US" dirty="0"/>
          </a:p>
        </p:txBody>
      </p:sp>
      <p:sp>
        <p:nvSpPr>
          <p:cNvPr id="11" name="ZoneTexte 10">
            <a:extLst>
              <a:ext uri="{FF2B5EF4-FFF2-40B4-BE49-F238E27FC236}">
                <a16:creationId xmlns:a16="http://schemas.microsoft.com/office/drawing/2014/main" id="{5FAFF7EE-FBA5-4641-B5C6-5D250A2F68D5}"/>
              </a:ext>
            </a:extLst>
          </p:cNvPr>
          <p:cNvSpPr txBox="1"/>
          <p:nvPr/>
        </p:nvSpPr>
        <p:spPr>
          <a:xfrm>
            <a:off x="0" y="1524000"/>
            <a:ext cx="9143999" cy="2646878"/>
          </a:xfrm>
          <a:prstGeom prst="rect">
            <a:avLst/>
          </a:prstGeom>
          <a:noFill/>
        </p:spPr>
        <p:txBody>
          <a:bodyPr wrap="square" rtlCol="0">
            <a:spAutoFit/>
          </a:bodyPr>
          <a:lstStyle/>
          <a:p>
            <a:endParaRPr lang="en-US" dirty="0"/>
          </a:p>
          <a:p>
            <a:r>
              <a:rPr lang="en-US" sz="2400" dirty="0">
                <a:sym typeface="Wingdings" panose="05000000000000000000" pitchFamily="2" charset="2"/>
              </a:rPr>
              <a:t></a:t>
            </a:r>
            <a:r>
              <a:rPr lang="en-US" dirty="0"/>
              <a:t>discuss with your supervisor your participation in a summer school well in advance</a:t>
            </a:r>
          </a:p>
          <a:p>
            <a:endParaRPr lang="en-US" dirty="0"/>
          </a:p>
          <a:p>
            <a:pPr marL="285750" indent="-285750">
              <a:buFont typeface="Wingdings" panose="05000000000000000000" pitchFamily="2" charset="2"/>
              <a:buChar char="F"/>
            </a:pPr>
            <a:r>
              <a:rPr lang="en-US" dirty="0"/>
              <a:t>avoid procrastination: no overloaded </a:t>
            </a:r>
            <a:r>
              <a:rPr lang="en-US" dirty="0" err="1"/>
              <a:t>programme</a:t>
            </a:r>
            <a:r>
              <a:rPr lang="en-US" dirty="0"/>
              <a:t> in 3rd year!</a:t>
            </a:r>
          </a:p>
          <a:p>
            <a:pPr marL="285750" indent="-285750">
              <a:buFont typeface="Wingdings" panose="05000000000000000000" pitchFamily="2" charset="2"/>
              <a:buChar char="F"/>
            </a:pPr>
            <a:endParaRPr lang="en-US" dirty="0"/>
          </a:p>
          <a:p>
            <a:pPr marL="342900" indent="-342900">
              <a:buFont typeface="Wingdings" panose="05000000000000000000" pitchFamily="2" charset="2"/>
              <a:buChar char="F"/>
            </a:pPr>
            <a:r>
              <a:rPr lang="en-US" dirty="0">
                <a:sym typeface="Wingdings" panose="05000000000000000000" pitchFamily="2" charset="2"/>
              </a:rPr>
              <a:t> </a:t>
            </a:r>
            <a:r>
              <a:rPr lang="en-US" dirty="0"/>
              <a:t>if in doubt, talk to your PHENIICS referent !! </a:t>
            </a:r>
          </a:p>
          <a:p>
            <a:endParaRPr lang="fr-FR" dirty="0"/>
          </a:p>
          <a:p>
            <a:endParaRPr lang="en-US" dirty="0"/>
          </a:p>
          <a:p>
            <a:endParaRPr lang="en-US" sz="1600" dirty="0"/>
          </a:p>
        </p:txBody>
      </p:sp>
    </p:spTree>
    <p:extLst>
      <p:ext uri="{BB962C8B-B14F-4D97-AF65-F5344CB8AC3E}">
        <p14:creationId xmlns:p14="http://schemas.microsoft.com/office/powerpoint/2010/main" val="306624803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4BB1F158-4C6F-4233-BE96-F08D23BC3F14}"/>
              </a:ext>
            </a:extLst>
          </p:cNvPr>
          <p:cNvSpPr>
            <a:spLocks noGrp="1"/>
          </p:cNvSpPr>
          <p:nvPr>
            <p:ph type="title"/>
          </p:nvPr>
        </p:nvSpPr>
        <p:spPr/>
        <p:txBody>
          <a:bodyPr/>
          <a:lstStyle/>
          <a:p>
            <a:endParaRPr lang="en-US"/>
          </a:p>
        </p:txBody>
      </p:sp>
      <p:sp>
        <p:nvSpPr>
          <p:cNvPr id="3" name="Espace réservé du pied de page 2">
            <a:extLst>
              <a:ext uri="{FF2B5EF4-FFF2-40B4-BE49-F238E27FC236}">
                <a16:creationId xmlns:a16="http://schemas.microsoft.com/office/drawing/2014/main" id="{374F92BD-4DC1-41EA-BA16-7753DF5B0889}"/>
              </a:ext>
            </a:extLst>
          </p:cNvPr>
          <p:cNvSpPr>
            <a:spLocks noGrp="1"/>
          </p:cNvSpPr>
          <p:nvPr>
            <p:ph type="ftr" sz="quarter" idx="5"/>
          </p:nvPr>
        </p:nvSpPr>
        <p:spPr>
          <a:xfrm>
            <a:off x="3886200" y="6377940"/>
            <a:ext cx="4160520" cy="276999"/>
          </a:xfrm>
        </p:spPr>
        <p:txBody>
          <a:bodyPr/>
          <a:lstStyle/>
          <a:p>
            <a:r>
              <a:rPr lang="en-US"/>
              <a:t>ED PHENIICS @ Freshers' day 2023</a:t>
            </a:r>
            <a:endParaRPr lang="en-US" dirty="0"/>
          </a:p>
        </p:txBody>
      </p:sp>
      <p:sp>
        <p:nvSpPr>
          <p:cNvPr id="4" name="Espace réservé du numéro de diapositive 3">
            <a:extLst>
              <a:ext uri="{FF2B5EF4-FFF2-40B4-BE49-F238E27FC236}">
                <a16:creationId xmlns:a16="http://schemas.microsoft.com/office/drawing/2014/main" id="{22628641-B694-4CD6-92C8-B22741071FF5}"/>
              </a:ext>
            </a:extLst>
          </p:cNvPr>
          <p:cNvSpPr>
            <a:spLocks noGrp="1"/>
          </p:cNvSpPr>
          <p:nvPr>
            <p:ph type="sldNum" sz="quarter" idx="7"/>
          </p:nvPr>
        </p:nvSpPr>
        <p:spPr/>
        <p:txBody>
          <a:bodyPr/>
          <a:lstStyle/>
          <a:p>
            <a:pPr marL="25400">
              <a:spcBef>
                <a:spcPts val="50"/>
              </a:spcBef>
            </a:pPr>
            <a:fld id="{81D60167-4931-47E6-BA6A-407CBD079E47}" type="slidenum">
              <a:rPr lang="en-US" smtClean="0"/>
              <a:pPr marL="25400">
                <a:spcBef>
                  <a:spcPts val="50"/>
                </a:spcBef>
              </a:pPr>
              <a:t>18</a:t>
            </a:fld>
            <a:endParaRPr lang="en-US" dirty="0"/>
          </a:p>
        </p:txBody>
      </p:sp>
      <p:sp>
        <p:nvSpPr>
          <p:cNvPr id="5" name="ZoneTexte 4">
            <a:extLst>
              <a:ext uri="{FF2B5EF4-FFF2-40B4-BE49-F238E27FC236}">
                <a16:creationId xmlns:a16="http://schemas.microsoft.com/office/drawing/2014/main" id="{7CF3D994-7794-4F0B-929E-6DE47AE7623A}"/>
              </a:ext>
            </a:extLst>
          </p:cNvPr>
          <p:cNvSpPr txBox="1"/>
          <p:nvPr/>
        </p:nvSpPr>
        <p:spPr>
          <a:xfrm>
            <a:off x="2054474" y="2057931"/>
            <a:ext cx="3962400" cy="707886"/>
          </a:xfrm>
          <a:prstGeom prst="rect">
            <a:avLst/>
          </a:prstGeom>
          <a:noFill/>
        </p:spPr>
        <p:txBody>
          <a:bodyPr wrap="square" rtlCol="0">
            <a:spAutoFit/>
          </a:bodyPr>
          <a:lstStyle/>
          <a:p>
            <a:r>
              <a:rPr lang="fr-FR" sz="4000" dirty="0" err="1"/>
              <a:t>welcome</a:t>
            </a:r>
            <a:r>
              <a:rPr lang="fr-FR" sz="4000" dirty="0"/>
              <a:t> !</a:t>
            </a:r>
            <a:endParaRPr lang="en-US" sz="4000" dirty="0"/>
          </a:p>
        </p:txBody>
      </p:sp>
      <p:pic>
        <p:nvPicPr>
          <p:cNvPr id="6" name="Image 5">
            <a:extLst>
              <a:ext uri="{FF2B5EF4-FFF2-40B4-BE49-F238E27FC236}">
                <a16:creationId xmlns:a16="http://schemas.microsoft.com/office/drawing/2014/main" id="{AECDA910-D2E0-4032-8F38-BFC0F89F60E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96085" y="1735867"/>
            <a:ext cx="3709462" cy="3947569"/>
          </a:xfrm>
          <a:prstGeom prst="rect">
            <a:avLst/>
          </a:prstGeom>
        </p:spPr>
      </p:pic>
    </p:spTree>
    <p:extLst>
      <p:ext uri="{BB962C8B-B14F-4D97-AF65-F5344CB8AC3E}">
        <p14:creationId xmlns:p14="http://schemas.microsoft.com/office/powerpoint/2010/main" val="289901512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5365</TotalTime>
  <Words>2091</Words>
  <Application>Microsoft Office PowerPoint</Application>
  <PresentationFormat>Grand écran</PresentationFormat>
  <Paragraphs>257</Paragraphs>
  <Slides>18</Slides>
  <Notes>0</Notes>
  <HiddenSlides>0</HiddenSlides>
  <MMClips>0</MMClips>
  <ScaleCrop>false</ScaleCrop>
  <HeadingPairs>
    <vt:vector size="8" baseType="variant">
      <vt:variant>
        <vt:lpstr>Polices utilisées</vt:lpstr>
      </vt:variant>
      <vt:variant>
        <vt:i4>6</vt:i4>
      </vt:variant>
      <vt:variant>
        <vt:lpstr>Thème</vt:lpstr>
      </vt:variant>
      <vt:variant>
        <vt:i4>1</vt:i4>
      </vt:variant>
      <vt:variant>
        <vt:lpstr>Serveurs OLE incorporés</vt:lpstr>
      </vt:variant>
      <vt:variant>
        <vt:i4>1</vt:i4>
      </vt:variant>
      <vt:variant>
        <vt:lpstr>Titres des diapositives</vt:lpstr>
      </vt:variant>
      <vt:variant>
        <vt:i4>18</vt:i4>
      </vt:variant>
    </vt:vector>
  </HeadingPairs>
  <TitlesOfParts>
    <vt:vector size="26" baseType="lpstr">
      <vt:lpstr>Arial</vt:lpstr>
      <vt:lpstr>Calibri</vt:lpstr>
      <vt:lpstr>Franklin Gothic Medium Cond</vt:lpstr>
      <vt:lpstr>Lucida Sans Unicode</vt:lpstr>
      <vt:lpstr>Symbol</vt:lpstr>
      <vt:lpstr>Wingdings</vt:lpstr>
      <vt:lpstr>Office Theme</vt:lpstr>
      <vt:lpstr>Document</vt:lpstr>
      <vt:lpstr>Présentation PowerPoint</vt:lpstr>
      <vt:lpstr>ED portrait academic context</vt:lpstr>
      <vt:lpstr>ED portrait scientific perimeter</vt:lpstr>
      <vt:lpstr>ED portrait scientific perimeter</vt:lpstr>
      <vt:lpstr>ED portrait institutional and academic perimeters</vt:lpstr>
      <vt:lpstr>ED PHENIICS organization geographical and thematic</vt:lpstr>
      <vt:lpstr>3 major actors around the PhD student</vt:lpstr>
      <vt:lpstr>The Doctoral School Council</vt:lpstr>
      <vt:lpstr>The individual follow-up committee Comité de Suivi Individuel (CSI)</vt:lpstr>
      <vt:lpstr>ED PHENIICS the reenrollment process</vt:lpstr>
      <vt:lpstr>The GATE Foreign Talent Welcome Desk</vt:lpstr>
      <vt:lpstr>The PHENIICS Fest </vt:lpstr>
      <vt:lpstr>ED PHENIICS complementary doctoral training</vt:lpstr>
      <vt:lpstr>ED PHENIICS complementary doctoral training</vt:lpstr>
      <vt:lpstr>ED PHENIICS  complementary doctoral training</vt:lpstr>
      <vt:lpstr>ED PHENIICS complementary doctoral training</vt:lpstr>
      <vt:lpstr>ED PHENIICS complementary doctoral training</vt:lpstr>
      <vt:lpstr>Présentation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Intégrer l’université</dc:title>
  <dc:creator>sophie garus</dc:creator>
  <cp:lastModifiedBy>VERNEY David</cp:lastModifiedBy>
  <cp:revision>170</cp:revision>
  <dcterms:created xsi:type="dcterms:W3CDTF">2019-09-03T10:49:06Z</dcterms:created>
  <dcterms:modified xsi:type="dcterms:W3CDTF">2023-11-20T12:40:26Z</dcterms:modified>
</cp:coreProperties>
</file>